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Lst>
  <p:sldSz cx="18288000" cy="10287000"/>
  <p:notesSz cx="6858000" cy="9144000"/>
  <p:embeddedFontLst>
    <p:embeddedFont>
      <p:font typeface="Oval Bold" charset="1" panose="02000503030000020004"/>
      <p:regular r:id="rId12"/>
    </p:embeddedFont>
    <p:embeddedFont>
      <p:font typeface="IBM Plex Sans Condensed Bold" charset="1" panose="020B0806050203000203"/>
      <p:regular r:id="rId13"/>
    </p:embeddedFont>
    <p:embeddedFont>
      <p:font typeface="Aileron" charset="1" panose="00000500000000000000"/>
      <p:regular r:id="rId14"/>
    </p:embeddedFont>
    <p:embeddedFont>
      <p:font typeface="IBM Plex Sans Condensed" charset="1" panose="020B0506050203000203"/>
      <p:regular r:id="rId15"/>
    </p:embeddedFont>
    <p:embeddedFont>
      <p:font typeface="IBM Plex Sans Arabic Bold" charset="1" panose="020B0803050203000203"/>
      <p:regular r:id="rId16"/>
    </p:embeddedFont>
    <p:embeddedFont>
      <p:font typeface="Aileron Bold" charset="1" panose="00000800000000000000"/>
      <p:regular r:id="rId17"/>
    </p:embeddedFont>
    <p:embeddedFont>
      <p:font typeface="Aileron Ultra-Bold" charset="1" panose="00000A00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12.png" Type="http://schemas.openxmlformats.org/officeDocument/2006/relationships/image"/><Relationship Id="rId9" Target="../media/image1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4.png" Type="http://schemas.openxmlformats.org/officeDocument/2006/relationships/image"/><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12.png" Type="http://schemas.openxmlformats.org/officeDocument/2006/relationships/image"/><Relationship Id="rId9" Target="../media/image1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11" Target="../media/image11.svg" Type="http://schemas.openxmlformats.org/officeDocument/2006/relationships/image"/><Relationship Id="rId12" Target="../media/image23.png" Type="http://schemas.openxmlformats.org/officeDocument/2006/relationships/image"/><Relationship Id="rId2" Target="../media/image19.png" Type="http://schemas.openxmlformats.org/officeDocument/2006/relationships/image"/><Relationship Id="rId3" Target="../media/image20.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21.png" Type="http://schemas.openxmlformats.org/officeDocument/2006/relationships/image"/><Relationship Id="rId9" Target="../media/image2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FEFFF"/>
        </a:solidFill>
      </p:bgPr>
    </p:bg>
    <p:spTree>
      <p:nvGrpSpPr>
        <p:cNvPr id="1" name=""/>
        <p:cNvGrpSpPr/>
        <p:nvPr/>
      </p:nvGrpSpPr>
      <p:grpSpPr>
        <a:xfrm>
          <a:off x="0" y="0"/>
          <a:ext cx="0" cy="0"/>
          <a:chOff x="0" y="0"/>
          <a:chExt cx="0" cy="0"/>
        </a:xfrm>
      </p:grpSpPr>
      <p:grpSp>
        <p:nvGrpSpPr>
          <p:cNvPr name="Group 2" id="2"/>
          <p:cNvGrpSpPr/>
          <p:nvPr/>
        </p:nvGrpSpPr>
        <p:grpSpPr>
          <a:xfrm rot="0">
            <a:off x="-435925" y="1599728"/>
            <a:ext cx="15594400" cy="6999870"/>
            <a:chOff x="0" y="0"/>
            <a:chExt cx="4107167" cy="1843587"/>
          </a:xfrm>
        </p:grpSpPr>
        <p:sp>
          <p:nvSpPr>
            <p:cNvPr name="Freeform 3" id="3"/>
            <p:cNvSpPr/>
            <p:nvPr/>
          </p:nvSpPr>
          <p:spPr>
            <a:xfrm flipH="false" flipV="false" rot="0">
              <a:off x="0" y="0"/>
              <a:ext cx="4107167" cy="1843587"/>
            </a:xfrm>
            <a:custGeom>
              <a:avLst/>
              <a:gdLst/>
              <a:ahLst/>
              <a:cxnLst/>
              <a:rect r="r" b="b" t="t" l="l"/>
              <a:pathLst>
                <a:path h="1843587" w="4107167">
                  <a:moveTo>
                    <a:pt x="0" y="0"/>
                  </a:moveTo>
                  <a:lnTo>
                    <a:pt x="4107167" y="0"/>
                  </a:lnTo>
                  <a:lnTo>
                    <a:pt x="4107167" y="1843587"/>
                  </a:lnTo>
                  <a:lnTo>
                    <a:pt x="0" y="1843587"/>
                  </a:lnTo>
                  <a:close/>
                </a:path>
              </a:pathLst>
            </a:custGeom>
            <a:solidFill>
              <a:srgbClr val="EAEAFA"/>
            </a:solidFill>
          </p:spPr>
        </p:sp>
        <p:sp>
          <p:nvSpPr>
            <p:cNvPr name="TextBox 4" id="4"/>
            <p:cNvSpPr txBox="true"/>
            <p:nvPr/>
          </p:nvSpPr>
          <p:spPr>
            <a:xfrm>
              <a:off x="0" y="-57150"/>
              <a:ext cx="4107167" cy="1900737"/>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653922" y="8599597"/>
            <a:ext cx="5601172" cy="5601172"/>
          </a:xfrm>
          <a:custGeom>
            <a:avLst/>
            <a:gdLst/>
            <a:ahLst/>
            <a:cxnLst/>
            <a:rect r="r" b="b" t="t" l="l"/>
            <a:pathLst>
              <a:path h="5601172" w="5601172">
                <a:moveTo>
                  <a:pt x="0" y="0"/>
                </a:moveTo>
                <a:lnTo>
                  <a:pt x="5601172" y="0"/>
                </a:lnTo>
                <a:lnTo>
                  <a:pt x="5601172" y="5601173"/>
                </a:lnTo>
                <a:lnTo>
                  <a:pt x="0" y="56011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false" rot="0">
            <a:off x="-653922" y="-4001445"/>
            <a:ext cx="5601172" cy="5601172"/>
          </a:xfrm>
          <a:custGeom>
            <a:avLst/>
            <a:gdLst/>
            <a:ahLst/>
            <a:cxnLst/>
            <a:rect r="r" b="b" t="t" l="l"/>
            <a:pathLst>
              <a:path h="5601172" w="5601172">
                <a:moveTo>
                  <a:pt x="5601172" y="0"/>
                </a:moveTo>
                <a:lnTo>
                  <a:pt x="0" y="0"/>
                </a:lnTo>
                <a:lnTo>
                  <a:pt x="0" y="5601173"/>
                </a:lnTo>
                <a:lnTo>
                  <a:pt x="5601172" y="5601173"/>
                </a:lnTo>
                <a:lnTo>
                  <a:pt x="560117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5648033" y="604181"/>
            <a:ext cx="2119419" cy="2119419"/>
          </a:xfrm>
          <a:custGeom>
            <a:avLst/>
            <a:gdLst/>
            <a:ahLst/>
            <a:cxnLst/>
            <a:rect r="r" b="b" t="t" l="l"/>
            <a:pathLst>
              <a:path h="2119419" w="2119419">
                <a:moveTo>
                  <a:pt x="0" y="0"/>
                </a:moveTo>
                <a:lnTo>
                  <a:pt x="2119419" y="0"/>
                </a:lnTo>
                <a:lnTo>
                  <a:pt x="2119419" y="2119419"/>
                </a:lnTo>
                <a:lnTo>
                  <a:pt x="0" y="21194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6199590" y="1028700"/>
            <a:ext cx="1016305" cy="1270381"/>
          </a:xfrm>
          <a:custGeom>
            <a:avLst/>
            <a:gdLst/>
            <a:ahLst/>
            <a:cxnLst/>
            <a:rect r="r" b="b" t="t" l="l"/>
            <a:pathLst>
              <a:path h="1270381" w="1016305">
                <a:moveTo>
                  <a:pt x="0" y="0"/>
                </a:moveTo>
                <a:lnTo>
                  <a:pt x="1016305" y="0"/>
                </a:lnTo>
                <a:lnTo>
                  <a:pt x="1016305" y="1270381"/>
                </a:lnTo>
                <a:lnTo>
                  <a:pt x="0" y="127038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1028700" y="1659785"/>
            <a:ext cx="11392474" cy="7352216"/>
          </a:xfrm>
          <a:prstGeom prst="rect">
            <a:avLst/>
          </a:prstGeom>
        </p:spPr>
        <p:txBody>
          <a:bodyPr anchor="t" rtlCol="false" tIns="0" lIns="0" bIns="0" rIns="0">
            <a:spAutoFit/>
          </a:bodyPr>
          <a:lstStyle/>
          <a:p>
            <a:pPr algn="ctr">
              <a:lnSpc>
                <a:spcPts val="11830"/>
              </a:lnSpc>
            </a:pPr>
          </a:p>
          <a:p>
            <a:pPr algn="ctr">
              <a:lnSpc>
                <a:spcPts val="11830"/>
              </a:lnSpc>
            </a:pPr>
            <a:r>
              <a:rPr lang="en-US" b="true" sz="6226" spc="591">
                <a:solidFill>
                  <a:srgbClr val="AF3557"/>
                </a:solidFill>
                <a:latin typeface="Oval Bold"/>
                <a:ea typeface="Oval Bold"/>
                <a:cs typeface="Oval Bold"/>
                <a:sym typeface="Oval Bold"/>
              </a:rPr>
              <a:t>Explainable Ensemble Deep Learning Framework for Brain tumor Detection Using XAI</a:t>
            </a:r>
          </a:p>
          <a:p>
            <a:pPr algn="ctr">
              <a:lnSpc>
                <a:spcPts val="11830"/>
              </a:lnSpc>
            </a:pPr>
          </a:p>
        </p:txBody>
      </p:sp>
      <p:sp>
        <p:nvSpPr>
          <p:cNvPr name="Freeform 10" id="10"/>
          <p:cNvSpPr/>
          <p:nvPr/>
        </p:nvSpPr>
        <p:spPr>
          <a:xfrm flipH="false" flipV="false" rot="0">
            <a:off x="12654722" y="3287629"/>
            <a:ext cx="5487858" cy="5970671"/>
          </a:xfrm>
          <a:custGeom>
            <a:avLst/>
            <a:gdLst/>
            <a:ahLst/>
            <a:cxnLst/>
            <a:rect r="r" b="b" t="t" l="l"/>
            <a:pathLst>
              <a:path h="5970671" w="5487858">
                <a:moveTo>
                  <a:pt x="0" y="0"/>
                </a:moveTo>
                <a:lnTo>
                  <a:pt x="5487858" y="0"/>
                </a:lnTo>
                <a:lnTo>
                  <a:pt x="5487858" y="5970671"/>
                </a:lnTo>
                <a:lnTo>
                  <a:pt x="0" y="5970671"/>
                </a:lnTo>
                <a:lnTo>
                  <a:pt x="0" y="0"/>
                </a:lnTo>
                <a:close/>
              </a:path>
            </a:pathLst>
          </a:custGeom>
          <a:blipFill>
            <a:blip r:embed="rId8"/>
            <a:stretch>
              <a:fillRect l="-18934" t="0" r="-26129"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FEFFF"/>
        </a:solidFill>
      </p:bgPr>
    </p:bg>
    <p:spTree>
      <p:nvGrpSpPr>
        <p:cNvPr id="1" name=""/>
        <p:cNvGrpSpPr/>
        <p:nvPr/>
      </p:nvGrpSpPr>
      <p:grpSpPr>
        <a:xfrm>
          <a:off x="0" y="0"/>
          <a:ext cx="0" cy="0"/>
          <a:chOff x="0" y="0"/>
          <a:chExt cx="0" cy="0"/>
        </a:xfrm>
      </p:grpSpPr>
      <p:grpSp>
        <p:nvGrpSpPr>
          <p:cNvPr name="Group 2" id="2"/>
          <p:cNvGrpSpPr/>
          <p:nvPr/>
        </p:nvGrpSpPr>
        <p:grpSpPr>
          <a:xfrm rot="0">
            <a:off x="1624438" y="1237138"/>
            <a:ext cx="15039125" cy="6999870"/>
            <a:chOff x="0" y="0"/>
            <a:chExt cx="3960922" cy="1843587"/>
          </a:xfrm>
        </p:grpSpPr>
        <p:sp>
          <p:nvSpPr>
            <p:cNvPr name="Freeform 3" id="3"/>
            <p:cNvSpPr/>
            <p:nvPr/>
          </p:nvSpPr>
          <p:spPr>
            <a:xfrm flipH="false" flipV="false" rot="0">
              <a:off x="0" y="0"/>
              <a:ext cx="3960922" cy="1843587"/>
            </a:xfrm>
            <a:custGeom>
              <a:avLst/>
              <a:gdLst/>
              <a:ahLst/>
              <a:cxnLst/>
              <a:rect r="r" b="b" t="t" l="l"/>
              <a:pathLst>
                <a:path h="1843587" w="3960922">
                  <a:moveTo>
                    <a:pt x="0" y="0"/>
                  </a:moveTo>
                  <a:lnTo>
                    <a:pt x="3960922" y="0"/>
                  </a:lnTo>
                  <a:lnTo>
                    <a:pt x="3960922" y="1843587"/>
                  </a:lnTo>
                  <a:lnTo>
                    <a:pt x="0" y="1843587"/>
                  </a:lnTo>
                  <a:close/>
                </a:path>
              </a:pathLst>
            </a:custGeom>
            <a:solidFill>
              <a:srgbClr val="EAEAFA"/>
            </a:solidFill>
          </p:spPr>
        </p:sp>
        <p:sp>
          <p:nvSpPr>
            <p:cNvPr name="TextBox 4" id="4"/>
            <p:cNvSpPr txBox="true"/>
            <p:nvPr/>
          </p:nvSpPr>
          <p:spPr>
            <a:xfrm>
              <a:off x="0" y="-57150"/>
              <a:ext cx="3960922" cy="1900737"/>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867781" y="-818300"/>
            <a:ext cx="2492219" cy="4110876"/>
          </a:xfrm>
          <a:custGeom>
            <a:avLst/>
            <a:gdLst/>
            <a:ahLst/>
            <a:cxnLst/>
            <a:rect r="r" b="b" t="t" l="l"/>
            <a:pathLst>
              <a:path h="4110876" w="2492219">
                <a:moveTo>
                  <a:pt x="0" y="0"/>
                </a:moveTo>
                <a:lnTo>
                  <a:pt x="2492219" y="0"/>
                </a:lnTo>
                <a:lnTo>
                  <a:pt x="2492219" y="4110876"/>
                </a:lnTo>
                <a:lnTo>
                  <a:pt x="0" y="41108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5815553" y="6915832"/>
            <a:ext cx="2543500" cy="4195464"/>
          </a:xfrm>
          <a:custGeom>
            <a:avLst/>
            <a:gdLst/>
            <a:ahLst/>
            <a:cxnLst/>
            <a:rect r="r" b="b" t="t" l="l"/>
            <a:pathLst>
              <a:path h="4195464" w="2543500">
                <a:moveTo>
                  <a:pt x="0" y="0"/>
                </a:moveTo>
                <a:lnTo>
                  <a:pt x="2543500" y="0"/>
                </a:lnTo>
                <a:lnTo>
                  <a:pt x="2543500" y="4195464"/>
                </a:lnTo>
                <a:lnTo>
                  <a:pt x="0" y="419546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6663562" y="-233800"/>
            <a:ext cx="1858238" cy="1858238"/>
          </a:xfrm>
          <a:custGeom>
            <a:avLst/>
            <a:gdLst/>
            <a:ahLst/>
            <a:cxnLst/>
            <a:rect r="r" b="b" t="t" l="l"/>
            <a:pathLst>
              <a:path h="1858238" w="1858238">
                <a:moveTo>
                  <a:pt x="0" y="0"/>
                </a:moveTo>
                <a:lnTo>
                  <a:pt x="1858238" y="0"/>
                </a:lnTo>
                <a:lnTo>
                  <a:pt x="1858238" y="1858238"/>
                </a:lnTo>
                <a:lnTo>
                  <a:pt x="0" y="185823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233800" y="8643435"/>
            <a:ext cx="1858238" cy="1858238"/>
          </a:xfrm>
          <a:custGeom>
            <a:avLst/>
            <a:gdLst/>
            <a:ahLst/>
            <a:cxnLst/>
            <a:rect r="r" b="b" t="t" l="l"/>
            <a:pathLst>
              <a:path h="1858238" w="1858238">
                <a:moveTo>
                  <a:pt x="0" y="0"/>
                </a:moveTo>
                <a:lnTo>
                  <a:pt x="1858238" y="0"/>
                </a:lnTo>
                <a:lnTo>
                  <a:pt x="1858238" y="1858238"/>
                </a:lnTo>
                <a:lnTo>
                  <a:pt x="0" y="185823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9" id="9"/>
          <p:cNvSpPr txBox="true"/>
          <p:nvPr/>
        </p:nvSpPr>
        <p:spPr>
          <a:xfrm rot="0">
            <a:off x="2127116" y="1795630"/>
            <a:ext cx="8323362" cy="971550"/>
          </a:xfrm>
          <a:prstGeom prst="rect">
            <a:avLst/>
          </a:prstGeom>
        </p:spPr>
        <p:txBody>
          <a:bodyPr anchor="t" rtlCol="false" tIns="0" lIns="0" bIns="0" rIns="0">
            <a:spAutoFit/>
          </a:bodyPr>
          <a:lstStyle/>
          <a:p>
            <a:pPr algn="l">
              <a:lnSpc>
                <a:spcPts val="7679"/>
              </a:lnSpc>
            </a:pPr>
            <a:r>
              <a:rPr lang="en-US" sz="6399" b="true">
                <a:solidFill>
                  <a:srgbClr val="01AFB6"/>
                </a:solidFill>
                <a:latin typeface="IBM Plex Sans Condensed Bold"/>
                <a:ea typeface="IBM Plex Sans Condensed Bold"/>
                <a:cs typeface="IBM Plex Sans Condensed Bold"/>
                <a:sym typeface="IBM Plex Sans Condensed Bold"/>
              </a:rPr>
              <a:t>Introduction</a:t>
            </a:r>
          </a:p>
        </p:txBody>
      </p:sp>
      <p:sp>
        <p:nvSpPr>
          <p:cNvPr name="TextBox 10" id="10"/>
          <p:cNvSpPr txBox="true"/>
          <p:nvPr/>
        </p:nvSpPr>
        <p:spPr>
          <a:xfrm rot="0">
            <a:off x="2353961" y="2992539"/>
            <a:ext cx="4628629" cy="600075"/>
          </a:xfrm>
          <a:prstGeom prst="rect">
            <a:avLst/>
          </a:prstGeom>
        </p:spPr>
        <p:txBody>
          <a:bodyPr anchor="t" rtlCol="false" tIns="0" lIns="0" bIns="0" rIns="0">
            <a:spAutoFit/>
          </a:bodyPr>
          <a:lstStyle/>
          <a:p>
            <a:pPr algn="l">
              <a:lnSpc>
                <a:spcPts val="4799"/>
              </a:lnSpc>
            </a:pPr>
            <a:r>
              <a:rPr lang="en-US" sz="3999">
                <a:solidFill>
                  <a:srgbClr val="31526F"/>
                </a:solidFill>
                <a:latin typeface="Aileron"/>
                <a:ea typeface="Aileron"/>
                <a:cs typeface="Aileron"/>
                <a:sym typeface="Aileron"/>
              </a:rPr>
              <a:t>About Brain Tumor</a:t>
            </a:r>
          </a:p>
        </p:txBody>
      </p:sp>
      <p:sp>
        <p:nvSpPr>
          <p:cNvPr name="TextBox 11" id="11"/>
          <p:cNvSpPr txBox="true"/>
          <p:nvPr/>
        </p:nvSpPr>
        <p:spPr>
          <a:xfrm rot="0">
            <a:off x="1872698" y="3963082"/>
            <a:ext cx="11480940" cy="6381750"/>
          </a:xfrm>
          <a:prstGeom prst="rect">
            <a:avLst/>
          </a:prstGeom>
        </p:spPr>
        <p:txBody>
          <a:bodyPr anchor="t" rtlCol="false" tIns="0" lIns="0" bIns="0" rIns="0">
            <a:spAutoFit/>
          </a:bodyPr>
          <a:lstStyle/>
          <a:p>
            <a:pPr algn="l">
              <a:lnSpc>
                <a:spcPts val="4200"/>
              </a:lnSpc>
            </a:pPr>
            <a:r>
              <a:rPr lang="en-US" sz="3000">
                <a:solidFill>
                  <a:srgbClr val="000000"/>
                </a:solidFill>
                <a:latin typeface="IBM Plex Sans Condensed"/>
                <a:ea typeface="IBM Plex Sans Condensed"/>
                <a:cs typeface="IBM Plex Sans Condensed"/>
                <a:sym typeface="IBM Plex Sans Condensed"/>
              </a:rPr>
              <a:t>Brain tumors are abnormal growths in the brain that can disrupt normal neurological functions and pose serious health risks. Early and accurate detection is crucial for effective treatment and improving patient outcomes.</a:t>
            </a:r>
          </a:p>
          <a:p>
            <a:pPr algn="l">
              <a:lnSpc>
                <a:spcPts val="4200"/>
              </a:lnSpc>
            </a:pPr>
            <a:r>
              <a:rPr lang="en-US" sz="3000">
                <a:solidFill>
                  <a:srgbClr val="000000"/>
                </a:solidFill>
                <a:latin typeface="IBM Plex Sans Condensed"/>
                <a:ea typeface="IBM Plex Sans Condensed"/>
                <a:cs typeface="IBM Plex Sans Condensed"/>
                <a:sym typeface="IBM Plex Sans Condensed"/>
              </a:rPr>
              <a:t>While deep learning techniques have transformed the field of medical imaging analysis, their application in brain tumor detection encounters challenges such as model transparency, reliability, and clinical interpretability.</a:t>
            </a:r>
          </a:p>
          <a:p>
            <a:pPr algn="l">
              <a:lnSpc>
                <a:spcPts val="4200"/>
              </a:lnSpc>
            </a:pPr>
            <a:r>
              <a:rPr lang="en-US" sz="3000">
                <a:solidFill>
                  <a:srgbClr val="000000"/>
                </a:solidFill>
                <a:latin typeface="IBM Plex Sans Condensed"/>
                <a:ea typeface="IBM Plex Sans Condensed"/>
                <a:cs typeface="IBM Plex Sans Condensed"/>
                <a:sym typeface="IBM Plex Sans Condensed"/>
              </a:rPr>
              <a:t>This project proposes an ensemble-based approach integrated with explainable AI (XAI) techniques to overcome these challenges, enabling precise and interpretable brain tumor diagnosis.</a:t>
            </a:r>
          </a:p>
          <a:p>
            <a:pPr algn="l">
              <a:lnSpc>
                <a:spcPts val="4200"/>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FEFFF"/>
        </a:solidFill>
      </p:bgPr>
    </p:bg>
    <p:spTree>
      <p:nvGrpSpPr>
        <p:cNvPr id="1" name=""/>
        <p:cNvGrpSpPr/>
        <p:nvPr/>
      </p:nvGrpSpPr>
      <p:grpSpPr>
        <a:xfrm>
          <a:off x="0" y="0"/>
          <a:ext cx="0" cy="0"/>
          <a:chOff x="0" y="0"/>
          <a:chExt cx="0" cy="0"/>
        </a:xfrm>
      </p:grpSpPr>
      <p:grpSp>
        <p:nvGrpSpPr>
          <p:cNvPr name="Group 2" id="2"/>
          <p:cNvGrpSpPr/>
          <p:nvPr/>
        </p:nvGrpSpPr>
        <p:grpSpPr>
          <a:xfrm rot="0">
            <a:off x="1624438" y="890284"/>
            <a:ext cx="15039125" cy="8514886"/>
            <a:chOff x="0" y="0"/>
            <a:chExt cx="3960922" cy="2242604"/>
          </a:xfrm>
        </p:grpSpPr>
        <p:sp>
          <p:nvSpPr>
            <p:cNvPr name="Freeform 3" id="3"/>
            <p:cNvSpPr/>
            <p:nvPr/>
          </p:nvSpPr>
          <p:spPr>
            <a:xfrm flipH="false" flipV="false" rot="0">
              <a:off x="0" y="0"/>
              <a:ext cx="3960922" cy="2242604"/>
            </a:xfrm>
            <a:custGeom>
              <a:avLst/>
              <a:gdLst/>
              <a:ahLst/>
              <a:cxnLst/>
              <a:rect r="r" b="b" t="t" l="l"/>
              <a:pathLst>
                <a:path h="2242604" w="3960922">
                  <a:moveTo>
                    <a:pt x="0" y="0"/>
                  </a:moveTo>
                  <a:lnTo>
                    <a:pt x="3960922" y="0"/>
                  </a:lnTo>
                  <a:lnTo>
                    <a:pt x="3960922" y="2242604"/>
                  </a:lnTo>
                  <a:lnTo>
                    <a:pt x="0" y="2242604"/>
                  </a:lnTo>
                  <a:close/>
                </a:path>
              </a:pathLst>
            </a:custGeom>
            <a:solidFill>
              <a:srgbClr val="EAEAFA"/>
            </a:solidFill>
          </p:spPr>
        </p:sp>
        <p:sp>
          <p:nvSpPr>
            <p:cNvPr name="TextBox 4" id="4"/>
            <p:cNvSpPr txBox="true"/>
            <p:nvPr/>
          </p:nvSpPr>
          <p:spPr>
            <a:xfrm>
              <a:off x="0" y="-57150"/>
              <a:ext cx="3960922" cy="2299754"/>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867781" y="-818300"/>
            <a:ext cx="2492219" cy="4110876"/>
          </a:xfrm>
          <a:custGeom>
            <a:avLst/>
            <a:gdLst/>
            <a:ahLst/>
            <a:cxnLst/>
            <a:rect r="r" b="b" t="t" l="l"/>
            <a:pathLst>
              <a:path h="4110876" w="2492219">
                <a:moveTo>
                  <a:pt x="0" y="0"/>
                </a:moveTo>
                <a:lnTo>
                  <a:pt x="2492219" y="0"/>
                </a:lnTo>
                <a:lnTo>
                  <a:pt x="2492219" y="4110876"/>
                </a:lnTo>
                <a:lnTo>
                  <a:pt x="0" y="41108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6290375" y="7699043"/>
            <a:ext cx="2068678" cy="3412253"/>
          </a:xfrm>
          <a:custGeom>
            <a:avLst/>
            <a:gdLst/>
            <a:ahLst/>
            <a:cxnLst/>
            <a:rect r="r" b="b" t="t" l="l"/>
            <a:pathLst>
              <a:path h="3412253" w="2068678">
                <a:moveTo>
                  <a:pt x="0" y="0"/>
                </a:moveTo>
                <a:lnTo>
                  <a:pt x="2068678" y="0"/>
                </a:lnTo>
                <a:lnTo>
                  <a:pt x="2068678" y="3412253"/>
                </a:lnTo>
                <a:lnTo>
                  <a:pt x="0" y="3412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6663562" y="-233800"/>
            <a:ext cx="1858238" cy="1858238"/>
          </a:xfrm>
          <a:custGeom>
            <a:avLst/>
            <a:gdLst/>
            <a:ahLst/>
            <a:cxnLst/>
            <a:rect r="r" b="b" t="t" l="l"/>
            <a:pathLst>
              <a:path h="1858238" w="1858238">
                <a:moveTo>
                  <a:pt x="0" y="0"/>
                </a:moveTo>
                <a:lnTo>
                  <a:pt x="1858238" y="0"/>
                </a:lnTo>
                <a:lnTo>
                  <a:pt x="1858238" y="1858238"/>
                </a:lnTo>
                <a:lnTo>
                  <a:pt x="0" y="185823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233800" y="8643435"/>
            <a:ext cx="1858238" cy="1858238"/>
          </a:xfrm>
          <a:custGeom>
            <a:avLst/>
            <a:gdLst/>
            <a:ahLst/>
            <a:cxnLst/>
            <a:rect r="r" b="b" t="t" l="l"/>
            <a:pathLst>
              <a:path h="1858238" w="1858238">
                <a:moveTo>
                  <a:pt x="0" y="0"/>
                </a:moveTo>
                <a:lnTo>
                  <a:pt x="1858238" y="0"/>
                </a:lnTo>
                <a:lnTo>
                  <a:pt x="1858238" y="1858238"/>
                </a:lnTo>
                <a:lnTo>
                  <a:pt x="0" y="185823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15673583" y="4017926"/>
            <a:ext cx="2685470" cy="2630687"/>
          </a:xfrm>
          <a:custGeom>
            <a:avLst/>
            <a:gdLst/>
            <a:ahLst/>
            <a:cxnLst/>
            <a:rect r="r" b="b" t="t" l="l"/>
            <a:pathLst>
              <a:path h="2630687" w="2685470">
                <a:moveTo>
                  <a:pt x="0" y="0"/>
                </a:moveTo>
                <a:lnTo>
                  <a:pt x="2685470" y="0"/>
                </a:lnTo>
                <a:lnTo>
                  <a:pt x="2685470" y="2630687"/>
                </a:lnTo>
                <a:lnTo>
                  <a:pt x="0" y="2630687"/>
                </a:lnTo>
                <a:lnTo>
                  <a:pt x="0" y="0"/>
                </a:lnTo>
                <a:close/>
              </a:path>
            </a:pathLst>
          </a:custGeom>
          <a:blipFill>
            <a:blip r:embed="rId10"/>
            <a:stretch>
              <a:fillRect l="0" t="-6127" r="0" b="-6127"/>
            </a:stretch>
          </a:blipFill>
        </p:spPr>
      </p:sp>
      <p:sp>
        <p:nvSpPr>
          <p:cNvPr name="TextBox 10" id="10"/>
          <p:cNvSpPr txBox="true"/>
          <p:nvPr/>
        </p:nvSpPr>
        <p:spPr>
          <a:xfrm rot="0">
            <a:off x="2114352" y="404509"/>
            <a:ext cx="13408012" cy="971550"/>
          </a:xfrm>
          <a:prstGeom prst="rect">
            <a:avLst/>
          </a:prstGeom>
        </p:spPr>
        <p:txBody>
          <a:bodyPr anchor="t" rtlCol="false" tIns="0" lIns="0" bIns="0" rIns="0">
            <a:spAutoFit/>
          </a:bodyPr>
          <a:lstStyle/>
          <a:p>
            <a:pPr algn="l">
              <a:lnSpc>
                <a:spcPts val="7679"/>
              </a:lnSpc>
            </a:pPr>
            <a:r>
              <a:rPr lang="en-US" sz="6399" b="true">
                <a:solidFill>
                  <a:srgbClr val="01AFB6"/>
                </a:solidFill>
                <a:latin typeface="IBM Plex Sans Arabic Bold"/>
                <a:ea typeface="IBM Plex Sans Arabic Bold"/>
                <a:cs typeface="IBM Plex Sans Arabic Bold"/>
                <a:sym typeface="IBM Plex Sans Arabic Bold"/>
              </a:rPr>
              <a:t>Statistical Insights on Brain Tumor</a:t>
            </a:r>
          </a:p>
        </p:txBody>
      </p:sp>
      <p:sp>
        <p:nvSpPr>
          <p:cNvPr name="TextBox 11" id="11"/>
          <p:cNvSpPr txBox="true"/>
          <p:nvPr/>
        </p:nvSpPr>
        <p:spPr>
          <a:xfrm rot="0">
            <a:off x="1624438" y="1318909"/>
            <a:ext cx="14764307" cy="8515350"/>
          </a:xfrm>
          <a:prstGeom prst="rect">
            <a:avLst/>
          </a:prstGeom>
        </p:spPr>
        <p:txBody>
          <a:bodyPr anchor="t" rtlCol="false" tIns="0" lIns="0" bIns="0" rIns="0">
            <a:spAutoFit/>
          </a:bodyPr>
          <a:lstStyle/>
          <a:p>
            <a:pPr algn="l">
              <a:lnSpc>
                <a:spcPts val="4200"/>
              </a:lnSpc>
            </a:pPr>
          </a:p>
          <a:p>
            <a:pPr algn="l" marL="647700" indent="-323850" lvl="1">
              <a:lnSpc>
                <a:spcPts val="4200"/>
              </a:lnSpc>
              <a:buFont typeface="Arial"/>
              <a:buChar char="•"/>
            </a:pPr>
            <a:r>
              <a:rPr lang="en-US" b="true" sz="3000">
                <a:solidFill>
                  <a:srgbClr val="000000"/>
                </a:solidFill>
                <a:latin typeface="IBM Plex Sans Condensed Bold"/>
                <a:ea typeface="IBM Plex Sans Condensed Bold"/>
                <a:cs typeface="IBM Plex Sans Condensed Bold"/>
                <a:sym typeface="IBM Plex Sans Condensed Bold"/>
              </a:rPr>
              <a:t>Preval</a:t>
            </a:r>
            <a:r>
              <a:rPr lang="en-US" b="true" sz="3000">
                <a:solidFill>
                  <a:srgbClr val="000000"/>
                </a:solidFill>
                <a:latin typeface="IBM Plex Sans Condensed Bold"/>
                <a:ea typeface="IBM Plex Sans Condensed Bold"/>
                <a:cs typeface="IBM Plex Sans Condensed Bold"/>
                <a:sym typeface="IBM Plex Sans Condensed Bold"/>
              </a:rPr>
              <a:t>ence: As of 2019, approximately 1,065,294 individuals worldwide were living with brain cancer. </a:t>
            </a:r>
          </a:p>
          <a:p>
            <a:pPr algn="l" marL="647700" indent="-323850" lvl="1">
              <a:lnSpc>
                <a:spcPts val="4200"/>
              </a:lnSpc>
              <a:buFont typeface="Arial"/>
              <a:buChar char="•"/>
            </a:pPr>
            <a:r>
              <a:rPr lang="en-US" b="true" sz="3000">
                <a:solidFill>
                  <a:srgbClr val="000000"/>
                </a:solidFill>
                <a:latin typeface="IBM Plex Sans Condensed Bold"/>
                <a:ea typeface="IBM Plex Sans Condensed Bold"/>
                <a:cs typeface="IBM Plex Sans Condensed Bold"/>
                <a:sym typeface="IBM Plex Sans Condensed Bold"/>
              </a:rPr>
              <a:t>Incidence: In 2019, there were 347,992 new cases of brain and central nervous system (CNS) cancers globally, marking a 94.35% increase since 1990. </a:t>
            </a:r>
          </a:p>
          <a:p>
            <a:pPr algn="l" marL="647700" indent="-323850" lvl="1">
              <a:lnSpc>
                <a:spcPts val="4200"/>
              </a:lnSpc>
              <a:buFont typeface="Arial"/>
              <a:buChar char="•"/>
            </a:pPr>
            <a:r>
              <a:rPr lang="en-US" b="true" sz="3000">
                <a:solidFill>
                  <a:srgbClr val="000000"/>
                </a:solidFill>
                <a:latin typeface="IBM Plex Sans Condensed Bold"/>
                <a:ea typeface="IBM Plex Sans Condensed Bold"/>
                <a:cs typeface="IBM Plex Sans Condensed Bold"/>
                <a:sym typeface="IBM Plex Sans Condensed Bold"/>
              </a:rPr>
              <a:t>Mortality: Brain and CNS cancers resulted in 246,253 deaths worldwide in 2019, reflecting a 76.36% rise from 1990. </a:t>
            </a:r>
          </a:p>
          <a:p>
            <a:pPr algn="l" marL="647700" indent="-323850" lvl="1">
              <a:lnSpc>
                <a:spcPts val="4200"/>
              </a:lnSpc>
              <a:buFont typeface="Arial"/>
              <a:buChar char="•"/>
            </a:pPr>
            <a:r>
              <a:rPr lang="en-US" b="true" sz="3000">
                <a:solidFill>
                  <a:srgbClr val="000000"/>
                </a:solidFill>
                <a:latin typeface="IBM Plex Sans Condensed Bold"/>
                <a:ea typeface="IBM Plex Sans Condensed Bold"/>
                <a:cs typeface="IBM Plex Sans Condensed Bold"/>
                <a:sym typeface="IBM Plex Sans Condensed Bold"/>
              </a:rPr>
              <a:t>Undiagnosed Cases</a:t>
            </a:r>
          </a:p>
          <a:p>
            <a:pPr algn="l" marL="1295400" indent="-431800" lvl="2">
              <a:lnSpc>
                <a:spcPts val="4200"/>
              </a:lnSpc>
              <a:buFont typeface="Arial"/>
              <a:buChar char="⚬"/>
            </a:pPr>
            <a:r>
              <a:rPr lang="en-US" b="true" sz="3000">
                <a:solidFill>
                  <a:srgbClr val="000000"/>
                </a:solidFill>
                <a:latin typeface="IBM Plex Sans Condensed Bold"/>
                <a:ea typeface="IBM Plex Sans Condensed Bold"/>
                <a:cs typeface="IBM Plex Sans Condensed Bold"/>
                <a:sym typeface="IBM Plex Sans Condensed Bold"/>
              </a:rPr>
              <a:t>A</a:t>
            </a:r>
            <a:r>
              <a:rPr lang="en-US" b="true" sz="3000">
                <a:solidFill>
                  <a:srgbClr val="000000"/>
                </a:solidFill>
                <a:latin typeface="IBM Plex Sans Condensed Bold"/>
                <a:ea typeface="IBM Plex Sans Condensed Bold"/>
                <a:cs typeface="IBM Plex Sans Condensed Bold"/>
                <a:sym typeface="IBM Plex Sans Condensed Bold"/>
              </a:rPr>
              <a:t> significant proportion of brain tumors remain undiagnosed, par</a:t>
            </a:r>
            <a:r>
              <a:rPr lang="en-US" b="true" sz="3000">
                <a:solidFill>
                  <a:srgbClr val="000000"/>
                </a:solidFill>
                <a:latin typeface="IBM Plex Sans Condensed Bold"/>
                <a:ea typeface="IBM Plex Sans Condensed Bold"/>
                <a:cs typeface="IBM Plex Sans Condensed Bold"/>
                <a:sym typeface="IBM Plex Sans Condensed Bold"/>
              </a:rPr>
              <a:t>ticularly in low-resource settings, due to limited access to advanced diagnostic tools and specialized healthcare services.</a:t>
            </a:r>
          </a:p>
          <a:p>
            <a:pPr algn="l" marL="647700" indent="-323850" lvl="1">
              <a:lnSpc>
                <a:spcPts val="4200"/>
              </a:lnSpc>
              <a:buFont typeface="Arial"/>
              <a:buChar char="•"/>
            </a:pPr>
            <a:r>
              <a:rPr lang="en-US" b="true" sz="3000">
                <a:solidFill>
                  <a:srgbClr val="000000"/>
                </a:solidFill>
                <a:latin typeface="IBM Plex Sans Condensed Bold"/>
                <a:ea typeface="IBM Plex Sans Condensed Bold"/>
                <a:cs typeface="IBM Plex Sans Condensed Bold"/>
                <a:sym typeface="IBM Plex Sans Condensed Bold"/>
              </a:rPr>
              <a:t>High-Risk Groups</a:t>
            </a:r>
          </a:p>
          <a:p>
            <a:pPr algn="l" marL="647700" indent="-323850" lvl="1">
              <a:lnSpc>
                <a:spcPts val="4200"/>
              </a:lnSpc>
              <a:buFont typeface="Arial"/>
              <a:buChar char="•"/>
            </a:pPr>
            <a:r>
              <a:rPr lang="en-US" b="true" sz="3000">
                <a:solidFill>
                  <a:srgbClr val="000000"/>
                </a:solidFill>
                <a:latin typeface="IBM Plex Sans Condensed Bold"/>
                <a:ea typeface="IBM Plex Sans Condensed Bold"/>
                <a:cs typeface="IBM Plex Sans Condensed Bold"/>
                <a:sym typeface="IBM Plex Sans Condensed Bold"/>
              </a:rPr>
              <a:t>Age: Brain tumors can occur at any age but are more prevalent in older adults.</a:t>
            </a:r>
          </a:p>
          <a:p>
            <a:pPr algn="l" marL="647700" indent="-323850" lvl="1">
              <a:lnSpc>
                <a:spcPts val="4200"/>
              </a:lnSpc>
              <a:buFont typeface="Arial"/>
              <a:buChar char="•"/>
            </a:pPr>
            <a:r>
              <a:rPr lang="en-US" b="true" sz="3000">
                <a:solidFill>
                  <a:srgbClr val="000000"/>
                </a:solidFill>
                <a:latin typeface="IBM Plex Sans Condensed Bold"/>
                <a:ea typeface="IBM Plex Sans Condensed Bold"/>
                <a:cs typeface="IBM Plex Sans Condensed Bold"/>
                <a:sym typeface="IBM Plex Sans Condensed Bold"/>
              </a:rPr>
              <a:t>Geographical Variations: Incidence rates vary globally, with higher rates observed in certain regions, potentially due to genetic and environmental factors.</a:t>
            </a:r>
          </a:p>
          <a:p>
            <a:pPr algn="l">
              <a:lnSpc>
                <a:spcPts val="420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FEFFF"/>
        </a:solidFill>
      </p:bgPr>
    </p:bg>
    <p:spTree>
      <p:nvGrpSpPr>
        <p:cNvPr id="1" name=""/>
        <p:cNvGrpSpPr/>
        <p:nvPr/>
      </p:nvGrpSpPr>
      <p:grpSpPr>
        <a:xfrm>
          <a:off x="0" y="0"/>
          <a:ext cx="0" cy="0"/>
          <a:chOff x="0" y="0"/>
          <a:chExt cx="0" cy="0"/>
        </a:xfrm>
      </p:grpSpPr>
      <p:sp>
        <p:nvSpPr>
          <p:cNvPr name="TextBox 2" id="2"/>
          <p:cNvSpPr txBox="true"/>
          <p:nvPr/>
        </p:nvSpPr>
        <p:spPr>
          <a:xfrm rot="0">
            <a:off x="2527609" y="1392837"/>
            <a:ext cx="13232781" cy="971550"/>
          </a:xfrm>
          <a:prstGeom prst="rect">
            <a:avLst/>
          </a:prstGeom>
        </p:spPr>
        <p:txBody>
          <a:bodyPr anchor="t" rtlCol="false" tIns="0" lIns="0" bIns="0" rIns="0">
            <a:spAutoFit/>
          </a:bodyPr>
          <a:lstStyle/>
          <a:p>
            <a:pPr algn="ctr">
              <a:lnSpc>
                <a:spcPts val="7679"/>
              </a:lnSpc>
            </a:pPr>
            <a:r>
              <a:rPr lang="en-US" b="true" sz="6399">
                <a:solidFill>
                  <a:srgbClr val="01AFB6"/>
                </a:solidFill>
                <a:latin typeface="IBM Plex Sans Arabic Bold"/>
                <a:ea typeface="IBM Plex Sans Arabic Bold"/>
                <a:cs typeface="IBM Plex Sans Arabic Bold"/>
                <a:sym typeface="IBM Plex Sans Arabic Bold"/>
              </a:rPr>
              <a:t> Impact of AIML on Brain Tumor</a:t>
            </a:r>
          </a:p>
        </p:txBody>
      </p:sp>
      <p:sp>
        <p:nvSpPr>
          <p:cNvPr name="Freeform 3" id="3"/>
          <p:cNvSpPr/>
          <p:nvPr/>
        </p:nvSpPr>
        <p:spPr>
          <a:xfrm flipH="false" flipV="false" rot="0">
            <a:off x="15866067" y="-1657344"/>
            <a:ext cx="2421933" cy="3994941"/>
          </a:xfrm>
          <a:custGeom>
            <a:avLst/>
            <a:gdLst/>
            <a:ahLst/>
            <a:cxnLst/>
            <a:rect r="r" b="b" t="t" l="l"/>
            <a:pathLst>
              <a:path h="3994941" w="2421933">
                <a:moveTo>
                  <a:pt x="0" y="0"/>
                </a:moveTo>
                <a:lnTo>
                  <a:pt x="2421933" y="0"/>
                </a:lnTo>
                <a:lnTo>
                  <a:pt x="2421933" y="3994942"/>
                </a:lnTo>
                <a:lnTo>
                  <a:pt x="0" y="39949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419" y="-1657344"/>
            <a:ext cx="2421933" cy="3994941"/>
          </a:xfrm>
          <a:custGeom>
            <a:avLst/>
            <a:gdLst/>
            <a:ahLst/>
            <a:cxnLst/>
            <a:rect r="r" b="b" t="t" l="l"/>
            <a:pathLst>
              <a:path h="3994941" w="2421933">
                <a:moveTo>
                  <a:pt x="0" y="0"/>
                </a:moveTo>
                <a:lnTo>
                  <a:pt x="2421933" y="0"/>
                </a:lnTo>
                <a:lnTo>
                  <a:pt x="2421933" y="3994942"/>
                </a:lnTo>
                <a:lnTo>
                  <a:pt x="0" y="39949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true" flipV="false" rot="0">
            <a:off x="1364499" y="4870620"/>
            <a:ext cx="4722084" cy="4722084"/>
          </a:xfrm>
          <a:custGeom>
            <a:avLst/>
            <a:gdLst/>
            <a:ahLst/>
            <a:cxnLst/>
            <a:rect r="r" b="b" t="t" l="l"/>
            <a:pathLst>
              <a:path h="4722084" w="4722084">
                <a:moveTo>
                  <a:pt x="4722084" y="0"/>
                </a:moveTo>
                <a:lnTo>
                  <a:pt x="0" y="0"/>
                </a:lnTo>
                <a:lnTo>
                  <a:pt x="0" y="4722084"/>
                </a:lnTo>
                <a:lnTo>
                  <a:pt x="4722084" y="4722084"/>
                </a:lnTo>
                <a:lnTo>
                  <a:pt x="472208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false" rot="0">
            <a:off x="6717027" y="4776459"/>
            <a:ext cx="4864101" cy="4864101"/>
          </a:xfrm>
          <a:custGeom>
            <a:avLst/>
            <a:gdLst/>
            <a:ahLst/>
            <a:cxnLst/>
            <a:rect r="r" b="b" t="t" l="l"/>
            <a:pathLst>
              <a:path h="4864101" w="4864101">
                <a:moveTo>
                  <a:pt x="4864101" y="0"/>
                </a:moveTo>
                <a:lnTo>
                  <a:pt x="0" y="0"/>
                </a:lnTo>
                <a:lnTo>
                  <a:pt x="0" y="4864101"/>
                </a:lnTo>
                <a:lnTo>
                  <a:pt x="4864101" y="4864101"/>
                </a:lnTo>
                <a:lnTo>
                  <a:pt x="4864101"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true" flipV="false" rot="0">
            <a:off x="12201110" y="4870620"/>
            <a:ext cx="4769940" cy="4769940"/>
          </a:xfrm>
          <a:custGeom>
            <a:avLst/>
            <a:gdLst/>
            <a:ahLst/>
            <a:cxnLst/>
            <a:rect r="r" b="b" t="t" l="l"/>
            <a:pathLst>
              <a:path h="4769940" w="4769940">
                <a:moveTo>
                  <a:pt x="4769940" y="0"/>
                </a:moveTo>
                <a:lnTo>
                  <a:pt x="0" y="0"/>
                </a:lnTo>
                <a:lnTo>
                  <a:pt x="0" y="4769940"/>
                </a:lnTo>
                <a:lnTo>
                  <a:pt x="4769940" y="4769940"/>
                </a:lnTo>
                <a:lnTo>
                  <a:pt x="476994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1364499" y="6348711"/>
            <a:ext cx="4628629" cy="1200150"/>
          </a:xfrm>
          <a:prstGeom prst="rect">
            <a:avLst/>
          </a:prstGeom>
        </p:spPr>
        <p:txBody>
          <a:bodyPr anchor="t" rtlCol="false" tIns="0" lIns="0" bIns="0" rIns="0">
            <a:spAutoFit/>
          </a:bodyPr>
          <a:lstStyle/>
          <a:p>
            <a:pPr algn="ctr">
              <a:lnSpc>
                <a:spcPts val="4799"/>
              </a:lnSpc>
            </a:pPr>
            <a:r>
              <a:rPr lang="en-US" sz="3999">
                <a:solidFill>
                  <a:srgbClr val="00C4CC"/>
                </a:solidFill>
                <a:latin typeface="IBM Plex Sans Condensed"/>
                <a:ea typeface="IBM Plex Sans Condensed"/>
                <a:cs typeface="IBM Plex Sans Condensed"/>
                <a:sym typeface="IBM Plex Sans Condensed"/>
              </a:rPr>
              <a:t>Enhanced Diagnostic Precision</a:t>
            </a:r>
          </a:p>
        </p:txBody>
      </p:sp>
      <p:sp>
        <p:nvSpPr>
          <p:cNvPr name="TextBox 9" id="9"/>
          <p:cNvSpPr txBox="true"/>
          <p:nvPr/>
        </p:nvSpPr>
        <p:spPr>
          <a:xfrm rot="0">
            <a:off x="6829686" y="6348711"/>
            <a:ext cx="4628629" cy="3000375"/>
          </a:xfrm>
          <a:prstGeom prst="rect">
            <a:avLst/>
          </a:prstGeom>
        </p:spPr>
        <p:txBody>
          <a:bodyPr anchor="t" rtlCol="false" tIns="0" lIns="0" bIns="0" rIns="0">
            <a:spAutoFit/>
          </a:bodyPr>
          <a:lstStyle/>
          <a:p>
            <a:pPr algn="ctr">
              <a:lnSpc>
                <a:spcPts val="4799"/>
              </a:lnSpc>
            </a:pPr>
            <a:r>
              <a:rPr lang="en-US" sz="3999">
                <a:solidFill>
                  <a:srgbClr val="00C4CC"/>
                </a:solidFill>
                <a:latin typeface="IBM Plex Sans Condensed"/>
                <a:ea typeface="IBM Plex Sans Condensed"/>
                <a:cs typeface="IBM Plex Sans Condensed"/>
                <a:sym typeface="IBM Plex Sans Condensed"/>
              </a:rPr>
              <a:t>Early and Accurate Detection</a:t>
            </a:r>
          </a:p>
          <a:p>
            <a:pPr algn="ctr">
              <a:lnSpc>
                <a:spcPts val="4799"/>
              </a:lnSpc>
            </a:pPr>
          </a:p>
          <a:p>
            <a:pPr algn="ctr">
              <a:lnSpc>
                <a:spcPts val="4799"/>
              </a:lnSpc>
            </a:pPr>
            <a:r>
              <a:rPr lang="en-US" sz="3999">
                <a:solidFill>
                  <a:srgbClr val="00C4CC"/>
                </a:solidFill>
                <a:latin typeface="IBM Plex Sans Condensed"/>
                <a:ea typeface="IBM Plex Sans Condensed"/>
                <a:cs typeface="IBM Plex Sans Condensed"/>
                <a:sym typeface="IBM Plex Sans Condensed"/>
              </a:rPr>
              <a:t>Explainable AI for Clinical Trust</a:t>
            </a:r>
          </a:p>
        </p:txBody>
      </p:sp>
      <p:sp>
        <p:nvSpPr>
          <p:cNvPr name="TextBox 10" id="10"/>
          <p:cNvSpPr txBox="true"/>
          <p:nvPr/>
        </p:nvSpPr>
        <p:spPr>
          <a:xfrm rot="0">
            <a:off x="12305180" y="6557956"/>
            <a:ext cx="4628629" cy="1200150"/>
          </a:xfrm>
          <a:prstGeom prst="rect">
            <a:avLst/>
          </a:prstGeom>
        </p:spPr>
        <p:txBody>
          <a:bodyPr anchor="t" rtlCol="false" tIns="0" lIns="0" bIns="0" rIns="0">
            <a:spAutoFit/>
          </a:bodyPr>
          <a:lstStyle/>
          <a:p>
            <a:pPr algn="ctr">
              <a:lnSpc>
                <a:spcPts val="4799"/>
              </a:lnSpc>
            </a:pPr>
            <a:r>
              <a:rPr lang="en-US" sz="3999">
                <a:solidFill>
                  <a:srgbClr val="00C4CC"/>
                </a:solidFill>
                <a:latin typeface="IBM Plex Sans Condensed"/>
                <a:ea typeface="IBM Plex Sans Condensed"/>
                <a:cs typeface="IBM Plex Sans Condensed"/>
                <a:sym typeface="IBM Plex Sans Condensed"/>
              </a:rPr>
              <a:t>Scalable and Accessible Solutions</a:t>
            </a:r>
          </a:p>
        </p:txBody>
      </p:sp>
      <p:sp>
        <p:nvSpPr>
          <p:cNvPr name="Freeform 11" id="11"/>
          <p:cNvSpPr/>
          <p:nvPr/>
        </p:nvSpPr>
        <p:spPr>
          <a:xfrm flipH="false" flipV="false" rot="0">
            <a:off x="3031094" y="5175627"/>
            <a:ext cx="963534" cy="963534"/>
          </a:xfrm>
          <a:custGeom>
            <a:avLst/>
            <a:gdLst/>
            <a:ahLst/>
            <a:cxnLst/>
            <a:rect r="r" b="b" t="t" l="l"/>
            <a:pathLst>
              <a:path h="963534" w="963534">
                <a:moveTo>
                  <a:pt x="0" y="0"/>
                </a:moveTo>
                <a:lnTo>
                  <a:pt x="963535" y="0"/>
                </a:lnTo>
                <a:lnTo>
                  <a:pt x="963535" y="963534"/>
                </a:lnTo>
                <a:lnTo>
                  <a:pt x="0" y="96353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8631482" y="5089902"/>
            <a:ext cx="1025036" cy="963534"/>
          </a:xfrm>
          <a:custGeom>
            <a:avLst/>
            <a:gdLst/>
            <a:ahLst/>
            <a:cxnLst/>
            <a:rect r="r" b="b" t="t" l="l"/>
            <a:pathLst>
              <a:path h="963534" w="1025036">
                <a:moveTo>
                  <a:pt x="0" y="0"/>
                </a:moveTo>
                <a:lnTo>
                  <a:pt x="1025036" y="0"/>
                </a:lnTo>
                <a:lnTo>
                  <a:pt x="1025036" y="963534"/>
                </a:lnTo>
                <a:lnTo>
                  <a:pt x="0" y="96353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0">
            <a:off x="14295905" y="5143500"/>
            <a:ext cx="963534" cy="963534"/>
          </a:xfrm>
          <a:custGeom>
            <a:avLst/>
            <a:gdLst/>
            <a:ahLst/>
            <a:cxnLst/>
            <a:rect r="r" b="b" t="t" l="l"/>
            <a:pathLst>
              <a:path h="963534" w="963534">
                <a:moveTo>
                  <a:pt x="0" y="0"/>
                </a:moveTo>
                <a:lnTo>
                  <a:pt x="963535" y="0"/>
                </a:lnTo>
                <a:lnTo>
                  <a:pt x="963535" y="963534"/>
                </a:lnTo>
                <a:lnTo>
                  <a:pt x="0" y="96353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FEFFF"/>
        </a:solidFill>
      </p:bgPr>
    </p:bg>
    <p:spTree>
      <p:nvGrpSpPr>
        <p:cNvPr id="1" name=""/>
        <p:cNvGrpSpPr/>
        <p:nvPr/>
      </p:nvGrpSpPr>
      <p:grpSpPr>
        <a:xfrm>
          <a:off x="0" y="0"/>
          <a:ext cx="0" cy="0"/>
          <a:chOff x="0" y="0"/>
          <a:chExt cx="0" cy="0"/>
        </a:xfrm>
      </p:grpSpPr>
      <p:grpSp>
        <p:nvGrpSpPr>
          <p:cNvPr name="Group 2" id="2"/>
          <p:cNvGrpSpPr/>
          <p:nvPr/>
        </p:nvGrpSpPr>
        <p:grpSpPr>
          <a:xfrm rot="0">
            <a:off x="6818795" y="2146290"/>
            <a:ext cx="12080480" cy="6686550"/>
            <a:chOff x="0" y="0"/>
            <a:chExt cx="3181690" cy="1761067"/>
          </a:xfrm>
        </p:grpSpPr>
        <p:sp>
          <p:nvSpPr>
            <p:cNvPr name="Freeform 3" id="3"/>
            <p:cNvSpPr/>
            <p:nvPr/>
          </p:nvSpPr>
          <p:spPr>
            <a:xfrm flipH="false" flipV="false" rot="0">
              <a:off x="0" y="0"/>
              <a:ext cx="3181690" cy="1761067"/>
            </a:xfrm>
            <a:custGeom>
              <a:avLst/>
              <a:gdLst/>
              <a:ahLst/>
              <a:cxnLst/>
              <a:rect r="r" b="b" t="t" l="l"/>
              <a:pathLst>
                <a:path h="1761067" w="3181690">
                  <a:moveTo>
                    <a:pt x="0" y="0"/>
                  </a:moveTo>
                  <a:lnTo>
                    <a:pt x="3181690" y="0"/>
                  </a:lnTo>
                  <a:lnTo>
                    <a:pt x="3181690" y="1761067"/>
                  </a:lnTo>
                  <a:lnTo>
                    <a:pt x="0" y="1761067"/>
                  </a:lnTo>
                  <a:close/>
                </a:path>
              </a:pathLst>
            </a:custGeom>
            <a:solidFill>
              <a:srgbClr val="EAEAFA"/>
            </a:solidFill>
          </p:spPr>
        </p:sp>
        <p:sp>
          <p:nvSpPr>
            <p:cNvPr name="TextBox 4" id="4"/>
            <p:cNvSpPr txBox="true"/>
            <p:nvPr/>
          </p:nvSpPr>
          <p:spPr>
            <a:xfrm>
              <a:off x="0" y="-57150"/>
              <a:ext cx="3181690" cy="1818217"/>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6818795" y="5961900"/>
            <a:ext cx="12850754" cy="3296400"/>
          </a:xfrm>
          <a:custGeom>
            <a:avLst/>
            <a:gdLst/>
            <a:ahLst/>
            <a:cxnLst/>
            <a:rect r="r" b="b" t="t" l="l"/>
            <a:pathLst>
              <a:path h="3296400" w="12850754">
                <a:moveTo>
                  <a:pt x="0" y="0"/>
                </a:moveTo>
                <a:lnTo>
                  <a:pt x="12850754" y="0"/>
                </a:lnTo>
                <a:lnTo>
                  <a:pt x="12850754" y="3296400"/>
                </a:lnTo>
                <a:lnTo>
                  <a:pt x="0" y="3296400"/>
                </a:lnTo>
                <a:lnTo>
                  <a:pt x="0" y="0"/>
                </a:lnTo>
                <a:close/>
              </a:path>
            </a:pathLst>
          </a:custGeom>
          <a:blipFill>
            <a:blip r:embed="rId2">
              <a:extLst>
                <a:ext uri="{96DAC541-7B7A-43D3-8B79-37D633B846F1}">
                  <asvg:svgBlip xmlns:asvg="http://schemas.microsoft.com/office/drawing/2016/SVG/main" r:embed="rId3"/>
                </a:ext>
              </a:extLst>
            </a:blip>
            <a:stretch>
              <a:fillRect l="0" t="-154859" r="0" b="0"/>
            </a:stretch>
          </a:blipFill>
        </p:spPr>
      </p:sp>
      <p:sp>
        <p:nvSpPr>
          <p:cNvPr name="Freeform 6" id="6"/>
          <p:cNvSpPr/>
          <p:nvPr/>
        </p:nvSpPr>
        <p:spPr>
          <a:xfrm flipH="false" flipV="false" rot="0">
            <a:off x="16663562" y="-233800"/>
            <a:ext cx="1858238" cy="1858238"/>
          </a:xfrm>
          <a:custGeom>
            <a:avLst/>
            <a:gdLst/>
            <a:ahLst/>
            <a:cxnLst/>
            <a:rect r="r" b="b" t="t" l="l"/>
            <a:pathLst>
              <a:path h="1858238" w="1858238">
                <a:moveTo>
                  <a:pt x="0" y="0"/>
                </a:moveTo>
                <a:lnTo>
                  <a:pt x="1858238" y="0"/>
                </a:lnTo>
                <a:lnTo>
                  <a:pt x="1858238" y="1858238"/>
                </a:lnTo>
                <a:lnTo>
                  <a:pt x="0" y="185823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3963342" y="-1731035"/>
            <a:ext cx="2350628" cy="3877325"/>
          </a:xfrm>
          <a:custGeom>
            <a:avLst/>
            <a:gdLst/>
            <a:ahLst/>
            <a:cxnLst/>
            <a:rect r="r" b="b" t="t" l="l"/>
            <a:pathLst>
              <a:path h="3877325" w="2350628">
                <a:moveTo>
                  <a:pt x="0" y="0"/>
                </a:moveTo>
                <a:lnTo>
                  <a:pt x="2350628" y="0"/>
                </a:lnTo>
                <a:lnTo>
                  <a:pt x="2350628" y="3877325"/>
                </a:lnTo>
                <a:lnTo>
                  <a:pt x="0" y="387732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797689" y="-873269"/>
            <a:ext cx="2421933" cy="3994941"/>
          </a:xfrm>
          <a:custGeom>
            <a:avLst/>
            <a:gdLst/>
            <a:ahLst/>
            <a:cxnLst/>
            <a:rect r="r" b="b" t="t" l="l"/>
            <a:pathLst>
              <a:path h="3994941" w="2421933">
                <a:moveTo>
                  <a:pt x="0" y="0"/>
                </a:moveTo>
                <a:lnTo>
                  <a:pt x="2421933" y="0"/>
                </a:lnTo>
                <a:lnTo>
                  <a:pt x="2421933" y="3994942"/>
                </a:lnTo>
                <a:lnTo>
                  <a:pt x="0" y="399494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1624244" y="-1712015"/>
            <a:ext cx="2339097" cy="3858305"/>
          </a:xfrm>
          <a:custGeom>
            <a:avLst/>
            <a:gdLst/>
            <a:ahLst/>
            <a:cxnLst/>
            <a:rect r="r" b="b" t="t" l="l"/>
            <a:pathLst>
              <a:path h="3858305" w="2339097">
                <a:moveTo>
                  <a:pt x="0" y="0"/>
                </a:moveTo>
                <a:lnTo>
                  <a:pt x="2339098" y="0"/>
                </a:lnTo>
                <a:lnTo>
                  <a:pt x="2339098" y="3858305"/>
                </a:lnTo>
                <a:lnTo>
                  <a:pt x="0" y="385830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0">
            <a:off x="0" y="3994808"/>
            <a:ext cx="6237770" cy="6292192"/>
          </a:xfrm>
          <a:custGeom>
            <a:avLst/>
            <a:gdLst/>
            <a:ahLst/>
            <a:cxnLst/>
            <a:rect r="r" b="b" t="t" l="l"/>
            <a:pathLst>
              <a:path h="6292192" w="6237770">
                <a:moveTo>
                  <a:pt x="0" y="0"/>
                </a:moveTo>
                <a:lnTo>
                  <a:pt x="6237770" y="0"/>
                </a:lnTo>
                <a:lnTo>
                  <a:pt x="6237770" y="6292192"/>
                </a:lnTo>
                <a:lnTo>
                  <a:pt x="0" y="6292192"/>
                </a:lnTo>
                <a:lnTo>
                  <a:pt x="0" y="0"/>
                </a:lnTo>
                <a:close/>
              </a:path>
            </a:pathLst>
          </a:custGeom>
          <a:blipFill>
            <a:blip r:embed="rId12"/>
            <a:stretch>
              <a:fillRect l="-26736" t="0" r="-24572" b="0"/>
            </a:stretch>
          </a:blipFill>
        </p:spPr>
      </p:sp>
      <p:sp>
        <p:nvSpPr>
          <p:cNvPr name="TextBox 11" id="11"/>
          <p:cNvSpPr txBox="true"/>
          <p:nvPr/>
        </p:nvSpPr>
        <p:spPr>
          <a:xfrm rot="0">
            <a:off x="7548762" y="6299858"/>
            <a:ext cx="5695410" cy="2086853"/>
          </a:xfrm>
          <a:prstGeom prst="rect">
            <a:avLst/>
          </a:prstGeom>
        </p:spPr>
        <p:txBody>
          <a:bodyPr anchor="t" rtlCol="false" tIns="0" lIns="0" bIns="0" rIns="0">
            <a:spAutoFit/>
          </a:bodyPr>
          <a:lstStyle/>
          <a:p>
            <a:pPr algn="l">
              <a:lnSpc>
                <a:spcPts val="4151"/>
              </a:lnSpc>
            </a:pPr>
            <a:r>
              <a:rPr lang="en-US" sz="2965">
                <a:solidFill>
                  <a:srgbClr val="EFEFFF"/>
                </a:solidFill>
                <a:latin typeface="Aileron"/>
                <a:ea typeface="Aileron"/>
                <a:cs typeface="Aileron"/>
                <a:sym typeface="Aileron"/>
              </a:rPr>
              <a:t>3. Explainability</a:t>
            </a:r>
          </a:p>
          <a:p>
            <a:pPr algn="l">
              <a:lnSpc>
                <a:spcPts val="4151"/>
              </a:lnSpc>
            </a:pPr>
            <a:r>
              <a:rPr lang="en-US" sz="2965">
                <a:solidFill>
                  <a:srgbClr val="EFEFFF"/>
                </a:solidFill>
                <a:latin typeface="Aileron"/>
                <a:ea typeface="Aileron"/>
                <a:cs typeface="Aileron"/>
                <a:sym typeface="Aileron"/>
              </a:rPr>
              <a:t>       Grad-CAM </a:t>
            </a:r>
          </a:p>
          <a:p>
            <a:pPr algn="l">
              <a:lnSpc>
                <a:spcPts val="4151"/>
              </a:lnSpc>
            </a:pPr>
            <a:r>
              <a:rPr lang="en-US" sz="2965">
                <a:solidFill>
                  <a:srgbClr val="EFEFFF"/>
                </a:solidFill>
                <a:latin typeface="Aileron"/>
                <a:ea typeface="Aileron"/>
                <a:cs typeface="Aileron"/>
                <a:sym typeface="Aileron"/>
              </a:rPr>
              <a:t>       SHAP </a:t>
            </a:r>
          </a:p>
          <a:p>
            <a:pPr algn="l">
              <a:lnSpc>
                <a:spcPts val="4151"/>
              </a:lnSpc>
            </a:pPr>
          </a:p>
        </p:txBody>
      </p:sp>
      <p:sp>
        <p:nvSpPr>
          <p:cNvPr name="TextBox 12" id="12"/>
          <p:cNvSpPr txBox="true"/>
          <p:nvPr/>
        </p:nvSpPr>
        <p:spPr>
          <a:xfrm rot="0">
            <a:off x="7180614" y="695319"/>
            <a:ext cx="8323362" cy="971550"/>
          </a:xfrm>
          <a:prstGeom prst="rect">
            <a:avLst/>
          </a:prstGeom>
        </p:spPr>
        <p:txBody>
          <a:bodyPr anchor="t" rtlCol="false" tIns="0" lIns="0" bIns="0" rIns="0">
            <a:spAutoFit/>
          </a:bodyPr>
          <a:lstStyle/>
          <a:p>
            <a:pPr algn="l">
              <a:lnSpc>
                <a:spcPts val="7679"/>
              </a:lnSpc>
            </a:pPr>
            <a:r>
              <a:rPr lang="en-US" sz="6399" b="true">
                <a:solidFill>
                  <a:srgbClr val="01AFB6"/>
                </a:solidFill>
                <a:latin typeface="IBM Plex Sans Arabic Bold"/>
                <a:ea typeface="IBM Plex Sans Arabic Bold"/>
                <a:cs typeface="IBM Plex Sans Arabic Bold"/>
                <a:sym typeface="IBM Plex Sans Arabic Bold"/>
              </a:rPr>
              <a:t>Methodology</a:t>
            </a:r>
          </a:p>
        </p:txBody>
      </p:sp>
      <p:sp>
        <p:nvSpPr>
          <p:cNvPr name="TextBox 13" id="13"/>
          <p:cNvSpPr txBox="true"/>
          <p:nvPr/>
        </p:nvSpPr>
        <p:spPr>
          <a:xfrm rot="0">
            <a:off x="7327526" y="2632733"/>
            <a:ext cx="5008440" cy="2657475"/>
          </a:xfrm>
          <a:prstGeom prst="rect">
            <a:avLst/>
          </a:prstGeom>
        </p:spPr>
        <p:txBody>
          <a:bodyPr anchor="t" rtlCol="false" tIns="0" lIns="0" bIns="0" rIns="0">
            <a:spAutoFit/>
          </a:bodyPr>
          <a:lstStyle/>
          <a:p>
            <a:pPr algn="l">
              <a:lnSpc>
                <a:spcPts val="4200"/>
              </a:lnSpc>
            </a:pPr>
            <a:r>
              <a:rPr lang="en-US" sz="3000">
                <a:solidFill>
                  <a:srgbClr val="000000"/>
                </a:solidFill>
                <a:latin typeface="Aileron"/>
                <a:ea typeface="Aileron"/>
                <a:cs typeface="Aileron"/>
                <a:sym typeface="Aileron"/>
              </a:rPr>
              <a:t> </a:t>
            </a:r>
            <a:r>
              <a:rPr lang="en-US" sz="3000" b="true">
                <a:solidFill>
                  <a:srgbClr val="000000"/>
                </a:solidFill>
                <a:latin typeface="Aileron Bold"/>
                <a:ea typeface="Aileron Bold"/>
                <a:cs typeface="Aileron Bold"/>
                <a:sym typeface="Aileron Bold"/>
              </a:rPr>
              <a:t>1.Data Preparation</a:t>
            </a:r>
          </a:p>
          <a:p>
            <a:pPr algn="l">
              <a:lnSpc>
                <a:spcPts val="4200"/>
              </a:lnSpc>
            </a:pPr>
            <a:r>
              <a:rPr lang="en-US" sz="3000">
                <a:solidFill>
                  <a:srgbClr val="000000"/>
                </a:solidFill>
                <a:latin typeface="Aileron"/>
                <a:ea typeface="Aileron"/>
                <a:cs typeface="Aileron"/>
                <a:sym typeface="Aileron"/>
              </a:rPr>
              <a:t>           Data Collection</a:t>
            </a:r>
          </a:p>
          <a:p>
            <a:pPr algn="l">
              <a:lnSpc>
                <a:spcPts val="4200"/>
              </a:lnSpc>
            </a:pPr>
            <a:r>
              <a:rPr lang="en-US" sz="3000">
                <a:solidFill>
                  <a:srgbClr val="000000"/>
                </a:solidFill>
                <a:latin typeface="Aileron"/>
                <a:ea typeface="Aileron"/>
                <a:cs typeface="Aileron"/>
                <a:sym typeface="Aileron"/>
              </a:rPr>
              <a:t>           Preprocessing</a:t>
            </a:r>
          </a:p>
          <a:p>
            <a:pPr algn="l">
              <a:lnSpc>
                <a:spcPts val="4200"/>
              </a:lnSpc>
            </a:pPr>
            <a:r>
              <a:rPr lang="en-US" sz="3000">
                <a:solidFill>
                  <a:srgbClr val="000000"/>
                </a:solidFill>
                <a:latin typeface="Aileron"/>
                <a:ea typeface="Aileron"/>
                <a:cs typeface="Aileron"/>
                <a:sym typeface="Aileron"/>
              </a:rPr>
              <a:t> </a:t>
            </a:r>
          </a:p>
          <a:p>
            <a:pPr algn="l">
              <a:lnSpc>
                <a:spcPts val="4200"/>
              </a:lnSpc>
            </a:pPr>
          </a:p>
        </p:txBody>
      </p:sp>
      <p:sp>
        <p:nvSpPr>
          <p:cNvPr name="TextBox 14" id="14"/>
          <p:cNvSpPr txBox="true"/>
          <p:nvPr/>
        </p:nvSpPr>
        <p:spPr>
          <a:xfrm rot="0">
            <a:off x="13244172" y="2632733"/>
            <a:ext cx="3659464" cy="2657475"/>
          </a:xfrm>
          <a:prstGeom prst="rect">
            <a:avLst/>
          </a:prstGeom>
        </p:spPr>
        <p:txBody>
          <a:bodyPr anchor="t" rtlCol="false" tIns="0" lIns="0" bIns="0" rIns="0">
            <a:spAutoFit/>
          </a:bodyPr>
          <a:lstStyle/>
          <a:p>
            <a:pPr algn="ctr">
              <a:lnSpc>
                <a:spcPts val="4200"/>
              </a:lnSpc>
              <a:spcBef>
                <a:spcPct val="0"/>
              </a:spcBef>
            </a:pPr>
            <a:r>
              <a:rPr lang="en-US" b="true" sz="3000">
                <a:solidFill>
                  <a:srgbClr val="000000"/>
                </a:solidFill>
                <a:latin typeface="Aileron Bold"/>
                <a:ea typeface="Aileron Bold"/>
                <a:cs typeface="Aileron Bold"/>
                <a:sym typeface="Aileron Bold"/>
              </a:rPr>
              <a:t>2</a:t>
            </a:r>
            <a:r>
              <a:rPr lang="en-US" b="true" sz="3000">
                <a:solidFill>
                  <a:srgbClr val="000000"/>
                </a:solidFill>
                <a:latin typeface="Aileron Bold"/>
                <a:ea typeface="Aileron Bold"/>
                <a:cs typeface="Aileron Bold"/>
                <a:sym typeface="Aileron Bold"/>
              </a:rPr>
              <a:t>. Model Ensemble</a:t>
            </a:r>
          </a:p>
          <a:p>
            <a:pPr algn="ctr">
              <a:lnSpc>
                <a:spcPts val="4200"/>
              </a:lnSpc>
              <a:spcBef>
                <a:spcPct val="0"/>
              </a:spcBef>
            </a:pPr>
            <a:r>
              <a:rPr lang="en-US" sz="3000">
                <a:solidFill>
                  <a:srgbClr val="000000"/>
                </a:solidFill>
                <a:latin typeface="Aileron"/>
                <a:ea typeface="Aileron"/>
                <a:cs typeface="Aileron"/>
                <a:sym typeface="Aileron"/>
              </a:rPr>
              <a:t> Model Selection</a:t>
            </a:r>
          </a:p>
          <a:p>
            <a:pPr algn="ctr">
              <a:lnSpc>
                <a:spcPts val="4200"/>
              </a:lnSpc>
              <a:spcBef>
                <a:spcPct val="0"/>
              </a:spcBef>
            </a:pPr>
            <a:r>
              <a:rPr lang="en-US" sz="3000">
                <a:solidFill>
                  <a:srgbClr val="000000"/>
                </a:solidFill>
                <a:latin typeface="Aileron"/>
                <a:ea typeface="Aileron"/>
                <a:cs typeface="Aileron"/>
                <a:sym typeface="Aileron"/>
              </a:rPr>
              <a:t>Training</a:t>
            </a:r>
          </a:p>
          <a:p>
            <a:pPr algn="ctr">
              <a:lnSpc>
                <a:spcPts val="4200"/>
              </a:lnSpc>
              <a:spcBef>
                <a:spcPct val="0"/>
              </a:spcBef>
            </a:pPr>
            <a:r>
              <a:rPr lang="en-US" sz="3000">
                <a:solidFill>
                  <a:srgbClr val="000000"/>
                </a:solidFill>
                <a:latin typeface="Aileron"/>
                <a:ea typeface="Aileron"/>
                <a:cs typeface="Aileron"/>
                <a:sym typeface="Aileron"/>
              </a:rPr>
              <a:t> Ensemble Voting</a:t>
            </a:r>
          </a:p>
          <a:p>
            <a:pPr algn="ctr">
              <a:lnSpc>
                <a:spcPts val="4200"/>
              </a:lnSpc>
              <a:spcBef>
                <a:spcPct val="0"/>
              </a:spcBef>
            </a:pPr>
          </a:p>
        </p:txBody>
      </p:sp>
      <p:sp>
        <p:nvSpPr>
          <p:cNvPr name="TextBox 15" id="15"/>
          <p:cNvSpPr txBox="true"/>
          <p:nvPr/>
        </p:nvSpPr>
        <p:spPr>
          <a:xfrm rot="0">
            <a:off x="13313684" y="6299858"/>
            <a:ext cx="3520440" cy="1590675"/>
          </a:xfrm>
          <a:prstGeom prst="rect">
            <a:avLst/>
          </a:prstGeom>
        </p:spPr>
        <p:txBody>
          <a:bodyPr anchor="t" rtlCol="false" tIns="0" lIns="0" bIns="0" rIns="0">
            <a:spAutoFit/>
          </a:bodyPr>
          <a:lstStyle/>
          <a:p>
            <a:pPr algn="ctr">
              <a:lnSpc>
                <a:spcPts val="4200"/>
              </a:lnSpc>
              <a:spcBef>
                <a:spcPct val="0"/>
              </a:spcBef>
            </a:pPr>
            <a:r>
              <a:rPr lang="en-US" sz="3000">
                <a:solidFill>
                  <a:srgbClr val="EAEAFA"/>
                </a:solidFill>
                <a:latin typeface="Aileron"/>
                <a:ea typeface="Aileron"/>
                <a:cs typeface="Aileron"/>
                <a:sym typeface="Aileron"/>
              </a:rPr>
              <a:t>4.</a:t>
            </a:r>
            <a:r>
              <a:rPr lang="en-US" sz="3000">
                <a:solidFill>
                  <a:srgbClr val="EAEAFA"/>
                </a:solidFill>
                <a:latin typeface="Aileron"/>
                <a:ea typeface="Aileron"/>
                <a:cs typeface="Aileron"/>
                <a:sym typeface="Aileron"/>
              </a:rPr>
              <a:t>Model Evaluation</a:t>
            </a:r>
          </a:p>
          <a:p>
            <a:pPr algn="ctr">
              <a:lnSpc>
                <a:spcPts val="4200"/>
              </a:lnSpc>
              <a:spcBef>
                <a:spcPct val="0"/>
              </a:spcBef>
            </a:pPr>
            <a:r>
              <a:rPr lang="en-US" sz="3000">
                <a:solidFill>
                  <a:srgbClr val="EAEAFA"/>
                </a:solidFill>
                <a:latin typeface="Aileron"/>
                <a:ea typeface="Aileron"/>
                <a:cs typeface="Aileron"/>
                <a:sym typeface="Aileron"/>
              </a:rPr>
              <a:t>Performance Metrics</a:t>
            </a:r>
          </a:p>
          <a:p>
            <a:pPr algn="ctr">
              <a:lnSpc>
                <a:spcPts val="4200"/>
              </a:lnSpc>
              <a:spcBef>
                <a:spcPct val="0"/>
              </a:spcBef>
            </a:pPr>
            <a:r>
              <a:rPr lang="en-US" sz="3000">
                <a:solidFill>
                  <a:srgbClr val="EAEAFA"/>
                </a:solidFill>
                <a:latin typeface="Aileron"/>
                <a:ea typeface="Aileron"/>
                <a:cs typeface="Aileron"/>
                <a:sym typeface="Aileron"/>
              </a:rPr>
              <a:t>Visualization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FEFFF"/>
        </a:solidFill>
      </p:bgPr>
    </p:bg>
    <p:spTree>
      <p:nvGrpSpPr>
        <p:cNvPr id="1" name=""/>
        <p:cNvGrpSpPr/>
        <p:nvPr/>
      </p:nvGrpSpPr>
      <p:grpSpPr>
        <a:xfrm>
          <a:off x="0" y="0"/>
          <a:ext cx="0" cy="0"/>
          <a:chOff x="0" y="0"/>
          <a:chExt cx="0" cy="0"/>
        </a:xfrm>
      </p:grpSpPr>
      <p:grpSp>
        <p:nvGrpSpPr>
          <p:cNvPr name="Group 2" id="2"/>
          <p:cNvGrpSpPr/>
          <p:nvPr/>
        </p:nvGrpSpPr>
        <p:grpSpPr>
          <a:xfrm rot="0">
            <a:off x="-435925" y="1599728"/>
            <a:ext cx="19539775" cy="6999870"/>
            <a:chOff x="0" y="0"/>
            <a:chExt cx="5146278" cy="1843587"/>
          </a:xfrm>
        </p:grpSpPr>
        <p:sp>
          <p:nvSpPr>
            <p:cNvPr name="Freeform 3" id="3"/>
            <p:cNvSpPr/>
            <p:nvPr/>
          </p:nvSpPr>
          <p:spPr>
            <a:xfrm flipH="false" flipV="false" rot="0">
              <a:off x="0" y="0"/>
              <a:ext cx="5146278" cy="1843587"/>
            </a:xfrm>
            <a:custGeom>
              <a:avLst/>
              <a:gdLst/>
              <a:ahLst/>
              <a:cxnLst/>
              <a:rect r="r" b="b" t="t" l="l"/>
              <a:pathLst>
                <a:path h="1843587" w="5146278">
                  <a:moveTo>
                    <a:pt x="0" y="0"/>
                  </a:moveTo>
                  <a:lnTo>
                    <a:pt x="5146278" y="0"/>
                  </a:lnTo>
                  <a:lnTo>
                    <a:pt x="5146278" y="1843587"/>
                  </a:lnTo>
                  <a:lnTo>
                    <a:pt x="0" y="1843587"/>
                  </a:lnTo>
                  <a:close/>
                </a:path>
              </a:pathLst>
            </a:custGeom>
            <a:solidFill>
              <a:srgbClr val="EAEAFA"/>
            </a:solidFill>
          </p:spPr>
        </p:sp>
        <p:sp>
          <p:nvSpPr>
            <p:cNvPr name="TextBox 4" id="4"/>
            <p:cNvSpPr txBox="true"/>
            <p:nvPr/>
          </p:nvSpPr>
          <p:spPr>
            <a:xfrm>
              <a:off x="0" y="-57150"/>
              <a:ext cx="5146278" cy="1900737"/>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653922" y="8599597"/>
            <a:ext cx="5601172" cy="5601172"/>
          </a:xfrm>
          <a:custGeom>
            <a:avLst/>
            <a:gdLst/>
            <a:ahLst/>
            <a:cxnLst/>
            <a:rect r="r" b="b" t="t" l="l"/>
            <a:pathLst>
              <a:path h="5601172" w="5601172">
                <a:moveTo>
                  <a:pt x="0" y="0"/>
                </a:moveTo>
                <a:lnTo>
                  <a:pt x="5601172" y="0"/>
                </a:lnTo>
                <a:lnTo>
                  <a:pt x="5601172" y="5601173"/>
                </a:lnTo>
                <a:lnTo>
                  <a:pt x="0" y="56011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true" rot="0">
            <a:off x="12686828" y="-4001445"/>
            <a:ext cx="5601172" cy="5601172"/>
          </a:xfrm>
          <a:custGeom>
            <a:avLst/>
            <a:gdLst/>
            <a:ahLst/>
            <a:cxnLst/>
            <a:rect r="r" b="b" t="t" l="l"/>
            <a:pathLst>
              <a:path h="5601172" w="5601172">
                <a:moveTo>
                  <a:pt x="5601172" y="5601173"/>
                </a:moveTo>
                <a:lnTo>
                  <a:pt x="0" y="5601173"/>
                </a:lnTo>
                <a:lnTo>
                  <a:pt x="0" y="0"/>
                </a:lnTo>
                <a:lnTo>
                  <a:pt x="5601172" y="0"/>
                </a:lnTo>
                <a:lnTo>
                  <a:pt x="5601172" y="5601173"/>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2419" y="-1657344"/>
            <a:ext cx="2421933" cy="3994941"/>
          </a:xfrm>
          <a:custGeom>
            <a:avLst/>
            <a:gdLst/>
            <a:ahLst/>
            <a:cxnLst/>
            <a:rect r="r" b="b" t="t" l="l"/>
            <a:pathLst>
              <a:path h="3994941" w="2421933">
                <a:moveTo>
                  <a:pt x="0" y="0"/>
                </a:moveTo>
                <a:lnTo>
                  <a:pt x="2421933" y="0"/>
                </a:lnTo>
                <a:lnTo>
                  <a:pt x="2421933" y="3994942"/>
                </a:lnTo>
                <a:lnTo>
                  <a:pt x="0" y="399494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4060402" y="8568712"/>
            <a:ext cx="2565599" cy="4231915"/>
          </a:xfrm>
          <a:custGeom>
            <a:avLst/>
            <a:gdLst/>
            <a:ahLst/>
            <a:cxnLst/>
            <a:rect r="r" b="b" t="t" l="l"/>
            <a:pathLst>
              <a:path h="4231915" w="2565599">
                <a:moveTo>
                  <a:pt x="0" y="0"/>
                </a:moveTo>
                <a:lnTo>
                  <a:pt x="2565599" y="0"/>
                </a:lnTo>
                <a:lnTo>
                  <a:pt x="2565599" y="4231915"/>
                </a:lnTo>
                <a:lnTo>
                  <a:pt x="0" y="423191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2409514" y="-2338956"/>
            <a:ext cx="2339097" cy="3858305"/>
          </a:xfrm>
          <a:custGeom>
            <a:avLst/>
            <a:gdLst/>
            <a:ahLst/>
            <a:cxnLst/>
            <a:rect r="r" b="b" t="t" l="l"/>
            <a:pathLst>
              <a:path h="3858305" w="2339097">
                <a:moveTo>
                  <a:pt x="0" y="0"/>
                </a:moveTo>
                <a:lnTo>
                  <a:pt x="2339097" y="0"/>
                </a:lnTo>
                <a:lnTo>
                  <a:pt x="2339097" y="3858305"/>
                </a:lnTo>
                <a:lnTo>
                  <a:pt x="0" y="385830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6626001" y="7846667"/>
            <a:ext cx="2477849" cy="4087173"/>
          </a:xfrm>
          <a:custGeom>
            <a:avLst/>
            <a:gdLst/>
            <a:ahLst/>
            <a:cxnLst/>
            <a:rect r="r" b="b" t="t" l="l"/>
            <a:pathLst>
              <a:path h="4087173" w="2477849">
                <a:moveTo>
                  <a:pt x="0" y="0"/>
                </a:moveTo>
                <a:lnTo>
                  <a:pt x="2477849" y="0"/>
                </a:lnTo>
                <a:lnTo>
                  <a:pt x="2477849" y="4087174"/>
                </a:lnTo>
                <a:lnTo>
                  <a:pt x="0" y="408717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1" id="11"/>
          <p:cNvSpPr txBox="true"/>
          <p:nvPr/>
        </p:nvSpPr>
        <p:spPr>
          <a:xfrm rot="0">
            <a:off x="3622778" y="3815476"/>
            <a:ext cx="11042445" cy="1776731"/>
          </a:xfrm>
          <a:prstGeom prst="rect">
            <a:avLst/>
          </a:prstGeom>
        </p:spPr>
        <p:txBody>
          <a:bodyPr anchor="t" rtlCol="false" tIns="0" lIns="0" bIns="0" rIns="0">
            <a:spAutoFit/>
          </a:bodyPr>
          <a:lstStyle/>
          <a:p>
            <a:pPr algn="ctr">
              <a:lnSpc>
                <a:spcPts val="14419"/>
              </a:lnSpc>
            </a:pPr>
            <a:r>
              <a:rPr lang="en-US" b="true" sz="10299">
                <a:solidFill>
                  <a:srgbClr val="01AFB6"/>
                </a:solidFill>
                <a:latin typeface="Aileron Ultra-Bold"/>
                <a:ea typeface="Aileron Ultra-Bold"/>
                <a:cs typeface="Aileron Ultra-Bold"/>
                <a:sym typeface="Aileron Ultra-Bold"/>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DAGZFYWGRA8</dc:identifier>
  <dcterms:modified xsi:type="dcterms:W3CDTF">2011-08-01T06:04:30Z</dcterms:modified>
  <cp:revision>1</cp:revision>
  <dc:title>Light Grey Teal  And Light Navy  Geometric Medical Presentation</dc:title>
</cp:coreProperties>
</file>