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sldIdLst>
    <p:sldId id="256" r:id="rId2"/>
    <p:sldId id="270" r:id="rId3"/>
    <p:sldId id="257" r:id="rId4"/>
    <p:sldId id="262" r:id="rId5"/>
    <p:sldId id="261" r:id="rId6"/>
    <p:sldId id="263" r:id="rId7"/>
    <p:sldId id="268" r:id="rId8"/>
    <p:sldId id="264" r:id="rId9"/>
    <p:sldId id="265" r:id="rId10"/>
    <p:sldId id="269" r:id="rId11"/>
    <p:sldId id="271"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6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50FFAD1-8C5D-4685-8438-E2D0A6EC61E8}"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D41FF-46D0-4532-8387-A3F62A81B15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0FFAD1-8C5D-4685-8438-E2D0A6EC61E8}"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D41FF-46D0-4532-8387-A3F62A81B15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7"/>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0FFAD1-8C5D-4685-8438-E2D0A6EC61E8}"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D41FF-46D0-4532-8387-A3F62A81B15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0FFAD1-8C5D-4685-8438-E2D0A6EC61E8}"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D41FF-46D0-4532-8387-A3F62A81B15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0FFAD1-8C5D-4685-8438-E2D0A6EC61E8}" type="datetimeFigureOut">
              <a:rPr lang="en-US" smtClean="0"/>
              <a:pPr/>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D41FF-46D0-4532-8387-A3F62A81B15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0FFAD1-8C5D-4685-8438-E2D0A6EC61E8}"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D41FF-46D0-4532-8387-A3F62A81B15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0FFAD1-8C5D-4685-8438-E2D0A6EC61E8}" type="datetimeFigureOut">
              <a:rPr lang="en-US" smtClean="0"/>
              <a:pPr/>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1D41FF-46D0-4532-8387-A3F62A81B15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50FFAD1-8C5D-4685-8438-E2D0A6EC61E8}" type="datetimeFigureOut">
              <a:rPr lang="en-US" smtClean="0"/>
              <a:pPr/>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1D41FF-46D0-4532-8387-A3F62A81B15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FFAD1-8C5D-4685-8438-E2D0A6EC61E8}" type="datetimeFigureOut">
              <a:rPr lang="en-US" smtClean="0"/>
              <a:pPr/>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1D41FF-46D0-4532-8387-A3F62A81B15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0FFAD1-8C5D-4685-8438-E2D0A6EC61E8}"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D41FF-46D0-4532-8387-A3F62A81B15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0FFAD1-8C5D-4685-8438-E2D0A6EC61E8}" type="datetimeFigureOut">
              <a:rPr lang="en-US" smtClean="0"/>
              <a:pPr/>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D41FF-46D0-4532-8387-A3F62A81B15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FFAD1-8C5D-4685-8438-E2D0A6EC61E8}" type="datetimeFigureOut">
              <a:rPr lang="en-US" smtClean="0"/>
              <a:pPr/>
              <a:t>1/11/2024</a:t>
            </a:fld>
            <a:endParaRPr lang="en-US"/>
          </a:p>
        </p:txBody>
      </p:sp>
      <p:sp>
        <p:nvSpPr>
          <p:cNvPr id="5" name="Footer Placeholder 4"/>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1D41FF-46D0-4532-8387-A3F62A81B15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iel7/9870821/9870822/09871491.pdf%203"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Bhuvan340/Machine-Learning-project"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AF4B9-95EB-FB3A-912A-BE604C748B09}"/>
              </a:ext>
            </a:extLst>
          </p:cNvPr>
          <p:cNvSpPr>
            <a:spLocks noGrp="1"/>
          </p:cNvSpPr>
          <p:nvPr>
            <p:ph type="ctrTitle"/>
          </p:nvPr>
        </p:nvSpPr>
        <p:spPr>
          <a:xfrm>
            <a:off x="192024" y="4003760"/>
            <a:ext cx="11780901" cy="2654216"/>
          </a:xfrm>
        </p:spPr>
        <p:txBody>
          <a:bodyPr/>
          <a:lstStyle/>
          <a:p>
            <a:endParaRPr lang="en-US" sz="4400" dirty="0"/>
          </a:p>
        </p:txBody>
      </p:sp>
      <p:sp>
        <p:nvSpPr>
          <p:cNvPr id="3" name="Subtitle 2">
            <a:extLst>
              <a:ext uri="{FF2B5EF4-FFF2-40B4-BE49-F238E27FC236}">
                <a16:creationId xmlns:a16="http://schemas.microsoft.com/office/drawing/2014/main" id="{F3060837-C701-02C9-5C12-B8B1AB9B78BB}"/>
              </a:ext>
            </a:extLst>
          </p:cNvPr>
          <p:cNvSpPr>
            <a:spLocks noGrp="1"/>
          </p:cNvSpPr>
          <p:nvPr>
            <p:ph type="subTitle" idx="1"/>
          </p:nvPr>
        </p:nvSpPr>
        <p:spPr>
          <a:xfrm>
            <a:off x="642954" y="2155698"/>
            <a:ext cx="11043078" cy="2075687"/>
          </a:xfrm>
        </p:spPr>
        <p:txBody>
          <a:bodyPr numCol="1">
            <a:normAutofit/>
          </a:bodyPr>
          <a:lstStyle/>
          <a:p>
            <a:pPr algn="ctr"/>
            <a:r>
              <a:rPr lang="en-IN" sz="5400" b="1" dirty="0">
                <a:solidFill>
                  <a:schemeClr val="tx1"/>
                </a:solidFill>
                <a:latin typeface="Times New Roman" pitchFamily="18" charset="0"/>
                <a:cs typeface="Times New Roman" pitchFamily="18" charset="0"/>
              </a:rPr>
              <a:t>Project Title</a:t>
            </a:r>
            <a:endParaRPr lang="en-US" sz="5400" b="1" dirty="0">
              <a:solidFill>
                <a:schemeClr val="tx1"/>
              </a:solidFill>
              <a:latin typeface="Times New Roman" pitchFamily="18" charset="0"/>
              <a:cs typeface="Times New Roman" pitchFamily="18" charset="0"/>
            </a:endParaRPr>
          </a:p>
          <a:p>
            <a:pPr algn="ctr"/>
            <a:r>
              <a:rPr lang="en-US" sz="4800" b="1" dirty="0">
                <a:solidFill>
                  <a:schemeClr val="tx1"/>
                </a:solidFill>
                <a:latin typeface="Times New Roman" pitchFamily="18" charset="0"/>
                <a:cs typeface="Times New Roman" pitchFamily="18" charset="0"/>
              </a:rPr>
              <a:t>Sign language interpreter</a:t>
            </a:r>
          </a:p>
        </p:txBody>
      </p:sp>
      <p:pic>
        <p:nvPicPr>
          <p:cNvPr id="7" name="Picture 6">
            <a:extLst>
              <a:ext uri="{FF2B5EF4-FFF2-40B4-BE49-F238E27FC236}">
                <a16:creationId xmlns:a16="http://schemas.microsoft.com/office/drawing/2014/main" id="{8C1AD91B-30A8-50F0-BC7D-5F0CF02BC3EC}"/>
              </a:ext>
            </a:extLst>
          </p:cNvPr>
          <p:cNvPicPr>
            <a:picLocks noChangeAspect="1"/>
          </p:cNvPicPr>
          <p:nvPr/>
        </p:nvPicPr>
        <p:blipFill>
          <a:blip r:embed="rId2"/>
          <a:stretch>
            <a:fillRect/>
          </a:stretch>
        </p:blipFill>
        <p:spPr>
          <a:xfrm>
            <a:off x="1031592" y="98511"/>
            <a:ext cx="9753600" cy="1066800"/>
          </a:xfrm>
          <a:prstGeom prst="rect">
            <a:avLst/>
          </a:prstGeom>
        </p:spPr>
      </p:pic>
      <p:sp>
        <p:nvSpPr>
          <p:cNvPr id="8" name="TextBox 7"/>
          <p:cNvSpPr txBox="1"/>
          <p:nvPr/>
        </p:nvSpPr>
        <p:spPr>
          <a:xfrm>
            <a:off x="4614862" y="1585913"/>
            <a:ext cx="2814637" cy="400110"/>
          </a:xfrm>
          <a:prstGeom prst="rect">
            <a:avLst/>
          </a:prstGeom>
          <a:noFill/>
        </p:spPr>
        <p:txBody>
          <a:bodyPr wrap="square" rtlCol="0">
            <a:spAutoFit/>
          </a:bodyPr>
          <a:lstStyle/>
          <a:p>
            <a:r>
              <a:rPr lang="en-IN" sz="2000" b="1" dirty="0"/>
              <a:t>Group Number : A4</a:t>
            </a:r>
            <a:endParaRPr lang="en-US" sz="2000" b="1" dirty="0"/>
          </a:p>
        </p:txBody>
      </p:sp>
      <p:graphicFrame>
        <p:nvGraphicFramePr>
          <p:cNvPr id="9" name="Table 8"/>
          <p:cNvGraphicFramePr>
            <a:graphicFrameLocks noGrp="1"/>
          </p:cNvGraphicFramePr>
          <p:nvPr/>
        </p:nvGraphicFramePr>
        <p:xfrm>
          <a:off x="1828801" y="4200524"/>
          <a:ext cx="8388348" cy="2045230"/>
        </p:xfrm>
        <a:graphic>
          <a:graphicData uri="http://schemas.openxmlformats.org/drawingml/2006/table">
            <a:tbl>
              <a:tblPr firstRow="1" bandRow="1">
                <a:tableStyleId>{5C22544A-7EE6-4342-B048-85BDC9FD1C3A}</a:tableStyleId>
              </a:tblPr>
              <a:tblGrid>
                <a:gridCol w="1628774">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559174">
                  <a:extLst>
                    <a:ext uri="{9D8B030D-6E8A-4147-A177-3AD203B41FA5}">
                      <a16:colId xmlns:a16="http://schemas.microsoft.com/office/drawing/2014/main" val="20002"/>
                    </a:ext>
                  </a:extLst>
                </a:gridCol>
              </a:tblGrid>
              <a:tr h="409046">
                <a:tc>
                  <a:txBody>
                    <a:bodyPr/>
                    <a:lstStyle/>
                    <a:p>
                      <a:r>
                        <a:rPr lang="en-IN" sz="1800" dirty="0">
                          <a:latin typeface="Times New Roman" pitchFamily="18" charset="0"/>
                          <a:cs typeface="Times New Roman" pitchFamily="18" charset="0"/>
                        </a:rPr>
                        <a:t>SI .NO</a:t>
                      </a:r>
                      <a:endParaRPr lang="en-US"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Team members</a:t>
                      </a:r>
                      <a:endParaRPr lang="en-US"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USN</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409046">
                <a:tc>
                  <a:txBody>
                    <a:bodyPr/>
                    <a:lstStyle/>
                    <a:p>
                      <a:r>
                        <a:rPr lang="en-IN" sz="1800" dirty="0">
                          <a:latin typeface="Times New Roman" pitchFamily="18" charset="0"/>
                          <a:cs typeface="Times New Roman" pitchFamily="18" charset="0"/>
                        </a:rPr>
                        <a:t>01.</a:t>
                      </a:r>
                      <a:endParaRPr lang="en-US" sz="1800" dirty="0">
                        <a:latin typeface="Times New Roman" pitchFamily="18" charset="0"/>
                        <a:cs typeface="Times New Roman" pitchFamily="18" charset="0"/>
                      </a:endParaRPr>
                    </a:p>
                  </a:txBody>
                  <a:tcPr/>
                </a:tc>
                <a:tc>
                  <a:txBody>
                    <a:bodyPr/>
                    <a:lstStyle/>
                    <a:p>
                      <a:r>
                        <a:rPr lang="en-US" sz="1800" dirty="0" err="1">
                          <a:latin typeface="Times New Roman" pitchFamily="18" charset="0"/>
                          <a:ea typeface="Calibri" panose="020F0502020204030204" pitchFamily="34" charset="0"/>
                          <a:cs typeface="Times New Roman" pitchFamily="18" charset="0"/>
                        </a:rPr>
                        <a:t>Bhuvan</a:t>
                      </a:r>
                      <a:r>
                        <a:rPr lang="en-US" sz="1800" dirty="0">
                          <a:latin typeface="Times New Roman" pitchFamily="18" charset="0"/>
                          <a:ea typeface="Calibri" panose="020F0502020204030204" pitchFamily="34" charset="0"/>
                          <a:cs typeface="Times New Roman" pitchFamily="18" charset="0"/>
                        </a:rPr>
                        <a:t> </a:t>
                      </a:r>
                      <a:r>
                        <a:rPr lang="en-US" sz="1800" dirty="0" err="1">
                          <a:latin typeface="Times New Roman" pitchFamily="18" charset="0"/>
                          <a:ea typeface="Calibri" panose="020F0502020204030204" pitchFamily="34" charset="0"/>
                          <a:cs typeface="Times New Roman" pitchFamily="18" charset="0"/>
                        </a:rPr>
                        <a:t>Budavi</a:t>
                      </a:r>
                      <a:endParaRPr lang="en-US" sz="1800" dirty="0">
                        <a:latin typeface="Times New Roman" pitchFamily="18" charset="0"/>
                        <a:ea typeface="Calibri" panose="020F0502020204030204" pitchFamily="34" charset="0"/>
                        <a:cs typeface="Times New Roman" pitchFamily="18" charset="0"/>
                      </a:endParaRPr>
                    </a:p>
                  </a:txBody>
                  <a:tcPr/>
                </a:tc>
                <a:tc>
                  <a:txBody>
                    <a:bodyPr/>
                    <a:lstStyle/>
                    <a:p>
                      <a:r>
                        <a:rPr lang="en-US" sz="1800" dirty="0">
                          <a:latin typeface="Times New Roman" pitchFamily="18" charset="0"/>
                          <a:ea typeface="Calibri" panose="020F0502020204030204" pitchFamily="34" charset="0"/>
                          <a:cs typeface="Times New Roman" pitchFamily="18" charset="0"/>
                        </a:rPr>
                        <a:t>02FE21BEC021</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409046">
                <a:tc>
                  <a:txBody>
                    <a:bodyPr/>
                    <a:lstStyle/>
                    <a:p>
                      <a:r>
                        <a:rPr lang="en-IN" sz="1800" dirty="0">
                          <a:latin typeface="Times New Roman" pitchFamily="18" charset="0"/>
                          <a:cs typeface="Times New Roman" pitchFamily="18" charset="0"/>
                        </a:rPr>
                        <a:t>02.</a:t>
                      </a:r>
                      <a:endParaRPr lang="en-US" sz="1800" dirty="0">
                        <a:latin typeface="Times New Roman" pitchFamily="18" charset="0"/>
                        <a:cs typeface="Times New Roman" pitchFamily="18" charset="0"/>
                      </a:endParaRPr>
                    </a:p>
                  </a:txBody>
                  <a:tcPr/>
                </a:tc>
                <a:tc>
                  <a:txBody>
                    <a:bodyPr/>
                    <a:lstStyle/>
                    <a:p>
                      <a:r>
                        <a:rPr lang="en-US" sz="1800" dirty="0">
                          <a:latin typeface="Times New Roman" pitchFamily="18" charset="0"/>
                          <a:ea typeface="Calibri" panose="020F0502020204030204" pitchFamily="34" charset="0"/>
                          <a:cs typeface="Times New Roman" pitchFamily="18" charset="0"/>
                        </a:rPr>
                        <a:t>Bhuvaneshwari </a:t>
                      </a:r>
                      <a:r>
                        <a:rPr lang="en-US" sz="1800" dirty="0" err="1">
                          <a:latin typeface="Times New Roman" pitchFamily="18" charset="0"/>
                          <a:ea typeface="Calibri" panose="020F0502020204030204" pitchFamily="34" charset="0"/>
                          <a:cs typeface="Times New Roman" pitchFamily="18" charset="0"/>
                        </a:rPr>
                        <a:t>Rajamane</a:t>
                      </a:r>
                      <a:r>
                        <a:rPr lang="en-US" sz="1800" dirty="0">
                          <a:latin typeface="Times New Roman" pitchFamily="18" charset="0"/>
                          <a:ea typeface="Calibri" panose="020F0502020204030204" pitchFamily="34" charset="0"/>
                          <a:cs typeface="Times New Roman" pitchFamily="18" charset="0"/>
                        </a:rPr>
                        <a:t> </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ea typeface="Calibri" panose="020F0502020204030204" pitchFamily="34" charset="0"/>
                          <a:cs typeface="Times New Roman" pitchFamily="18" charset="0"/>
                        </a:rPr>
                        <a:t>02FE21BEC022</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409046">
                <a:tc>
                  <a:txBody>
                    <a:bodyPr/>
                    <a:lstStyle/>
                    <a:p>
                      <a:r>
                        <a:rPr lang="en-IN" sz="1800" dirty="0">
                          <a:latin typeface="Times New Roman" pitchFamily="18" charset="0"/>
                          <a:cs typeface="Times New Roman" pitchFamily="18" charset="0"/>
                        </a:rPr>
                        <a:t>03.</a:t>
                      </a:r>
                      <a:endParaRPr lang="en-US"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Darshan </a:t>
                      </a:r>
                      <a:r>
                        <a:rPr lang="en-IN" sz="1800" dirty="0" err="1">
                          <a:latin typeface="Times New Roman" pitchFamily="18" charset="0"/>
                          <a:cs typeface="Times New Roman" pitchFamily="18" charset="0"/>
                        </a:rPr>
                        <a:t>Gadade</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ea typeface="Calibri" panose="020F0502020204030204" pitchFamily="34" charset="0"/>
                          <a:cs typeface="Times New Roman" pitchFamily="18" charset="0"/>
                        </a:rPr>
                        <a:t>02FE21BEC028</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409046">
                <a:tc>
                  <a:txBody>
                    <a:bodyPr/>
                    <a:lstStyle/>
                    <a:p>
                      <a:r>
                        <a:rPr lang="en-IN" sz="1800" dirty="0">
                          <a:latin typeface="Times New Roman" pitchFamily="18" charset="0"/>
                          <a:cs typeface="Times New Roman" pitchFamily="18" charset="0"/>
                        </a:rPr>
                        <a:t>04.</a:t>
                      </a:r>
                      <a:endParaRPr lang="en-US" sz="1800" dirty="0">
                        <a:latin typeface="Times New Roman" pitchFamily="18" charset="0"/>
                        <a:cs typeface="Times New Roman" pitchFamily="18" charset="0"/>
                      </a:endParaRPr>
                    </a:p>
                  </a:txBody>
                  <a:tcPr/>
                </a:tc>
                <a:tc>
                  <a:txBody>
                    <a:bodyPr/>
                    <a:lstStyle/>
                    <a:p>
                      <a:r>
                        <a:rPr lang="en-IN" sz="1800" dirty="0" err="1">
                          <a:latin typeface="Times New Roman" pitchFamily="18" charset="0"/>
                          <a:cs typeface="Times New Roman" pitchFamily="18" charset="0"/>
                        </a:rPr>
                        <a:t>Rakshit</a:t>
                      </a:r>
                      <a:r>
                        <a:rPr lang="en-IN" sz="1800" dirty="0">
                          <a:latin typeface="Times New Roman" pitchFamily="18" charset="0"/>
                          <a:cs typeface="Times New Roman" pitchFamily="18" charset="0"/>
                        </a:rPr>
                        <a:t> </a:t>
                      </a:r>
                      <a:r>
                        <a:rPr lang="en-IN" sz="1800" dirty="0" err="1">
                          <a:latin typeface="Times New Roman" pitchFamily="18" charset="0"/>
                          <a:cs typeface="Times New Roman" pitchFamily="18" charset="0"/>
                        </a:rPr>
                        <a:t>Patil</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ea typeface="Calibri" panose="020F0502020204030204" pitchFamily="34" charset="0"/>
                          <a:cs typeface="Times New Roman" pitchFamily="18" charset="0"/>
                        </a:rPr>
                        <a:t>02FE21BEC067</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18200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1AD91B-30A8-50F0-BC7D-5F0CF02BC3EC}"/>
              </a:ext>
            </a:extLst>
          </p:cNvPr>
          <p:cNvPicPr>
            <a:picLocks noChangeAspect="1"/>
          </p:cNvPicPr>
          <p:nvPr/>
        </p:nvPicPr>
        <p:blipFill>
          <a:blip r:embed="rId2"/>
          <a:stretch>
            <a:fillRect/>
          </a:stretch>
        </p:blipFill>
        <p:spPr>
          <a:xfrm>
            <a:off x="1014413" y="0"/>
            <a:ext cx="9770779" cy="1066800"/>
          </a:xfrm>
          <a:prstGeom prst="rect">
            <a:avLst/>
          </a:prstGeom>
        </p:spPr>
      </p:pic>
      <p:sp>
        <p:nvSpPr>
          <p:cNvPr id="4" name="TextBox 3"/>
          <p:cNvSpPr txBox="1"/>
          <p:nvPr/>
        </p:nvSpPr>
        <p:spPr>
          <a:xfrm>
            <a:off x="600075" y="1185863"/>
            <a:ext cx="9786938" cy="707886"/>
          </a:xfrm>
          <a:prstGeom prst="rect">
            <a:avLst/>
          </a:prstGeom>
          <a:noFill/>
        </p:spPr>
        <p:txBody>
          <a:bodyPr wrap="square" rtlCol="0">
            <a:spAutoFit/>
          </a:bodyPr>
          <a:lstStyle/>
          <a:p>
            <a:r>
              <a:rPr lang="en-US" sz="4000" b="1" dirty="0" err="1">
                <a:latin typeface="Times New Roman" pitchFamily="18" charset="0"/>
                <a:cs typeface="Times New Roman" pitchFamily="18" charset="0"/>
              </a:rPr>
              <a:t>Refrences</a:t>
            </a:r>
            <a:r>
              <a:rPr lang="en-US" sz="4000" b="1" dirty="0">
                <a:latin typeface="Times New Roman" pitchFamily="18" charset="0"/>
                <a:cs typeface="Times New Roman" pitchFamily="18" charset="0"/>
              </a:rPr>
              <a:t>:</a:t>
            </a:r>
          </a:p>
        </p:txBody>
      </p:sp>
      <p:sp>
        <p:nvSpPr>
          <p:cNvPr id="5" name="TextBox 4"/>
          <p:cNvSpPr txBox="1"/>
          <p:nvPr/>
        </p:nvSpPr>
        <p:spPr>
          <a:xfrm>
            <a:off x="128016" y="2043112"/>
            <a:ext cx="11567159" cy="4154984"/>
          </a:xfrm>
          <a:prstGeom prst="rect">
            <a:avLst/>
          </a:prstGeom>
          <a:noFill/>
        </p:spPr>
        <p:txBody>
          <a:bodyPr wrap="square" rtlCol="0">
            <a:spAutoFit/>
          </a:bodyPr>
          <a:lstStyle/>
          <a:p>
            <a:pPr marL="342900" indent="-342900">
              <a:buAutoNum type="arabicPeriod"/>
            </a:pPr>
            <a:r>
              <a:rPr lang="en-US" sz="2400" dirty="0"/>
              <a:t>1. A Machine Learning Based Approach for the Detection and Recognition of Bangla Sign Language’ – 2016 Hasan M. , Sajith , &amp; Dey M. 2016 International Conference on Medical Engineering, Health Informatics and Technology (</a:t>
            </a:r>
            <a:r>
              <a:rPr lang="en-US" sz="2400" dirty="0" err="1"/>
              <a:t>MediTec</a:t>
            </a:r>
            <a:r>
              <a:rPr lang="en-US" sz="2400" dirty="0"/>
              <a:t>).https://ieeexplore.ieee.org/abstract/document/7835387 </a:t>
            </a:r>
          </a:p>
          <a:p>
            <a:pPr marL="342900" indent="-342900">
              <a:buAutoNum type="arabicPeriod"/>
            </a:pPr>
            <a:r>
              <a:rPr lang="en-US" sz="2400" dirty="0"/>
              <a:t>Privacy-Preserving British Sign Language Recognition Using Deep Learning’- 2022 Hira Hameed , Muhammad Usman , Muhammad Zakir Khan , Amir Hussain , Hasan Abbas , Muhammad Ali Imran, and </a:t>
            </a:r>
            <a:r>
              <a:rPr lang="en-US" sz="2400" dirty="0" err="1"/>
              <a:t>Qammer</a:t>
            </a:r>
            <a:r>
              <a:rPr lang="en-US" sz="2400" dirty="0"/>
              <a:t> H. Abbasi 2022 44th Annual International Conference of the IEEE Engineering in Medicine &amp; Biology Society (EMBC)</a:t>
            </a:r>
          </a:p>
          <a:p>
            <a:pPr marL="342900" indent="-342900">
              <a:buAutoNum type="arabicPeriod"/>
            </a:pPr>
            <a:r>
              <a:rPr lang="en-US" sz="2400" dirty="0">
                <a:hlinkClick r:id="rId3"/>
              </a:rPr>
              <a:t>https://ieeexplore.ieee.org/iel7/9870821/9870822/09871491.pdf 3</a:t>
            </a:r>
            <a:r>
              <a:rPr lang="en-US" sz="2400" dirty="0"/>
              <a:t>.</a:t>
            </a:r>
          </a:p>
          <a:p>
            <a:pPr marL="342900" indent="-342900">
              <a:buAutoNum type="arabicPeriod"/>
            </a:pPr>
            <a:r>
              <a:rPr lang="en-US" sz="2400" dirty="0"/>
              <a:t>https://youtu.be/wa2ARoUUdU8 </a:t>
            </a:r>
          </a:p>
          <a:p>
            <a:pPr marL="342900" indent="-342900">
              <a:buAutoNum type="arabicPeriod"/>
            </a:pPr>
            <a:r>
              <a:rPr lang="en-US" sz="2400" dirty="0"/>
              <a:t>https://teachablemachine.withgoogle.com</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004724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1AD91B-30A8-50F0-BC7D-5F0CF02BC3EC}"/>
              </a:ext>
            </a:extLst>
          </p:cNvPr>
          <p:cNvPicPr>
            <a:picLocks noChangeAspect="1"/>
          </p:cNvPicPr>
          <p:nvPr/>
        </p:nvPicPr>
        <p:blipFill>
          <a:blip r:embed="rId2"/>
          <a:stretch>
            <a:fillRect/>
          </a:stretch>
        </p:blipFill>
        <p:spPr>
          <a:xfrm>
            <a:off x="1014413" y="0"/>
            <a:ext cx="9770779" cy="1066800"/>
          </a:xfrm>
          <a:prstGeom prst="rect">
            <a:avLst/>
          </a:prstGeom>
        </p:spPr>
      </p:pic>
      <p:sp>
        <p:nvSpPr>
          <p:cNvPr id="4" name="TextBox 3"/>
          <p:cNvSpPr txBox="1"/>
          <p:nvPr/>
        </p:nvSpPr>
        <p:spPr>
          <a:xfrm>
            <a:off x="600075" y="1185863"/>
            <a:ext cx="9786938" cy="707886"/>
          </a:xfrm>
          <a:prstGeom prst="rect">
            <a:avLst/>
          </a:prstGeom>
          <a:noFill/>
        </p:spPr>
        <p:txBody>
          <a:bodyPr wrap="square" rtlCol="0">
            <a:spAutoFit/>
          </a:bodyPr>
          <a:lstStyle/>
          <a:p>
            <a:r>
              <a:rPr lang="en-US" sz="4000" b="1" dirty="0" err="1">
                <a:latin typeface="Times New Roman" pitchFamily="18" charset="0"/>
                <a:cs typeface="Times New Roman" pitchFamily="18" charset="0"/>
              </a:rPr>
              <a:t>Github</a:t>
            </a:r>
            <a:r>
              <a:rPr lang="en-US" sz="4000" b="1" dirty="0">
                <a:latin typeface="Times New Roman" pitchFamily="18" charset="0"/>
                <a:cs typeface="Times New Roman" pitchFamily="18" charset="0"/>
              </a:rPr>
              <a:t> Link:</a:t>
            </a:r>
          </a:p>
        </p:txBody>
      </p:sp>
      <p:sp>
        <p:nvSpPr>
          <p:cNvPr id="5" name="TextBox 4"/>
          <p:cNvSpPr txBox="1"/>
          <p:nvPr/>
        </p:nvSpPr>
        <p:spPr>
          <a:xfrm>
            <a:off x="1847088" y="2116264"/>
            <a:ext cx="11567159" cy="461665"/>
          </a:xfrm>
          <a:prstGeom prst="rect">
            <a:avLst/>
          </a:prstGeom>
          <a:noFill/>
        </p:spPr>
        <p:txBody>
          <a:bodyPr wrap="square" rtlCol="0">
            <a:spAutoFit/>
          </a:bodyPr>
          <a:lstStyle/>
          <a:p>
            <a:r>
              <a:rPr lang="en-US" sz="2400" dirty="0">
                <a:latin typeface="Times New Roman" pitchFamily="18" charset="0"/>
                <a:cs typeface="Times New Roman" pitchFamily="18" charset="0"/>
                <a:hlinkClick r:id="rId3"/>
              </a:rPr>
              <a:t>Machine Learning Project files that include PPT, Report, Code.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999652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43325" y="2671762"/>
            <a:ext cx="5829300" cy="1015663"/>
          </a:xfrm>
          <a:prstGeom prst="rect">
            <a:avLst/>
          </a:prstGeom>
          <a:noFill/>
        </p:spPr>
        <p:txBody>
          <a:bodyPr wrap="square" rtlCol="0">
            <a:spAutoFit/>
          </a:bodyPr>
          <a:lstStyle/>
          <a:p>
            <a:r>
              <a:rPr lang="en-IN" sz="6000" dirty="0">
                <a:latin typeface="Forte" pitchFamily="66" charset="0"/>
              </a:rPr>
              <a:t>THANK YOU</a:t>
            </a:r>
            <a:endParaRPr lang="en-US" sz="6000" dirty="0">
              <a:latin typeface="Forte" pitchFamily="66"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1AD91B-30A8-50F0-BC7D-5F0CF02BC3EC}"/>
              </a:ext>
            </a:extLst>
          </p:cNvPr>
          <p:cNvPicPr>
            <a:picLocks noChangeAspect="1"/>
          </p:cNvPicPr>
          <p:nvPr/>
        </p:nvPicPr>
        <p:blipFill>
          <a:blip r:embed="rId2"/>
          <a:stretch>
            <a:fillRect/>
          </a:stretch>
        </p:blipFill>
        <p:spPr>
          <a:xfrm>
            <a:off x="1031592" y="98511"/>
            <a:ext cx="9753600" cy="1066800"/>
          </a:xfrm>
          <a:prstGeom prst="rect">
            <a:avLst/>
          </a:prstGeom>
        </p:spPr>
      </p:pic>
      <p:sp>
        <p:nvSpPr>
          <p:cNvPr id="7" name="TextBox 6"/>
          <p:cNvSpPr txBox="1"/>
          <p:nvPr/>
        </p:nvSpPr>
        <p:spPr>
          <a:xfrm>
            <a:off x="657227" y="1300163"/>
            <a:ext cx="8674799" cy="646331"/>
          </a:xfrm>
          <a:prstGeom prst="rect">
            <a:avLst/>
          </a:prstGeom>
          <a:noFill/>
        </p:spPr>
        <p:txBody>
          <a:bodyPr wrap="square" rtlCol="0">
            <a:spAutoFit/>
          </a:bodyPr>
          <a:lstStyle/>
          <a:p>
            <a:r>
              <a:rPr lang="en-IN" sz="3600" b="1" dirty="0">
                <a:latin typeface="Times New Roman" pitchFamily="18" charset="0"/>
                <a:cs typeface="Times New Roman" pitchFamily="18" charset="0"/>
              </a:rPr>
              <a:t>Objective:</a:t>
            </a:r>
            <a:endParaRPr lang="en-US" sz="3600" b="1" dirty="0">
              <a:latin typeface="Times New Roman" pitchFamily="18" charset="0"/>
              <a:cs typeface="Times New Roman" pitchFamily="18" charset="0"/>
            </a:endParaRPr>
          </a:p>
        </p:txBody>
      </p:sp>
      <p:sp>
        <p:nvSpPr>
          <p:cNvPr id="8" name="TextBox 7"/>
          <p:cNvSpPr txBox="1"/>
          <p:nvPr/>
        </p:nvSpPr>
        <p:spPr>
          <a:xfrm>
            <a:off x="657227" y="2085975"/>
            <a:ext cx="10501312" cy="954107"/>
          </a:xfrm>
          <a:prstGeom prst="rect">
            <a:avLst/>
          </a:prstGeom>
          <a:noFill/>
        </p:spPr>
        <p:txBody>
          <a:bodyPr wrap="square" rtlCol="0">
            <a:spAutoFit/>
          </a:bodyPr>
          <a:lstStyle/>
          <a:p>
            <a:r>
              <a:rPr lang="en-US" sz="2800" b="0" i="0" dirty="0">
                <a:effectLst/>
                <a:latin typeface="Söhne"/>
              </a:rPr>
              <a:t>Develop a system to convert sign language to speech, providing a voice for disabled individuals to communicate with the broader society.</a:t>
            </a:r>
            <a:endParaRPr lang="en-US" sz="2700" dirty="0">
              <a:latin typeface="Söhne"/>
              <a:cs typeface="Times New Roman" pitchFamily="18" charset="0"/>
            </a:endParaRPr>
          </a:p>
        </p:txBody>
      </p:sp>
    </p:spTree>
    <p:extLst>
      <p:ext uri="{BB962C8B-B14F-4D97-AF65-F5344CB8AC3E}">
        <p14:creationId xmlns:p14="http://schemas.microsoft.com/office/powerpoint/2010/main" val="338524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00D9-D189-F0EB-CA40-86C2D9CA3750}"/>
              </a:ext>
            </a:extLst>
          </p:cNvPr>
          <p:cNvSpPr>
            <a:spLocks noGrp="1"/>
          </p:cNvSpPr>
          <p:nvPr>
            <p:ph type="title"/>
          </p:nvPr>
        </p:nvSpPr>
        <p:spPr>
          <a:xfrm>
            <a:off x="571500" y="1100137"/>
            <a:ext cx="10244138" cy="1214438"/>
          </a:xfrm>
        </p:spPr>
        <p:txBody>
          <a:bodyPr>
            <a:normAutofit fontScale="90000"/>
          </a:bodyPr>
          <a:lstStyle/>
          <a:p>
            <a:br>
              <a:rPr lang="en-US" dirty="0">
                <a:latin typeface="Calibri" panose="020F0502020204030204" pitchFamily="34" charset="0"/>
                <a:ea typeface="Calibri" panose="020F0502020204030204" pitchFamily="34" charset="0"/>
                <a:cs typeface="Calibri" panose="020F0502020204030204" pitchFamily="34" charset="0"/>
              </a:rPr>
            </a:br>
            <a:r>
              <a:rPr lang="en-US" b="1" dirty="0">
                <a:latin typeface="Times New Roman" pitchFamily="18" charset="0"/>
                <a:ea typeface="Calibri" panose="020F0502020204030204" pitchFamily="34" charset="0"/>
                <a:cs typeface="Times New Roman" pitchFamily="18" charset="0"/>
              </a:rPr>
              <a:t>What is SVM?</a:t>
            </a:r>
            <a:br>
              <a:rPr lang="en-US" dirty="0"/>
            </a:br>
            <a:endParaRPr lang="en-US" dirty="0"/>
          </a:p>
        </p:txBody>
      </p:sp>
      <p:sp>
        <p:nvSpPr>
          <p:cNvPr id="4" name="TextBox 3">
            <a:extLst>
              <a:ext uri="{FF2B5EF4-FFF2-40B4-BE49-F238E27FC236}">
                <a16:creationId xmlns:a16="http://schemas.microsoft.com/office/drawing/2014/main" id="{EA288DFF-5E58-1D37-B351-C8FA07AE5BC9}"/>
              </a:ext>
            </a:extLst>
          </p:cNvPr>
          <p:cNvSpPr txBox="1"/>
          <p:nvPr/>
        </p:nvSpPr>
        <p:spPr>
          <a:xfrm>
            <a:off x="88392" y="1261872"/>
            <a:ext cx="11640312" cy="4893647"/>
          </a:xfrm>
          <a:prstGeom prst="rect">
            <a:avLst/>
          </a:prstGeom>
          <a:noFill/>
        </p:spPr>
        <p:txBody>
          <a:bodyPr wrap="square">
            <a:spAutoFit/>
          </a:bodyPr>
          <a:lstStyle/>
          <a:p>
            <a:pPr marL="457200" indent="-457200" algn="just"/>
            <a:endParaRPr lang="en-IN" sz="2400" dirty="0">
              <a:latin typeface="Times New Roman" pitchFamily="18" charset="0"/>
              <a:ea typeface="Calibri" panose="020F0502020204030204" pitchFamily="34" charset="0"/>
              <a:cs typeface="Times New Roman" pitchFamily="18" charset="0"/>
            </a:endParaRPr>
          </a:p>
          <a:p>
            <a:pPr marL="457200" indent="-457200" algn="just">
              <a:buFont typeface="Arial" panose="020B0604020202020204" pitchFamily="34" charset="0"/>
              <a:buChar char="•"/>
            </a:pPr>
            <a:endParaRPr lang="en-US" sz="2400" b="0" i="0" dirty="0">
              <a:effectLst/>
              <a:latin typeface="Times New Roman" pitchFamily="18" charset="0"/>
              <a:ea typeface="Calibri" panose="020F0502020204030204" pitchFamily="34" charset="0"/>
              <a:cs typeface="Times New Roman" pitchFamily="18" charset="0"/>
            </a:endParaRPr>
          </a:p>
          <a:p>
            <a:pPr marL="457200" indent="-457200" algn="just">
              <a:buFont typeface="Arial" panose="020B0604020202020204" pitchFamily="34" charset="0"/>
              <a:buChar char="•"/>
            </a:pPr>
            <a:r>
              <a:rPr lang="en-US" sz="2400" b="0" i="0" dirty="0">
                <a:effectLst/>
                <a:latin typeface="Times New Roman" pitchFamily="18" charset="0"/>
                <a:ea typeface="Calibri" panose="020F0502020204030204" pitchFamily="34" charset="0"/>
                <a:cs typeface="Times New Roman" pitchFamily="18" charset="0"/>
              </a:rPr>
              <a:t>Support Vector Machine or SVM is one of the most popular Supervised Learning algorithms, which is used for Classification as well as Regression problems. However, primarily, it is used for Classification problems in Machine Learning.</a:t>
            </a:r>
          </a:p>
          <a:p>
            <a:pPr marL="457200" indent="-457200" algn="just">
              <a:buFont typeface="Arial" panose="020B0604020202020204" pitchFamily="34" charset="0"/>
              <a:buChar char="•"/>
            </a:pPr>
            <a:endParaRPr lang="en-US" sz="2400" b="0" i="0" dirty="0">
              <a:effectLst/>
              <a:latin typeface="Times New Roman" pitchFamily="18" charset="0"/>
              <a:ea typeface="Calibri" panose="020F0502020204030204" pitchFamily="34" charset="0"/>
              <a:cs typeface="Times New Roman" pitchFamily="18" charset="0"/>
            </a:endParaRPr>
          </a:p>
          <a:p>
            <a:pPr marL="457200" indent="-457200" algn="just">
              <a:buFont typeface="Arial" panose="020B0604020202020204" pitchFamily="34" charset="0"/>
              <a:buChar char="•"/>
            </a:pPr>
            <a:r>
              <a:rPr lang="en-US" sz="2400" b="0" i="0" dirty="0">
                <a:effectLst/>
                <a:latin typeface="Times New Roman" pitchFamily="18" charset="0"/>
                <a:ea typeface="Calibri" panose="020F0502020204030204" pitchFamily="34" charset="0"/>
                <a:cs typeface="Times New Roman" pitchFamily="18" charset="0"/>
              </a:rPr>
              <a:t>The goal of the SVM algorithm is to create the best line or decision boundary that can segregate n-dimensional space into classes so that we can easily put the new data point in the correct category in the future. This best decision boundary is called a </a:t>
            </a:r>
            <a:r>
              <a:rPr lang="en-US" sz="2400" b="0" i="0" dirty="0" err="1">
                <a:effectLst/>
                <a:latin typeface="Times New Roman" pitchFamily="18" charset="0"/>
                <a:ea typeface="Calibri" panose="020F0502020204030204" pitchFamily="34" charset="0"/>
                <a:cs typeface="Times New Roman" pitchFamily="18" charset="0"/>
              </a:rPr>
              <a:t>hyperplane</a:t>
            </a:r>
            <a:r>
              <a:rPr lang="en-US" sz="2400" b="0" i="0" dirty="0">
                <a:effectLst/>
                <a:latin typeface="Times New Roman" pitchFamily="18" charset="0"/>
                <a:ea typeface="Calibri" panose="020F0502020204030204" pitchFamily="34" charset="0"/>
                <a:cs typeface="Times New Roman" pitchFamily="18" charset="0"/>
              </a:rPr>
              <a:t>.</a:t>
            </a:r>
          </a:p>
          <a:p>
            <a:pPr marL="457200" indent="-457200" algn="just">
              <a:buFont typeface="Arial" panose="020B0604020202020204" pitchFamily="34" charset="0"/>
              <a:buChar char="•"/>
            </a:pPr>
            <a:endParaRPr lang="en-US" sz="2400" b="0" i="0" dirty="0">
              <a:effectLst/>
              <a:latin typeface="Times New Roman" pitchFamily="18" charset="0"/>
              <a:ea typeface="Calibri" panose="020F0502020204030204" pitchFamily="34" charset="0"/>
              <a:cs typeface="Times New Roman" pitchFamily="18" charset="0"/>
            </a:endParaRPr>
          </a:p>
          <a:p>
            <a:pPr marL="457200" indent="-457200" algn="just">
              <a:buFont typeface="Arial" panose="020B0604020202020204" pitchFamily="34" charset="0"/>
              <a:buChar char="•"/>
            </a:pPr>
            <a:r>
              <a:rPr lang="en-US" sz="2400" b="0" i="0" dirty="0">
                <a:effectLst/>
                <a:latin typeface="Times New Roman" pitchFamily="18" charset="0"/>
                <a:ea typeface="Calibri" panose="020F0502020204030204" pitchFamily="34" charset="0"/>
                <a:cs typeface="Times New Roman" pitchFamily="18" charset="0"/>
              </a:rPr>
              <a:t>SVM chooses the extreme points/vectors that help in creating the hyperplane. These extreme cases are called as support vectors, and hence algorithm is termed as Support Vector Machine</a:t>
            </a:r>
          </a:p>
        </p:txBody>
      </p:sp>
      <p:pic>
        <p:nvPicPr>
          <p:cNvPr id="7" name="Picture 6">
            <a:extLst>
              <a:ext uri="{FF2B5EF4-FFF2-40B4-BE49-F238E27FC236}">
                <a16:creationId xmlns:a16="http://schemas.microsoft.com/office/drawing/2014/main" id="{8C1AD91B-30A8-50F0-BC7D-5F0CF02BC3EC}"/>
              </a:ext>
            </a:extLst>
          </p:cNvPr>
          <p:cNvPicPr>
            <a:picLocks noChangeAspect="1"/>
          </p:cNvPicPr>
          <p:nvPr/>
        </p:nvPicPr>
        <p:blipFill>
          <a:blip r:embed="rId2"/>
          <a:stretch>
            <a:fillRect/>
          </a:stretch>
        </p:blipFill>
        <p:spPr>
          <a:xfrm>
            <a:off x="1031592" y="98511"/>
            <a:ext cx="9753600" cy="1066800"/>
          </a:xfrm>
          <a:prstGeom prst="rect">
            <a:avLst/>
          </a:prstGeom>
        </p:spPr>
      </p:pic>
    </p:spTree>
    <p:extLst>
      <p:ext uri="{BB962C8B-B14F-4D97-AF65-F5344CB8AC3E}">
        <p14:creationId xmlns:p14="http://schemas.microsoft.com/office/powerpoint/2010/main" val="1824689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4" end="4"/>
                                            </p:txEl>
                                          </p:spTgt>
                                        </p:tgtEl>
                                        <p:attrNameLst>
                                          <p:attrName>style.visibility</p:attrName>
                                        </p:attrNameLst>
                                      </p:cBhvr>
                                      <p:to>
                                        <p:strVal val="visible"/>
                                      </p:to>
                                    </p:set>
                                    <p:animEffect transition="in" filter="fade">
                                      <p:cBhvr>
                                        <p:cTn id="14" dur="1000"/>
                                        <p:tgtEl>
                                          <p:spTgt spid="4">
                                            <p:txEl>
                                              <p:pRg st="4" end="4"/>
                                            </p:txEl>
                                          </p:spTgt>
                                        </p:tgtEl>
                                      </p:cBhvr>
                                    </p:animEffect>
                                    <p:anim calcmode="lin" valueType="num">
                                      <p:cBhvr>
                                        <p:cTn id="15"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fade">
                                      <p:cBhvr>
                                        <p:cTn id="21" dur="1000"/>
                                        <p:tgtEl>
                                          <p:spTgt spid="4">
                                            <p:txEl>
                                              <p:pRg st="6" end="6"/>
                                            </p:txEl>
                                          </p:spTgt>
                                        </p:tgtEl>
                                      </p:cBhvr>
                                    </p:animEffect>
                                    <p:anim calcmode="lin" valueType="num">
                                      <p:cBhvr>
                                        <p:cTn id="2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61BFA-2F8D-9734-D3DF-4A0F085B78E4}"/>
              </a:ext>
            </a:extLst>
          </p:cNvPr>
          <p:cNvSpPr>
            <a:spLocks noGrp="1"/>
          </p:cNvSpPr>
          <p:nvPr>
            <p:ph type="title"/>
          </p:nvPr>
        </p:nvSpPr>
        <p:spPr>
          <a:xfrm>
            <a:off x="624841" y="424875"/>
            <a:ext cx="9376410" cy="1775400"/>
          </a:xfrm>
        </p:spPr>
        <p:txBody>
          <a:bodyPr>
            <a:normAutofit/>
          </a:bodyPr>
          <a:lstStyle/>
          <a:p>
            <a:br>
              <a:rPr lang="en-US" sz="4000" b="1" dirty="0">
                <a:latin typeface="Times New Roman" pitchFamily="18" charset="0"/>
                <a:ea typeface="Calibri" panose="020F0502020204030204" pitchFamily="34" charset="0"/>
                <a:cs typeface="Times New Roman" pitchFamily="18" charset="0"/>
              </a:rPr>
            </a:br>
            <a:r>
              <a:rPr lang="en-US" sz="4000" b="1" dirty="0">
                <a:latin typeface="Times New Roman" pitchFamily="18" charset="0"/>
                <a:ea typeface="Calibri" panose="020F0502020204030204" pitchFamily="34" charset="0"/>
                <a:cs typeface="Times New Roman" pitchFamily="18" charset="0"/>
              </a:rPr>
              <a:t>What is CNN?</a:t>
            </a:r>
          </a:p>
        </p:txBody>
      </p:sp>
      <p:sp>
        <p:nvSpPr>
          <p:cNvPr id="4" name="TextBox 3">
            <a:extLst>
              <a:ext uri="{FF2B5EF4-FFF2-40B4-BE49-F238E27FC236}">
                <a16:creationId xmlns:a16="http://schemas.microsoft.com/office/drawing/2014/main" id="{1EB01DE3-1864-82D3-0DFB-3E4328F0C47C}"/>
              </a:ext>
            </a:extLst>
          </p:cNvPr>
          <p:cNvSpPr txBox="1"/>
          <p:nvPr/>
        </p:nvSpPr>
        <p:spPr>
          <a:xfrm>
            <a:off x="162949" y="1125140"/>
            <a:ext cx="11512296" cy="5632311"/>
          </a:xfrm>
          <a:prstGeom prst="rect">
            <a:avLst/>
          </a:prstGeom>
          <a:noFill/>
        </p:spPr>
        <p:txBody>
          <a:bodyPr wrap="square">
            <a:spAutoFit/>
          </a:bodyPr>
          <a:lstStyle/>
          <a:p>
            <a:pPr marL="457200" indent="-457200" algn="l">
              <a:buFont typeface="Arial" panose="020B0604020202020204" pitchFamily="34" charset="0"/>
              <a:buChar char="•"/>
            </a:pPr>
            <a:endParaRPr lang="en-US" sz="2400" b="0" i="0" dirty="0">
              <a:effectLst/>
              <a:latin typeface="Times New Roman" pitchFamily="18" charset="0"/>
              <a:ea typeface="Calibri" panose="020F0502020204030204" pitchFamily="34" charset="0"/>
              <a:cs typeface="Times New Roman" pitchFamily="18" charset="0"/>
            </a:endParaRPr>
          </a:p>
          <a:p>
            <a:pPr marL="457200" indent="-457200" algn="l">
              <a:buFont typeface="Arial" panose="020B0604020202020204" pitchFamily="34" charset="0"/>
              <a:buChar char="•"/>
            </a:pPr>
            <a:endParaRPr lang="en-US" sz="2400" dirty="0">
              <a:latin typeface="Times New Roman" pitchFamily="18" charset="0"/>
              <a:ea typeface="Calibri" panose="020F0502020204030204" pitchFamily="34" charset="0"/>
              <a:cs typeface="Times New Roman" pitchFamily="18" charset="0"/>
            </a:endParaRPr>
          </a:p>
          <a:p>
            <a:pPr marL="457200" indent="-457200" algn="l">
              <a:buFont typeface="Arial" panose="020B0604020202020204" pitchFamily="34" charset="0"/>
              <a:buChar char="•"/>
            </a:pPr>
            <a:endParaRPr lang="en-US" sz="2400" b="0" i="0" dirty="0">
              <a:effectLst/>
              <a:latin typeface="Times New Roman" pitchFamily="18" charset="0"/>
              <a:ea typeface="Calibri" panose="020F0502020204030204" pitchFamily="34" charset="0"/>
              <a:cs typeface="Times New Roman" pitchFamily="18" charset="0"/>
            </a:endParaRPr>
          </a:p>
          <a:p>
            <a:pPr marL="457200" indent="-457200" algn="l">
              <a:buFont typeface="Arial" panose="020B0604020202020204" pitchFamily="34" charset="0"/>
              <a:buChar char="•"/>
            </a:pPr>
            <a:r>
              <a:rPr lang="en-US" sz="2400" b="0" i="0" dirty="0">
                <a:effectLst/>
                <a:latin typeface="Times New Roman" pitchFamily="18" charset="0"/>
                <a:ea typeface="Calibri" panose="020F0502020204030204" pitchFamily="34" charset="0"/>
                <a:cs typeface="Times New Roman" pitchFamily="18" charset="0"/>
              </a:rPr>
              <a:t>A convolutional neural network (CNN or convnet) is a subset of machine learning. It is one of the various types of artificial neural networks which are used for different applications and data types.</a:t>
            </a:r>
          </a:p>
          <a:p>
            <a:pPr marL="457200" indent="-457200" algn="l">
              <a:buFont typeface="Arial" panose="020B0604020202020204" pitchFamily="34" charset="0"/>
              <a:buChar char="•"/>
            </a:pPr>
            <a:endParaRPr lang="en-US" sz="2400" b="0" i="0" dirty="0">
              <a:effectLst/>
              <a:latin typeface="Times New Roman" pitchFamily="18" charset="0"/>
              <a:ea typeface="Calibri" panose="020F0502020204030204" pitchFamily="34" charset="0"/>
              <a:cs typeface="Times New Roman" pitchFamily="18" charset="0"/>
            </a:endParaRPr>
          </a:p>
          <a:p>
            <a:pPr marL="457200" indent="-457200" algn="l">
              <a:buFont typeface="Arial" panose="020B0604020202020204" pitchFamily="34" charset="0"/>
              <a:buChar char="•"/>
            </a:pPr>
            <a:r>
              <a:rPr lang="en-US" sz="2400" b="0" i="0" dirty="0">
                <a:effectLst/>
                <a:latin typeface="Times New Roman" pitchFamily="18" charset="0"/>
                <a:ea typeface="Calibri" panose="020F0502020204030204" pitchFamily="34" charset="0"/>
                <a:cs typeface="Times New Roman" pitchFamily="18" charset="0"/>
              </a:rPr>
              <a:t> A CNN is a kind of network architecture for deep learning algorithms and is specifically used for image recognition and tasks that involve the processing of </a:t>
            </a:r>
            <a:r>
              <a:rPr lang="en-US" sz="2400" b="0" i="0" strike="noStrike" dirty="0">
                <a:effectLst/>
                <a:latin typeface="Times New Roman" pitchFamily="18" charset="0"/>
                <a:ea typeface="Calibri" panose="020F0502020204030204" pitchFamily="34" charset="0"/>
                <a:cs typeface="Times New Roman" pitchFamily="18" charset="0"/>
              </a:rPr>
              <a:t>pixel</a:t>
            </a:r>
            <a:r>
              <a:rPr lang="en-US" sz="2400" b="0" i="0" dirty="0">
                <a:effectLst/>
                <a:latin typeface="Times New Roman" pitchFamily="18" charset="0"/>
                <a:ea typeface="Calibri" panose="020F0502020204030204" pitchFamily="34" charset="0"/>
                <a:cs typeface="Times New Roman" pitchFamily="18" charset="0"/>
              </a:rPr>
              <a:t> data.</a:t>
            </a:r>
          </a:p>
          <a:p>
            <a:pPr marL="457200" indent="-457200" algn="l">
              <a:buFont typeface="Arial" panose="020B0604020202020204" pitchFamily="34" charset="0"/>
              <a:buChar char="•"/>
            </a:pPr>
            <a:endParaRPr lang="en-US" sz="2400" b="0" i="0" dirty="0">
              <a:effectLst/>
              <a:latin typeface="Times New Roman" pitchFamily="18" charset="0"/>
              <a:ea typeface="Calibri" panose="020F0502020204030204" pitchFamily="34" charset="0"/>
              <a:cs typeface="Times New Roman" pitchFamily="18" charset="0"/>
            </a:endParaRPr>
          </a:p>
          <a:p>
            <a:pPr marL="457200" indent="-457200" algn="l">
              <a:buFont typeface="Arial" panose="020B0604020202020204" pitchFamily="34" charset="0"/>
              <a:buChar char="•"/>
            </a:pPr>
            <a:r>
              <a:rPr lang="en-US" sz="2400" b="0" i="0" dirty="0">
                <a:effectLst/>
                <a:latin typeface="Times New Roman" pitchFamily="18" charset="0"/>
                <a:ea typeface="Calibri" panose="020F0502020204030204" pitchFamily="34" charset="0"/>
                <a:cs typeface="Times New Roman" pitchFamily="18" charset="0"/>
              </a:rPr>
              <a:t>There are other types of neural networks in deep learning, but for identifying and recognizing objects, CNNs are the network architecture of choice. </a:t>
            </a:r>
          </a:p>
          <a:p>
            <a:pPr marL="457200" indent="-457200" algn="l">
              <a:buFont typeface="Arial" panose="020B0604020202020204" pitchFamily="34" charset="0"/>
              <a:buChar char="•"/>
            </a:pPr>
            <a:endParaRPr lang="en-US" sz="2400" b="0" i="0" dirty="0">
              <a:effectLst/>
              <a:latin typeface="Times New Roman" pitchFamily="18" charset="0"/>
              <a:ea typeface="Calibri" panose="020F0502020204030204" pitchFamily="34" charset="0"/>
              <a:cs typeface="Times New Roman" pitchFamily="18" charset="0"/>
            </a:endParaRPr>
          </a:p>
          <a:p>
            <a:pPr marL="457200" indent="-457200" algn="l">
              <a:buFont typeface="Arial" panose="020B0604020202020204" pitchFamily="34" charset="0"/>
              <a:buChar char="•"/>
            </a:pPr>
            <a:r>
              <a:rPr lang="en-US" sz="2400" b="0" i="0" dirty="0">
                <a:effectLst/>
                <a:latin typeface="Times New Roman" pitchFamily="18" charset="0"/>
                <a:ea typeface="Calibri" panose="020F0502020204030204" pitchFamily="34" charset="0"/>
                <a:cs typeface="Times New Roman" pitchFamily="18" charset="0"/>
              </a:rPr>
              <a:t>This makes them highly suitable for computer vision (CV) tasks and for applications where object recognition is vital, such as self-driving cars and facial recognition.</a:t>
            </a:r>
          </a:p>
        </p:txBody>
      </p:sp>
      <p:pic>
        <p:nvPicPr>
          <p:cNvPr id="6" name="Picture 5">
            <a:extLst>
              <a:ext uri="{FF2B5EF4-FFF2-40B4-BE49-F238E27FC236}">
                <a16:creationId xmlns:a16="http://schemas.microsoft.com/office/drawing/2014/main" id="{8C1AD91B-30A8-50F0-BC7D-5F0CF02BC3EC}"/>
              </a:ext>
            </a:extLst>
          </p:cNvPr>
          <p:cNvPicPr>
            <a:picLocks noChangeAspect="1"/>
          </p:cNvPicPr>
          <p:nvPr/>
        </p:nvPicPr>
        <p:blipFill>
          <a:blip r:embed="rId2"/>
          <a:stretch>
            <a:fillRect/>
          </a:stretch>
        </p:blipFill>
        <p:spPr>
          <a:xfrm>
            <a:off x="1031592" y="98511"/>
            <a:ext cx="9753600" cy="1066800"/>
          </a:xfrm>
          <a:prstGeom prst="rect">
            <a:avLst/>
          </a:prstGeom>
        </p:spPr>
      </p:pic>
    </p:spTree>
    <p:extLst>
      <p:ext uri="{BB962C8B-B14F-4D97-AF65-F5344CB8AC3E}">
        <p14:creationId xmlns:p14="http://schemas.microsoft.com/office/powerpoint/2010/main" val="44808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1000"/>
                                        <p:tgtEl>
                                          <p:spTgt spid="4">
                                            <p:txEl>
                                              <p:pRg st="3" end="3"/>
                                            </p:txEl>
                                          </p:spTgt>
                                        </p:tgtEl>
                                      </p:cBhvr>
                                    </p:animEffect>
                                    <p:anim calcmode="lin" valueType="num">
                                      <p:cBhvr>
                                        <p:cTn id="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5" end="5"/>
                                            </p:txEl>
                                          </p:spTgt>
                                        </p:tgtEl>
                                        <p:attrNameLst>
                                          <p:attrName>style.visibility</p:attrName>
                                        </p:attrNameLst>
                                      </p:cBhvr>
                                      <p:to>
                                        <p:strVal val="visible"/>
                                      </p:to>
                                    </p:set>
                                    <p:animEffect transition="in" filter="fade">
                                      <p:cBhvr>
                                        <p:cTn id="14" dur="1000"/>
                                        <p:tgtEl>
                                          <p:spTgt spid="4">
                                            <p:txEl>
                                              <p:pRg st="5" end="5"/>
                                            </p:txEl>
                                          </p:spTgt>
                                        </p:tgtEl>
                                      </p:cBhvr>
                                    </p:animEffect>
                                    <p:anim calcmode="lin" valueType="num">
                                      <p:cBhvr>
                                        <p:cTn id="1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animEffect transition="in" filter="fade">
                                      <p:cBhvr>
                                        <p:cTn id="21" dur="1000"/>
                                        <p:tgtEl>
                                          <p:spTgt spid="4">
                                            <p:txEl>
                                              <p:pRg st="7" end="7"/>
                                            </p:txEl>
                                          </p:spTgt>
                                        </p:tgtEl>
                                      </p:cBhvr>
                                    </p:animEffect>
                                    <p:anim calcmode="lin" valueType="num">
                                      <p:cBhvr>
                                        <p:cTn id="22"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animEffect transition="in" filter="fade">
                                      <p:cBhvr>
                                        <p:cTn id="28" dur="1000"/>
                                        <p:tgtEl>
                                          <p:spTgt spid="4">
                                            <p:txEl>
                                              <p:pRg st="9" end="9"/>
                                            </p:txEl>
                                          </p:spTgt>
                                        </p:tgtEl>
                                      </p:cBhvr>
                                    </p:animEffect>
                                    <p:anim calcmode="lin" valueType="num">
                                      <p:cBhvr>
                                        <p:cTn id="29"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FC8A24-9EAC-5955-EA00-002100FD92BD}"/>
              </a:ext>
            </a:extLst>
          </p:cNvPr>
          <p:cNvPicPr>
            <a:picLocks noChangeAspect="1"/>
          </p:cNvPicPr>
          <p:nvPr/>
        </p:nvPicPr>
        <p:blipFill>
          <a:blip r:embed="rId2"/>
          <a:stretch>
            <a:fillRect/>
          </a:stretch>
        </p:blipFill>
        <p:spPr>
          <a:xfrm>
            <a:off x="485774" y="1761742"/>
            <a:ext cx="11312271" cy="5096258"/>
          </a:xfrm>
          <a:prstGeom prst="rect">
            <a:avLst/>
          </a:prstGeom>
        </p:spPr>
      </p:pic>
      <p:sp>
        <p:nvSpPr>
          <p:cNvPr id="4" name="TextBox 3">
            <a:extLst>
              <a:ext uri="{FF2B5EF4-FFF2-40B4-BE49-F238E27FC236}">
                <a16:creationId xmlns:a16="http://schemas.microsoft.com/office/drawing/2014/main" id="{4EC7E1AE-049F-CBEA-0D2A-E0255A3ED022}"/>
              </a:ext>
            </a:extLst>
          </p:cNvPr>
          <p:cNvSpPr txBox="1"/>
          <p:nvPr/>
        </p:nvSpPr>
        <p:spPr>
          <a:xfrm>
            <a:off x="331470" y="349529"/>
            <a:ext cx="6094476" cy="1323439"/>
          </a:xfrm>
          <a:prstGeom prst="rect">
            <a:avLst/>
          </a:prstGeom>
          <a:noFill/>
        </p:spPr>
        <p:txBody>
          <a:bodyPr wrap="square">
            <a:spAutoFit/>
          </a:bodyPr>
          <a:lstStyle/>
          <a:p>
            <a:endParaRPr lang="en-US" sz="4000" b="1" dirty="0">
              <a:latin typeface="Times New Roman" pitchFamily="18" charset="0"/>
              <a:ea typeface="Calibri" panose="020F0502020204030204" pitchFamily="34" charset="0"/>
              <a:cs typeface="Times New Roman" pitchFamily="18" charset="0"/>
            </a:endParaRPr>
          </a:p>
          <a:p>
            <a:r>
              <a:rPr lang="en-US" sz="4000" b="1" dirty="0">
                <a:latin typeface="Times New Roman" pitchFamily="18" charset="0"/>
                <a:ea typeface="Calibri" panose="020F0502020204030204" pitchFamily="34" charset="0"/>
                <a:cs typeface="Times New Roman" pitchFamily="18" charset="0"/>
              </a:rPr>
              <a:t>Flow Diagram: </a:t>
            </a:r>
          </a:p>
        </p:txBody>
      </p:sp>
      <p:pic>
        <p:nvPicPr>
          <p:cNvPr id="6" name="Picture 5">
            <a:extLst>
              <a:ext uri="{FF2B5EF4-FFF2-40B4-BE49-F238E27FC236}">
                <a16:creationId xmlns:a16="http://schemas.microsoft.com/office/drawing/2014/main" id="{8C1AD91B-30A8-50F0-BC7D-5F0CF02BC3EC}"/>
              </a:ext>
            </a:extLst>
          </p:cNvPr>
          <p:cNvPicPr>
            <a:picLocks noChangeAspect="1"/>
          </p:cNvPicPr>
          <p:nvPr/>
        </p:nvPicPr>
        <p:blipFill>
          <a:blip r:embed="rId3"/>
          <a:stretch>
            <a:fillRect/>
          </a:stretch>
        </p:blipFill>
        <p:spPr>
          <a:xfrm>
            <a:off x="1014413" y="0"/>
            <a:ext cx="9770779" cy="1066800"/>
          </a:xfrm>
          <a:prstGeom prst="rect">
            <a:avLst/>
          </a:prstGeom>
        </p:spPr>
      </p:pic>
    </p:spTree>
    <p:extLst>
      <p:ext uri="{BB962C8B-B14F-4D97-AF65-F5344CB8AC3E}">
        <p14:creationId xmlns:p14="http://schemas.microsoft.com/office/powerpoint/2010/main" val="249996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1AD91B-30A8-50F0-BC7D-5F0CF02BC3EC}"/>
              </a:ext>
            </a:extLst>
          </p:cNvPr>
          <p:cNvPicPr>
            <a:picLocks noChangeAspect="1"/>
          </p:cNvPicPr>
          <p:nvPr/>
        </p:nvPicPr>
        <p:blipFill>
          <a:blip r:embed="rId2"/>
          <a:stretch>
            <a:fillRect/>
          </a:stretch>
        </p:blipFill>
        <p:spPr>
          <a:xfrm>
            <a:off x="1031592" y="98511"/>
            <a:ext cx="9753600" cy="1066800"/>
          </a:xfrm>
          <a:prstGeom prst="rect">
            <a:avLst/>
          </a:prstGeom>
        </p:spPr>
      </p:pic>
      <p:sp>
        <p:nvSpPr>
          <p:cNvPr id="7" name="TextBox 6"/>
          <p:cNvSpPr txBox="1"/>
          <p:nvPr/>
        </p:nvSpPr>
        <p:spPr>
          <a:xfrm>
            <a:off x="642937" y="1300163"/>
            <a:ext cx="8674799" cy="646331"/>
          </a:xfrm>
          <a:prstGeom prst="rect">
            <a:avLst/>
          </a:prstGeom>
          <a:noFill/>
        </p:spPr>
        <p:txBody>
          <a:bodyPr wrap="square" rtlCol="0">
            <a:spAutoFit/>
          </a:bodyPr>
          <a:lstStyle/>
          <a:p>
            <a:r>
              <a:rPr lang="en-IN" sz="3600" b="1" dirty="0">
                <a:latin typeface="Times New Roman" pitchFamily="18" charset="0"/>
                <a:cs typeface="Times New Roman" pitchFamily="18" charset="0"/>
              </a:rPr>
              <a:t>Code Explanation: Data Extraction</a:t>
            </a:r>
            <a:endParaRPr lang="en-US" sz="3600" b="1" dirty="0">
              <a:latin typeface="Times New Roman" pitchFamily="18" charset="0"/>
              <a:cs typeface="Times New Roman" pitchFamily="18" charset="0"/>
            </a:endParaRPr>
          </a:p>
        </p:txBody>
      </p:sp>
      <p:sp>
        <p:nvSpPr>
          <p:cNvPr id="8" name="TextBox 7"/>
          <p:cNvSpPr txBox="1"/>
          <p:nvPr/>
        </p:nvSpPr>
        <p:spPr>
          <a:xfrm>
            <a:off x="657227" y="2085975"/>
            <a:ext cx="10501312" cy="4662815"/>
          </a:xfrm>
          <a:prstGeom prst="rect">
            <a:avLst/>
          </a:prstGeom>
          <a:noFill/>
        </p:spPr>
        <p:txBody>
          <a:bodyPr wrap="square" rtlCol="0">
            <a:spAutoFit/>
          </a:bodyPr>
          <a:lstStyle/>
          <a:p>
            <a:pPr marL="342900" indent="-342900">
              <a:buFont typeface="Arial" panose="020B0604020202020204" pitchFamily="34" charset="0"/>
              <a:buChar char="•"/>
            </a:pPr>
            <a:r>
              <a:rPr lang="en-US" sz="2700" dirty="0">
                <a:latin typeface="Times New Roman" pitchFamily="18" charset="0"/>
                <a:cs typeface="Times New Roman" pitchFamily="18" charset="0"/>
              </a:rPr>
              <a:t>Import Required Libraries like </a:t>
            </a:r>
            <a:r>
              <a:rPr lang="en-US" sz="2700" dirty="0" err="1">
                <a:latin typeface="Times New Roman" pitchFamily="18" charset="0"/>
                <a:cs typeface="Times New Roman" pitchFamily="18" charset="0"/>
              </a:rPr>
              <a:t>Numpy</a:t>
            </a:r>
            <a:r>
              <a:rPr lang="en-US" sz="2700" dirty="0">
                <a:latin typeface="Times New Roman" pitchFamily="18" charset="0"/>
                <a:cs typeface="Times New Roman" pitchFamily="18" charset="0"/>
              </a:rPr>
              <a:t>, </a:t>
            </a:r>
            <a:r>
              <a:rPr lang="en-US" sz="2700" dirty="0" err="1">
                <a:latin typeface="Times New Roman" pitchFamily="18" charset="0"/>
                <a:cs typeface="Times New Roman" pitchFamily="18" charset="0"/>
              </a:rPr>
              <a:t>Opencv</a:t>
            </a:r>
            <a:r>
              <a:rPr lang="en-US" sz="2700" dirty="0">
                <a:latin typeface="Times New Roman" pitchFamily="18" charset="0"/>
                <a:cs typeface="Times New Roman" pitchFamily="18" charset="0"/>
              </a:rPr>
              <a:t>, </a:t>
            </a:r>
            <a:r>
              <a:rPr lang="en-US" sz="2700" dirty="0" err="1">
                <a:latin typeface="Times New Roman" pitchFamily="18" charset="0"/>
                <a:cs typeface="Times New Roman" pitchFamily="18" charset="0"/>
              </a:rPr>
              <a:t>tensorflow</a:t>
            </a:r>
            <a:r>
              <a:rPr lang="en-US" sz="2700" dirty="0">
                <a:latin typeface="Times New Roman" pitchFamily="18" charset="0"/>
                <a:cs typeface="Times New Roman" pitchFamily="18" charset="0"/>
              </a:rPr>
              <a:t>, </a:t>
            </a:r>
            <a:r>
              <a:rPr lang="en-US" sz="2700" dirty="0" err="1">
                <a:latin typeface="Times New Roman" pitchFamily="18" charset="0"/>
                <a:cs typeface="Times New Roman" pitchFamily="18" charset="0"/>
              </a:rPr>
              <a:t>mediapipe</a:t>
            </a:r>
            <a:endParaRPr lang="en-US" sz="2700" dirty="0">
              <a:latin typeface="Times New Roman" pitchFamily="18" charset="0"/>
              <a:cs typeface="Times New Roman" pitchFamily="18" charset="0"/>
            </a:endParaRPr>
          </a:p>
          <a:p>
            <a:pPr marL="342900" indent="-342900">
              <a:buFont typeface="Arial" panose="020B0604020202020204" pitchFamily="34" charset="0"/>
              <a:buChar char="•"/>
            </a:pPr>
            <a:r>
              <a:rPr lang="en-US" sz="2700" dirty="0">
                <a:latin typeface="Times New Roman" pitchFamily="18" charset="0"/>
                <a:cs typeface="Times New Roman" pitchFamily="18" charset="0"/>
              </a:rPr>
              <a:t>Initialize Variables: Initialize Hand detector module to detect the hands and then initialize offset and image size</a:t>
            </a:r>
          </a:p>
          <a:p>
            <a:pPr marL="342900" indent="-342900">
              <a:buFont typeface="Arial" panose="020B0604020202020204" pitchFamily="34" charset="0"/>
              <a:buChar char="•"/>
            </a:pPr>
            <a:r>
              <a:rPr lang="en-US" sz="2700" dirty="0">
                <a:latin typeface="Times New Roman" pitchFamily="18" charset="0"/>
                <a:cs typeface="Times New Roman" pitchFamily="18" charset="0"/>
              </a:rPr>
              <a:t>Image Processing loop: Continuously capture the frames using the camera and hand detector module if hand is detected and then resize and center the image saved into a white canvas of Size “</a:t>
            </a:r>
            <a:r>
              <a:rPr lang="en-US" sz="2700" dirty="0" err="1">
                <a:latin typeface="Times New Roman" pitchFamily="18" charset="0"/>
                <a:cs typeface="Times New Roman" pitchFamily="18" charset="0"/>
              </a:rPr>
              <a:t>imgSize</a:t>
            </a:r>
            <a:r>
              <a:rPr lang="en-US" sz="2700" dirty="0">
                <a:latin typeface="Times New Roman" pitchFamily="18" charset="0"/>
                <a:cs typeface="Times New Roman" pitchFamily="18" charset="0"/>
              </a:rPr>
              <a:t> x </a:t>
            </a:r>
            <a:r>
              <a:rPr lang="en-US" sz="2700" dirty="0" err="1">
                <a:latin typeface="Times New Roman" pitchFamily="18" charset="0"/>
                <a:cs typeface="Times New Roman" pitchFamily="18" charset="0"/>
              </a:rPr>
              <a:t>imgSize</a:t>
            </a:r>
            <a:r>
              <a:rPr lang="en-US" sz="2700" dirty="0">
                <a:latin typeface="Times New Roman" pitchFamily="18" charset="0"/>
                <a:cs typeface="Times New Roman" pitchFamily="18" charset="0"/>
              </a:rPr>
              <a:t>”.</a:t>
            </a:r>
          </a:p>
          <a:p>
            <a:pPr marL="342900" indent="-342900">
              <a:buFont typeface="Arial" panose="020B0604020202020204" pitchFamily="34" charset="0"/>
              <a:buChar char="•"/>
            </a:pPr>
            <a:r>
              <a:rPr lang="en-US" sz="2700" dirty="0">
                <a:latin typeface="Times New Roman" pitchFamily="18" charset="0"/>
                <a:cs typeface="Times New Roman" pitchFamily="18" charset="0"/>
              </a:rPr>
              <a:t>Image Saving: If S key is </a:t>
            </a:r>
            <a:r>
              <a:rPr lang="en-US" sz="2700">
                <a:latin typeface="Times New Roman" pitchFamily="18" charset="0"/>
                <a:cs typeface="Times New Roman" pitchFamily="18" charset="0"/>
              </a:rPr>
              <a:t>pressed the image </a:t>
            </a:r>
            <a:r>
              <a:rPr lang="en-US" sz="2700" dirty="0">
                <a:latin typeface="Times New Roman" pitchFamily="18" charset="0"/>
                <a:cs typeface="Times New Roman" pitchFamily="18" charset="0"/>
              </a:rPr>
              <a:t>is saved at the specified folder and then increment the counter for file naming.</a:t>
            </a:r>
          </a:p>
          <a:p>
            <a:pPr marL="342900" indent="-342900">
              <a:buFont typeface="Arial" panose="020B0604020202020204" pitchFamily="34" charset="0"/>
              <a:buChar char="•"/>
            </a:pPr>
            <a:r>
              <a:rPr lang="en-US" sz="2700" dirty="0">
                <a:latin typeface="Times New Roman" pitchFamily="18" charset="0"/>
                <a:cs typeface="Times New Roman" pitchFamily="18" charset="0"/>
              </a:rPr>
              <a:t>Exit mechanism: If “q” is pressed then it releases the camera and exits the loop</a:t>
            </a:r>
          </a:p>
          <a:p>
            <a:pPr marL="342900" indent="-342900">
              <a:buAutoNum type="arabicPeriod"/>
            </a:pPr>
            <a:endParaRPr lang="en-US" sz="2700" dirty="0">
              <a:solidFill>
                <a:srgbClr val="D1D5DB"/>
              </a:solidFill>
              <a:latin typeface="Söhne"/>
              <a:cs typeface="Times New Roman" pitchFamily="18" charset="0"/>
            </a:endParaRPr>
          </a:p>
        </p:txBody>
      </p:sp>
    </p:spTree>
    <p:extLst>
      <p:ext uri="{BB962C8B-B14F-4D97-AF65-F5344CB8AC3E}">
        <p14:creationId xmlns:p14="http://schemas.microsoft.com/office/powerpoint/2010/main" val="1372816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1AD91B-30A8-50F0-BC7D-5F0CF02BC3EC}"/>
              </a:ext>
            </a:extLst>
          </p:cNvPr>
          <p:cNvPicPr>
            <a:picLocks noChangeAspect="1"/>
          </p:cNvPicPr>
          <p:nvPr/>
        </p:nvPicPr>
        <p:blipFill>
          <a:blip r:embed="rId2"/>
          <a:stretch>
            <a:fillRect/>
          </a:stretch>
        </p:blipFill>
        <p:spPr>
          <a:xfrm>
            <a:off x="1031592" y="98511"/>
            <a:ext cx="9753600" cy="1066800"/>
          </a:xfrm>
          <a:prstGeom prst="rect">
            <a:avLst/>
          </a:prstGeom>
        </p:spPr>
      </p:pic>
      <p:sp>
        <p:nvSpPr>
          <p:cNvPr id="7" name="TextBox 6"/>
          <p:cNvSpPr txBox="1"/>
          <p:nvPr/>
        </p:nvSpPr>
        <p:spPr>
          <a:xfrm>
            <a:off x="642937" y="1300163"/>
            <a:ext cx="8674799" cy="646331"/>
          </a:xfrm>
          <a:prstGeom prst="rect">
            <a:avLst/>
          </a:prstGeom>
          <a:noFill/>
        </p:spPr>
        <p:txBody>
          <a:bodyPr wrap="square" rtlCol="0">
            <a:spAutoFit/>
          </a:bodyPr>
          <a:lstStyle/>
          <a:p>
            <a:r>
              <a:rPr lang="en-IN" sz="3600" b="1" dirty="0">
                <a:latin typeface="Times New Roman" pitchFamily="18" charset="0"/>
                <a:cs typeface="Times New Roman" pitchFamily="18" charset="0"/>
              </a:rPr>
              <a:t>Code Explanation: Execution</a:t>
            </a:r>
            <a:endParaRPr lang="en-US" sz="3600" b="1" dirty="0">
              <a:latin typeface="Times New Roman" pitchFamily="18" charset="0"/>
              <a:cs typeface="Times New Roman" pitchFamily="18" charset="0"/>
            </a:endParaRPr>
          </a:p>
        </p:txBody>
      </p:sp>
      <p:sp>
        <p:nvSpPr>
          <p:cNvPr id="8" name="TextBox 7"/>
          <p:cNvSpPr txBox="1"/>
          <p:nvPr/>
        </p:nvSpPr>
        <p:spPr>
          <a:xfrm>
            <a:off x="657227" y="2085975"/>
            <a:ext cx="11001374" cy="4247317"/>
          </a:xfrm>
          <a:prstGeom prst="rect">
            <a:avLst/>
          </a:prstGeom>
          <a:noFill/>
        </p:spPr>
        <p:txBody>
          <a:bodyPr wrap="square" rtlCol="0">
            <a:spAutoFit/>
          </a:bodyPr>
          <a:lstStyle/>
          <a:p>
            <a:pPr marL="342900" indent="-342900">
              <a:buFont typeface="Arial" panose="020B0604020202020204" pitchFamily="34" charset="0"/>
              <a:buChar char="•"/>
            </a:pPr>
            <a:r>
              <a:rPr lang="en-US" sz="2700" dirty="0">
                <a:latin typeface="Times New Roman" pitchFamily="18" charset="0"/>
                <a:cs typeface="Times New Roman" pitchFamily="18" charset="0"/>
              </a:rPr>
              <a:t>Import Required Libraries like </a:t>
            </a:r>
            <a:r>
              <a:rPr lang="en-US" sz="2700" dirty="0" err="1">
                <a:latin typeface="Times New Roman" pitchFamily="18" charset="0"/>
                <a:cs typeface="Times New Roman" pitchFamily="18" charset="0"/>
              </a:rPr>
              <a:t>Numpy</a:t>
            </a:r>
            <a:r>
              <a:rPr lang="en-US" sz="2700" dirty="0">
                <a:latin typeface="Times New Roman" pitchFamily="18" charset="0"/>
                <a:cs typeface="Times New Roman" pitchFamily="18" charset="0"/>
              </a:rPr>
              <a:t>, </a:t>
            </a:r>
            <a:r>
              <a:rPr lang="en-US" sz="2700" dirty="0" err="1">
                <a:latin typeface="Times New Roman" pitchFamily="18" charset="0"/>
                <a:cs typeface="Times New Roman" pitchFamily="18" charset="0"/>
              </a:rPr>
              <a:t>Opencv</a:t>
            </a:r>
            <a:r>
              <a:rPr lang="en-US" sz="2700" dirty="0">
                <a:latin typeface="Times New Roman" pitchFamily="18" charset="0"/>
                <a:cs typeface="Times New Roman" pitchFamily="18" charset="0"/>
              </a:rPr>
              <a:t>, </a:t>
            </a:r>
            <a:r>
              <a:rPr lang="en-US" sz="2700" dirty="0" err="1">
                <a:latin typeface="Times New Roman" pitchFamily="18" charset="0"/>
                <a:cs typeface="Times New Roman" pitchFamily="18" charset="0"/>
              </a:rPr>
              <a:t>tensorflow</a:t>
            </a:r>
            <a:r>
              <a:rPr lang="en-US" sz="2700" dirty="0">
                <a:latin typeface="Times New Roman" pitchFamily="18" charset="0"/>
                <a:cs typeface="Times New Roman" pitchFamily="18" charset="0"/>
              </a:rPr>
              <a:t>, </a:t>
            </a:r>
            <a:r>
              <a:rPr lang="en-US" sz="2700" dirty="0" err="1">
                <a:latin typeface="Times New Roman" pitchFamily="18" charset="0"/>
                <a:cs typeface="Times New Roman" pitchFamily="18" charset="0"/>
              </a:rPr>
              <a:t>mediapipe</a:t>
            </a:r>
            <a:endParaRPr lang="en-US" sz="2700" dirty="0">
              <a:latin typeface="Times New Roman" pitchFamily="18" charset="0"/>
              <a:cs typeface="Times New Roman" pitchFamily="18" charset="0"/>
            </a:endParaRPr>
          </a:p>
          <a:p>
            <a:pPr marL="342900" indent="-342900">
              <a:buFont typeface="Arial" panose="020B0604020202020204" pitchFamily="34" charset="0"/>
              <a:buChar char="•"/>
            </a:pPr>
            <a:r>
              <a:rPr lang="en-US" sz="2700" dirty="0">
                <a:latin typeface="Times New Roman" pitchFamily="18" charset="0"/>
                <a:cs typeface="Times New Roman" pitchFamily="18" charset="0"/>
              </a:rPr>
              <a:t>Initialize Variables: Initialize Hand detector module to detect the hands and then initialize offset and image size and also the pretrained model</a:t>
            </a:r>
          </a:p>
          <a:p>
            <a:pPr marL="342900" indent="-342900">
              <a:buFont typeface="Arial" panose="020B0604020202020204" pitchFamily="34" charset="0"/>
              <a:buChar char="•"/>
            </a:pPr>
            <a:r>
              <a:rPr lang="en-US" sz="2700" dirty="0">
                <a:latin typeface="Times New Roman" pitchFamily="18" charset="0"/>
                <a:cs typeface="Times New Roman" pitchFamily="18" charset="0"/>
              </a:rPr>
              <a:t>Image Processing loop: capture the hand using the camera and hand detector module if hand is detected using the pretrained model Classify the image and display the recognized sign that is associated with that value of hand.</a:t>
            </a:r>
          </a:p>
          <a:p>
            <a:pPr marL="342900" indent="-342900">
              <a:buFont typeface="Arial" panose="020B0604020202020204" pitchFamily="34" charset="0"/>
              <a:buChar char="•"/>
            </a:pPr>
            <a:r>
              <a:rPr lang="en-US" sz="2700" dirty="0">
                <a:latin typeface="Times New Roman" pitchFamily="18" charset="0"/>
                <a:cs typeface="Times New Roman" pitchFamily="18" charset="0"/>
              </a:rPr>
              <a:t>Exit mechanism: If “q” is pressed then it releases the camera and exits the loop</a:t>
            </a:r>
          </a:p>
          <a:p>
            <a:pPr marL="342900" indent="-342900">
              <a:buAutoNum type="arabicPeriod"/>
            </a:pPr>
            <a:endParaRPr lang="en-US" sz="2700" dirty="0">
              <a:solidFill>
                <a:srgbClr val="D1D5DB"/>
              </a:solidFill>
              <a:latin typeface="Söhne"/>
              <a:cs typeface="Times New Roman" pitchFamily="18" charset="0"/>
            </a:endParaRPr>
          </a:p>
        </p:txBody>
      </p:sp>
    </p:spTree>
    <p:extLst>
      <p:ext uri="{BB962C8B-B14F-4D97-AF65-F5344CB8AC3E}">
        <p14:creationId xmlns:p14="http://schemas.microsoft.com/office/powerpoint/2010/main" val="97796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A29B-8ED5-46DC-3D03-0F6D072403E2}"/>
              </a:ext>
            </a:extLst>
          </p:cNvPr>
          <p:cNvSpPr>
            <a:spLocks noGrp="1"/>
          </p:cNvSpPr>
          <p:nvPr>
            <p:ph type="title"/>
          </p:nvPr>
        </p:nvSpPr>
        <p:spPr>
          <a:xfrm>
            <a:off x="366713" y="1131888"/>
            <a:ext cx="10972800" cy="1143000"/>
          </a:xfrm>
        </p:spPr>
        <p:txBody>
          <a:bodyPr>
            <a:normAutofit/>
          </a:bodyPr>
          <a:lstStyle/>
          <a:p>
            <a:pPr algn="l"/>
            <a:r>
              <a:rPr lang="en-IN" sz="4000" b="1" dirty="0">
                <a:latin typeface="Times New Roman" pitchFamily="18" charset="0"/>
                <a:cs typeface="Times New Roman" pitchFamily="18" charset="0"/>
              </a:rPr>
              <a:t>Output:</a:t>
            </a:r>
            <a:endParaRPr lang="en-US" sz="4000" b="1"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8C1AD91B-30A8-50F0-BC7D-5F0CF02BC3EC}"/>
              </a:ext>
            </a:extLst>
          </p:cNvPr>
          <p:cNvPicPr>
            <a:picLocks noChangeAspect="1"/>
          </p:cNvPicPr>
          <p:nvPr/>
        </p:nvPicPr>
        <p:blipFill>
          <a:blip r:embed="rId2"/>
          <a:stretch>
            <a:fillRect/>
          </a:stretch>
        </p:blipFill>
        <p:spPr>
          <a:xfrm>
            <a:off x="1014413" y="0"/>
            <a:ext cx="9770779" cy="1066800"/>
          </a:xfrm>
          <a:prstGeom prst="rect">
            <a:avLst/>
          </a:prstGeom>
        </p:spPr>
      </p:pic>
      <p:pic>
        <p:nvPicPr>
          <p:cNvPr id="5" name="Picture 4">
            <a:extLst>
              <a:ext uri="{FF2B5EF4-FFF2-40B4-BE49-F238E27FC236}">
                <a16:creationId xmlns:a16="http://schemas.microsoft.com/office/drawing/2014/main" id="{D1237EC6-10E9-2592-D89C-D0DA25A95E57}"/>
              </a:ext>
            </a:extLst>
          </p:cNvPr>
          <p:cNvPicPr>
            <a:picLocks noChangeAspect="1"/>
          </p:cNvPicPr>
          <p:nvPr/>
        </p:nvPicPr>
        <p:blipFill>
          <a:blip r:embed="rId3"/>
          <a:stretch>
            <a:fillRect/>
          </a:stretch>
        </p:blipFill>
        <p:spPr>
          <a:xfrm>
            <a:off x="2816280" y="2072225"/>
            <a:ext cx="6073666" cy="4785775"/>
          </a:xfrm>
          <a:prstGeom prst="rect">
            <a:avLst/>
          </a:prstGeom>
        </p:spPr>
      </p:pic>
    </p:spTree>
    <p:extLst>
      <p:ext uri="{BB962C8B-B14F-4D97-AF65-F5344CB8AC3E}">
        <p14:creationId xmlns:p14="http://schemas.microsoft.com/office/powerpoint/2010/main" val="1913009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1AD91B-30A8-50F0-BC7D-5F0CF02BC3EC}"/>
              </a:ext>
            </a:extLst>
          </p:cNvPr>
          <p:cNvPicPr>
            <a:picLocks noChangeAspect="1"/>
          </p:cNvPicPr>
          <p:nvPr/>
        </p:nvPicPr>
        <p:blipFill>
          <a:blip r:embed="rId2"/>
          <a:stretch>
            <a:fillRect/>
          </a:stretch>
        </p:blipFill>
        <p:spPr>
          <a:xfrm>
            <a:off x="1014413" y="0"/>
            <a:ext cx="9770779" cy="1066800"/>
          </a:xfrm>
          <a:prstGeom prst="rect">
            <a:avLst/>
          </a:prstGeom>
        </p:spPr>
      </p:pic>
      <p:sp>
        <p:nvSpPr>
          <p:cNvPr id="4" name="TextBox 3"/>
          <p:cNvSpPr txBox="1"/>
          <p:nvPr/>
        </p:nvSpPr>
        <p:spPr>
          <a:xfrm>
            <a:off x="600075" y="1185863"/>
            <a:ext cx="9786938" cy="707886"/>
          </a:xfrm>
          <a:prstGeom prst="rect">
            <a:avLst/>
          </a:prstGeom>
          <a:noFill/>
        </p:spPr>
        <p:txBody>
          <a:bodyPr wrap="square" rtlCol="0">
            <a:spAutoFit/>
          </a:bodyPr>
          <a:lstStyle/>
          <a:p>
            <a:r>
              <a:rPr lang="en-US" sz="4000" b="1" dirty="0">
                <a:latin typeface="Times New Roman" pitchFamily="18" charset="0"/>
                <a:cs typeface="Times New Roman" pitchFamily="18" charset="0"/>
              </a:rPr>
              <a:t>Future scope for gesture recognition:</a:t>
            </a:r>
          </a:p>
        </p:txBody>
      </p:sp>
      <p:sp>
        <p:nvSpPr>
          <p:cNvPr id="5" name="TextBox 4"/>
          <p:cNvSpPr txBox="1"/>
          <p:nvPr/>
        </p:nvSpPr>
        <p:spPr>
          <a:xfrm>
            <a:off x="714375" y="2043112"/>
            <a:ext cx="9015412" cy="4524315"/>
          </a:xfrm>
          <a:prstGeom prst="rect">
            <a:avLst/>
          </a:prstGeom>
          <a:noFill/>
        </p:spPr>
        <p:txBody>
          <a:bodyPr wrap="square" rtlCol="0">
            <a:spAutoFit/>
          </a:bodyPr>
          <a:lstStyle/>
          <a:p>
            <a:pPr marL="342900" indent="-342900">
              <a:buAutoNum type="arabicPeriod"/>
            </a:pPr>
            <a:r>
              <a:rPr lang="en-US" sz="2400" b="1" dirty="0">
                <a:latin typeface="Times New Roman" pitchFamily="18" charset="0"/>
                <a:cs typeface="Times New Roman" pitchFamily="18" charset="0"/>
              </a:rPr>
              <a:t>Enhanced Accuracy: </a:t>
            </a:r>
            <a:r>
              <a:rPr lang="en-US" sz="2400" dirty="0">
                <a:latin typeface="Times New Roman" pitchFamily="18" charset="0"/>
                <a:cs typeface="Times New Roman" pitchFamily="18" charset="0"/>
              </a:rPr>
              <a:t>Improve model accuracy for a broader range of gestures through more diverse data and refined training.</a:t>
            </a:r>
          </a:p>
          <a:p>
            <a:pPr marL="342900" indent="-342900"/>
            <a:r>
              <a:rPr lang="en-US" sz="2400" b="1" dirty="0">
                <a:latin typeface="Times New Roman" pitchFamily="18" charset="0"/>
                <a:cs typeface="Times New Roman" pitchFamily="18" charset="0"/>
              </a:rPr>
              <a:t>2. Real-time Feedback:</a:t>
            </a:r>
            <a:r>
              <a:rPr lang="en-US" sz="2400" dirty="0">
                <a:latin typeface="Times New Roman" pitchFamily="18" charset="0"/>
                <a:cs typeface="Times New Roman" pitchFamily="18" charset="0"/>
              </a:rPr>
              <a:t> Provide immediate responses (audio/visual) based on recognized gestures, enhancing user interaction.</a:t>
            </a:r>
          </a:p>
          <a:p>
            <a:pPr marL="342900" indent="-342900"/>
            <a:r>
              <a:rPr lang="en-US" sz="2400" b="1" dirty="0">
                <a:latin typeface="Times New Roman" pitchFamily="18" charset="0"/>
                <a:cs typeface="Times New Roman" pitchFamily="18" charset="0"/>
              </a:rPr>
              <a:t>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Gesture Synthesis: </a:t>
            </a:r>
            <a:r>
              <a:rPr lang="en-US" sz="2400" dirty="0">
                <a:latin typeface="Times New Roman" pitchFamily="18" charset="0"/>
                <a:cs typeface="Times New Roman" pitchFamily="18" charset="0"/>
              </a:rPr>
              <a:t>Explore generating meaningful actions from sequences of gestures for more complex interactions.</a:t>
            </a:r>
          </a:p>
          <a:p>
            <a:pPr marL="342900" indent="-342900"/>
            <a:r>
              <a:rPr lang="en-US" sz="2400" b="1" dirty="0">
                <a:latin typeface="Times New Roman" pitchFamily="18" charset="0"/>
                <a:cs typeface="Times New Roman" pitchFamily="18" charset="0"/>
              </a:rPr>
              <a:t>4</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Adaptability: Optimize </a:t>
            </a:r>
            <a:r>
              <a:rPr lang="en-US" sz="2400" dirty="0">
                <a:latin typeface="Times New Roman" pitchFamily="18" charset="0"/>
                <a:cs typeface="Times New Roman" pitchFamily="18" charset="0"/>
              </a:rPr>
              <a:t>for diverse environments, lighting, and orientations for widespread applicability.</a:t>
            </a:r>
          </a:p>
          <a:p>
            <a:pPr marL="342900" indent="-342900"/>
            <a:r>
              <a:rPr lang="en-US" sz="2400" b="1" dirty="0">
                <a:latin typeface="Times New Roman" pitchFamily="18" charset="0"/>
                <a:cs typeface="Times New Roman" pitchFamily="18" charset="0"/>
              </a:rPr>
              <a:t>5</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Expand Vocabulary: </a:t>
            </a:r>
            <a:r>
              <a:rPr lang="en-US" sz="2400" dirty="0">
                <a:latin typeface="Times New Roman" pitchFamily="18" charset="0"/>
                <a:cs typeface="Times New Roman" pitchFamily="18" charset="0"/>
              </a:rPr>
              <a:t>Recognize more gestures to support a richer set of commands or interactions.</a:t>
            </a:r>
          </a:p>
          <a:p>
            <a:pPr marL="342900" indent="-342900"/>
            <a:r>
              <a:rPr lang="en-US" sz="2400" b="1" dirty="0">
                <a:latin typeface="Times New Roman" pitchFamily="18" charset="0"/>
                <a:cs typeface="Times New Roman" pitchFamily="18" charset="0"/>
              </a:rPr>
              <a:t>6</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VR/AR Integration</a:t>
            </a:r>
            <a:r>
              <a:rPr lang="en-US" sz="2400" dirty="0">
                <a:latin typeface="Times New Roman" pitchFamily="18" charset="0"/>
                <a:cs typeface="Times New Roman" pitchFamily="18" charset="0"/>
              </a:rPr>
              <a:t>: Extend gesture recognition to virtual and augmented reality for immersive experiences.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655</TotalTime>
  <Words>803</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Forte</vt:lpstr>
      <vt:lpstr>Söhne</vt:lpstr>
      <vt:lpstr>Times New Roman</vt:lpstr>
      <vt:lpstr>Office Theme</vt:lpstr>
      <vt:lpstr>PowerPoint Presentation</vt:lpstr>
      <vt:lpstr>PowerPoint Presentation</vt:lpstr>
      <vt:lpstr> What is SVM? </vt:lpstr>
      <vt:lpstr> What is CNN?</vt:lpstr>
      <vt:lpstr>PowerPoint Presentation</vt:lpstr>
      <vt:lpstr>PowerPoint Presentation</vt:lpstr>
      <vt:lpstr>PowerPoint Presentation</vt:lpstr>
      <vt:lpstr>Output: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4</dc:title>
  <dc:creator>Bhuvan Budavi</dc:creator>
  <cp:lastModifiedBy>Bhuvan Budavi</cp:lastModifiedBy>
  <cp:revision>14</cp:revision>
  <dcterms:created xsi:type="dcterms:W3CDTF">2024-01-02T09:56:14Z</dcterms:created>
  <dcterms:modified xsi:type="dcterms:W3CDTF">2024-01-11T03:00:29Z</dcterms:modified>
</cp:coreProperties>
</file>