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38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714375"/>
            <a:ext cx="7477601" cy="2874645"/>
          </a:xfrm>
          <a:prstGeom prst="rect">
            <a:avLst/>
          </a:prstGeom>
          <a:noFill/>
          <a:ln/>
        </p:spPr>
        <p:txBody>
          <a:bodyPr wrap="square" rtlCol="0" anchor="t"/>
          <a:lstStyle/>
          <a:p>
            <a:pPr marL="0" indent="0">
              <a:lnSpc>
                <a:spcPts val="7545"/>
              </a:lnSpc>
              <a:buNone/>
            </a:pPr>
            <a:r>
              <a:rPr lang="en-US" sz="6036" b="1" dirty="0">
                <a:solidFill>
                  <a:srgbClr val="5B5F72"/>
                </a:solidFill>
                <a:latin typeface="Instrument Sans" pitchFamily="34" charset="0"/>
                <a:ea typeface="Instrument Sans" pitchFamily="34" charset="-122"/>
                <a:cs typeface="Instrument Sans" pitchFamily="34" charset="-120"/>
              </a:rPr>
              <a:t>Credit Card Customer Churn Analysis</a:t>
            </a:r>
            <a:endParaRPr lang="en-US" sz="6036" dirty="0"/>
          </a:p>
        </p:txBody>
      </p:sp>
      <p:sp>
        <p:nvSpPr>
          <p:cNvPr id="6" name="Text 2"/>
          <p:cNvSpPr/>
          <p:nvPr/>
        </p:nvSpPr>
        <p:spPr>
          <a:xfrm>
            <a:off x="833199" y="3922276"/>
            <a:ext cx="7477601"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 Minimizing customer churn is a central priority for businesses, as retaining high-value accounts represents a critical driver of profitability and marketing effectiveness. Companies recognize existing customers as a vital asset, underscoring the strategic importance of customer retention - </a:t>
            </a:r>
            <a:endParaRPr lang="en-US" sz="1750" dirty="0"/>
          </a:p>
        </p:txBody>
      </p:sp>
      <p:sp>
        <p:nvSpPr>
          <p:cNvPr id="7" name="Text 3"/>
          <p:cNvSpPr/>
          <p:nvPr/>
        </p:nvSpPr>
        <p:spPr>
          <a:xfrm>
            <a:off x="833199" y="5949196"/>
            <a:ext cx="7477601"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833199" y="6554510"/>
            <a:ext cx="7477601" cy="355402"/>
          </a:xfrm>
          <a:prstGeom prst="rect">
            <a:avLst/>
          </a:prstGeom>
          <a:noFill/>
          <a:ln/>
        </p:spPr>
        <p:txBody>
          <a:bodyPr wrap="none" rtlCol="0" anchor="t"/>
          <a:lstStyle/>
          <a:p>
            <a:pPr marL="0" indent="0">
              <a:lnSpc>
                <a:spcPts val="2799"/>
              </a:lnSpc>
              <a:buNone/>
            </a:pPr>
            <a:endParaRPr lang="en-US" sz="1750" dirty="0"/>
          </a:p>
        </p:txBody>
      </p:sp>
      <p:sp>
        <p:nvSpPr>
          <p:cNvPr id="9" name="Text 5"/>
          <p:cNvSpPr/>
          <p:nvPr/>
        </p:nvSpPr>
        <p:spPr>
          <a:xfrm>
            <a:off x="833199" y="7159823"/>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1328261"/>
            <a:ext cx="7653814"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Conclusion and Future Scope</a:t>
            </a:r>
            <a:endParaRPr lang="en-US" sz="4374" dirty="0"/>
          </a:p>
        </p:txBody>
      </p:sp>
      <p:sp>
        <p:nvSpPr>
          <p:cNvPr id="5" name="Text 2"/>
          <p:cNvSpPr/>
          <p:nvPr/>
        </p:nvSpPr>
        <p:spPr>
          <a:xfrm>
            <a:off x="2037993" y="2578060"/>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Conclusion</a:t>
            </a:r>
            <a:endParaRPr lang="en-US" sz="2187" dirty="0"/>
          </a:p>
        </p:txBody>
      </p:sp>
      <p:sp>
        <p:nvSpPr>
          <p:cNvPr id="6" name="Text 3"/>
          <p:cNvSpPr/>
          <p:nvPr/>
        </p:nvSpPr>
        <p:spPr>
          <a:xfrm>
            <a:off x="2037993" y="3147417"/>
            <a:ext cx="5006221" cy="3554016"/>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This comparative analysis highlights XGBoost as the standout performer in terms of recall, precision, and accuracy, making it the most effective choice for predictive modeling in this context. Random Forest also demonstrates strong capabilities, positioning itself as a reliable alternative. Meanwhile, Logistic Regression, Ridge Classifier, and KNN show limitations in certain metrics, suggesting potential areas for improvement.</a:t>
            </a:r>
            <a:endParaRPr lang="en-US" sz="1750" dirty="0"/>
          </a:p>
        </p:txBody>
      </p:sp>
      <p:sp>
        <p:nvSpPr>
          <p:cNvPr id="7" name="Text 4"/>
          <p:cNvSpPr/>
          <p:nvPr/>
        </p:nvSpPr>
        <p:spPr>
          <a:xfrm>
            <a:off x="7593806" y="2578060"/>
            <a:ext cx="2777490"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Future Scope</a:t>
            </a:r>
            <a:endParaRPr lang="en-US" sz="2187" dirty="0"/>
          </a:p>
        </p:txBody>
      </p:sp>
      <p:sp>
        <p:nvSpPr>
          <p:cNvPr id="8" name="Text 5"/>
          <p:cNvSpPr/>
          <p:nvPr/>
        </p:nvSpPr>
        <p:spPr>
          <a:xfrm>
            <a:off x="7593806" y="3147417"/>
            <a:ext cx="5006221" cy="3554016"/>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Looking ahead, enhancing the application and performance of these models can be achieved through various means, such as hyperparameter optimization, advanced feature engineering, ensemble techniques, and exploring deep learning alternatives. Improving scalability and efficiency, particularly through parallel processing techniques, and tailoring models to specific industry challenges can further extend their utility and effectiveness.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680823" y="816650"/>
            <a:ext cx="4697968" cy="587216"/>
          </a:xfrm>
          <a:prstGeom prst="rect">
            <a:avLst/>
          </a:prstGeom>
          <a:noFill/>
          <a:ln/>
        </p:spPr>
        <p:txBody>
          <a:bodyPr wrap="none" rtlCol="0" anchor="t"/>
          <a:lstStyle/>
          <a:p>
            <a:pPr marL="0" indent="0">
              <a:lnSpc>
                <a:spcPts val="4624"/>
              </a:lnSpc>
              <a:buNone/>
            </a:pPr>
            <a:r>
              <a:rPr lang="en-US" sz="3699" b="1" dirty="0">
                <a:solidFill>
                  <a:srgbClr val="5B5F72"/>
                </a:solidFill>
                <a:latin typeface="Instrument Sans" pitchFamily="34" charset="0"/>
                <a:ea typeface="Instrument Sans" pitchFamily="34" charset="-122"/>
                <a:cs typeface="Instrument Sans" pitchFamily="34" charset="-120"/>
              </a:rPr>
              <a:t>Data Description</a:t>
            </a:r>
            <a:endParaRPr lang="en-US" sz="3699" dirty="0"/>
          </a:p>
        </p:txBody>
      </p:sp>
      <p:sp>
        <p:nvSpPr>
          <p:cNvPr id="6" name="Shape 2"/>
          <p:cNvSpPr/>
          <p:nvPr/>
        </p:nvSpPr>
        <p:spPr>
          <a:xfrm>
            <a:off x="4943951" y="1685687"/>
            <a:ext cx="37505" cy="5727263"/>
          </a:xfrm>
          <a:prstGeom prst="roundRect">
            <a:avLst>
              <a:gd name="adj" fmla="val 225475"/>
            </a:avLst>
          </a:prstGeom>
          <a:solidFill>
            <a:srgbClr val="C9CACE"/>
          </a:solidFill>
          <a:ln/>
        </p:spPr>
        <p:txBody>
          <a:bodyPr/>
          <a:lstStyle/>
          <a:p>
            <a:endParaRPr lang="en-IN"/>
          </a:p>
        </p:txBody>
      </p:sp>
      <p:sp>
        <p:nvSpPr>
          <p:cNvPr id="7" name="Shape 3"/>
          <p:cNvSpPr/>
          <p:nvPr/>
        </p:nvSpPr>
        <p:spPr>
          <a:xfrm>
            <a:off x="5174040" y="2025075"/>
            <a:ext cx="657701" cy="37505"/>
          </a:xfrm>
          <a:prstGeom prst="roundRect">
            <a:avLst>
              <a:gd name="adj" fmla="val 225475"/>
            </a:avLst>
          </a:prstGeom>
          <a:solidFill>
            <a:srgbClr val="C9CACE"/>
          </a:solidFill>
          <a:ln/>
        </p:spPr>
        <p:txBody>
          <a:bodyPr/>
          <a:lstStyle/>
          <a:p>
            <a:endParaRPr lang="en-IN"/>
          </a:p>
        </p:txBody>
      </p:sp>
      <p:sp>
        <p:nvSpPr>
          <p:cNvPr id="8" name="Shape 4"/>
          <p:cNvSpPr/>
          <p:nvPr/>
        </p:nvSpPr>
        <p:spPr>
          <a:xfrm>
            <a:off x="4751249" y="1832491"/>
            <a:ext cx="422791" cy="422791"/>
          </a:xfrm>
          <a:prstGeom prst="roundRect">
            <a:avLst>
              <a:gd name="adj" fmla="val 20001"/>
            </a:avLst>
          </a:prstGeom>
          <a:noFill/>
          <a:ln w="7620">
            <a:solidFill>
              <a:srgbClr val="C9CACE"/>
            </a:solidFill>
            <a:prstDash val="solid"/>
          </a:ln>
        </p:spPr>
        <p:txBody>
          <a:bodyPr/>
          <a:lstStyle/>
          <a:p>
            <a:endParaRPr lang="en-IN"/>
          </a:p>
        </p:txBody>
      </p:sp>
      <p:sp>
        <p:nvSpPr>
          <p:cNvPr id="9" name="Text 5"/>
          <p:cNvSpPr/>
          <p:nvPr/>
        </p:nvSpPr>
        <p:spPr>
          <a:xfrm>
            <a:off x="4908054" y="1867614"/>
            <a:ext cx="109180" cy="352425"/>
          </a:xfrm>
          <a:prstGeom prst="rect">
            <a:avLst/>
          </a:prstGeom>
          <a:noFill/>
          <a:ln/>
        </p:spPr>
        <p:txBody>
          <a:bodyPr wrap="none" rtlCol="0" anchor="t"/>
          <a:lstStyle/>
          <a:p>
            <a:pPr marL="0" indent="0" algn="ctr">
              <a:lnSpc>
                <a:spcPts val="2774"/>
              </a:lnSpc>
              <a:buNone/>
            </a:pPr>
            <a:r>
              <a:rPr lang="en-US" sz="2220" b="1" dirty="0">
                <a:solidFill>
                  <a:srgbClr val="5B5F71"/>
                </a:solidFill>
                <a:latin typeface="Instrument Sans" pitchFamily="34" charset="0"/>
                <a:ea typeface="Instrument Sans" pitchFamily="34" charset="-122"/>
                <a:cs typeface="Instrument Sans" pitchFamily="34" charset="-120"/>
              </a:rPr>
              <a:t>1</a:t>
            </a:r>
            <a:endParaRPr lang="en-US" sz="2220" dirty="0"/>
          </a:p>
        </p:txBody>
      </p:sp>
      <p:sp>
        <p:nvSpPr>
          <p:cNvPr id="10" name="Text 6"/>
          <p:cNvSpPr/>
          <p:nvPr/>
        </p:nvSpPr>
        <p:spPr>
          <a:xfrm>
            <a:off x="5996107" y="1873568"/>
            <a:ext cx="2348984" cy="293608"/>
          </a:xfrm>
          <a:prstGeom prst="rect">
            <a:avLst/>
          </a:prstGeom>
          <a:noFill/>
          <a:ln/>
        </p:spPr>
        <p:txBody>
          <a:bodyPr wrap="none" rtlCol="0" anchor="t"/>
          <a:lstStyle/>
          <a:p>
            <a:pPr marL="0" indent="0" algn="l">
              <a:lnSpc>
                <a:spcPts val="2312"/>
              </a:lnSpc>
              <a:buNone/>
            </a:pPr>
            <a:r>
              <a:rPr lang="en-US" sz="1850" b="1" dirty="0">
                <a:solidFill>
                  <a:srgbClr val="5B5F71"/>
                </a:solidFill>
                <a:latin typeface="Instrument Sans" pitchFamily="34" charset="0"/>
                <a:ea typeface="Instrument Sans" pitchFamily="34" charset="-122"/>
                <a:cs typeface="Instrument Sans" pitchFamily="34" charset="-120"/>
              </a:rPr>
              <a:t>Customer Identifiers</a:t>
            </a:r>
            <a:endParaRPr lang="en-US" sz="1850" dirty="0"/>
          </a:p>
        </p:txBody>
      </p:sp>
      <p:sp>
        <p:nvSpPr>
          <p:cNvPr id="11" name="Text 7"/>
          <p:cNvSpPr/>
          <p:nvPr/>
        </p:nvSpPr>
        <p:spPr>
          <a:xfrm>
            <a:off x="5996107" y="2279928"/>
            <a:ext cx="7610951" cy="1202055"/>
          </a:xfrm>
          <a:prstGeom prst="rect">
            <a:avLst/>
          </a:prstGeom>
          <a:noFill/>
          <a:ln/>
        </p:spPr>
        <p:txBody>
          <a:bodyPr wrap="square" rtlCol="0" anchor="t"/>
          <a:lstStyle/>
          <a:p>
            <a:pPr marL="0" indent="0" algn="l">
              <a:lnSpc>
                <a:spcPts val="2368"/>
              </a:lnSpc>
              <a:buNone/>
            </a:pPr>
            <a:r>
              <a:rPr lang="en-US" sz="1480" dirty="0">
                <a:solidFill>
                  <a:srgbClr val="5B5F71"/>
                </a:solidFill>
                <a:latin typeface="Instrument Sans" pitchFamily="34" charset="0"/>
                <a:ea typeface="Instrument Sans" pitchFamily="34" charset="-122"/>
                <a:cs typeface="Instrument Sans" pitchFamily="34" charset="-120"/>
              </a:rPr>
              <a:t>The dataset offers an extensive snapshot of banking clientele, encapsulating both current and former customers. Central to our analysis is the 'Attrition_Flag' feature, which serves as the target variable for our predictive model. This indicator will allow us to distinguish between retained and churned customers effectively.</a:t>
            </a:r>
            <a:endParaRPr lang="en-US" sz="1480" dirty="0"/>
          </a:p>
        </p:txBody>
      </p:sp>
      <p:sp>
        <p:nvSpPr>
          <p:cNvPr id="12" name="Shape 8"/>
          <p:cNvSpPr/>
          <p:nvPr/>
        </p:nvSpPr>
        <p:spPr>
          <a:xfrm>
            <a:off x="5174040" y="4197132"/>
            <a:ext cx="657701" cy="37505"/>
          </a:xfrm>
          <a:prstGeom prst="roundRect">
            <a:avLst>
              <a:gd name="adj" fmla="val 225475"/>
            </a:avLst>
          </a:prstGeom>
          <a:solidFill>
            <a:srgbClr val="C9CACE"/>
          </a:solidFill>
          <a:ln/>
        </p:spPr>
        <p:txBody>
          <a:bodyPr/>
          <a:lstStyle/>
          <a:p>
            <a:endParaRPr lang="en-IN"/>
          </a:p>
        </p:txBody>
      </p:sp>
      <p:sp>
        <p:nvSpPr>
          <p:cNvPr id="13" name="Shape 9"/>
          <p:cNvSpPr/>
          <p:nvPr/>
        </p:nvSpPr>
        <p:spPr>
          <a:xfrm>
            <a:off x="4751249" y="4004548"/>
            <a:ext cx="422791" cy="422791"/>
          </a:xfrm>
          <a:prstGeom prst="roundRect">
            <a:avLst>
              <a:gd name="adj" fmla="val 20001"/>
            </a:avLst>
          </a:prstGeom>
          <a:noFill/>
          <a:ln w="7620">
            <a:solidFill>
              <a:srgbClr val="C9CACE"/>
            </a:solidFill>
            <a:prstDash val="solid"/>
          </a:ln>
        </p:spPr>
        <p:txBody>
          <a:bodyPr/>
          <a:lstStyle/>
          <a:p>
            <a:endParaRPr lang="en-IN"/>
          </a:p>
        </p:txBody>
      </p:sp>
      <p:sp>
        <p:nvSpPr>
          <p:cNvPr id="14" name="Text 10"/>
          <p:cNvSpPr/>
          <p:nvPr/>
        </p:nvSpPr>
        <p:spPr>
          <a:xfrm>
            <a:off x="4884122" y="4039672"/>
            <a:ext cx="157043" cy="352425"/>
          </a:xfrm>
          <a:prstGeom prst="rect">
            <a:avLst/>
          </a:prstGeom>
          <a:noFill/>
          <a:ln/>
        </p:spPr>
        <p:txBody>
          <a:bodyPr wrap="none" rtlCol="0" anchor="t"/>
          <a:lstStyle/>
          <a:p>
            <a:pPr marL="0" indent="0" algn="ctr">
              <a:lnSpc>
                <a:spcPts val="2774"/>
              </a:lnSpc>
              <a:buNone/>
            </a:pPr>
            <a:r>
              <a:rPr lang="en-US" sz="2220" b="1" dirty="0">
                <a:solidFill>
                  <a:srgbClr val="5B5F71"/>
                </a:solidFill>
                <a:latin typeface="Instrument Sans" pitchFamily="34" charset="0"/>
                <a:ea typeface="Instrument Sans" pitchFamily="34" charset="-122"/>
                <a:cs typeface="Instrument Sans" pitchFamily="34" charset="-120"/>
              </a:rPr>
              <a:t>2</a:t>
            </a:r>
            <a:endParaRPr lang="en-US" sz="2220" dirty="0"/>
          </a:p>
        </p:txBody>
      </p:sp>
      <p:sp>
        <p:nvSpPr>
          <p:cNvPr id="15" name="Text 11"/>
          <p:cNvSpPr/>
          <p:nvPr/>
        </p:nvSpPr>
        <p:spPr>
          <a:xfrm>
            <a:off x="5996107" y="4045625"/>
            <a:ext cx="2348984" cy="293608"/>
          </a:xfrm>
          <a:prstGeom prst="rect">
            <a:avLst/>
          </a:prstGeom>
          <a:noFill/>
          <a:ln/>
        </p:spPr>
        <p:txBody>
          <a:bodyPr wrap="none" rtlCol="0" anchor="t"/>
          <a:lstStyle/>
          <a:p>
            <a:pPr marL="0" indent="0" algn="l">
              <a:lnSpc>
                <a:spcPts val="2312"/>
              </a:lnSpc>
              <a:buNone/>
            </a:pPr>
            <a:r>
              <a:rPr lang="en-US" sz="1850" b="1" dirty="0">
                <a:solidFill>
                  <a:srgbClr val="5B5F71"/>
                </a:solidFill>
                <a:latin typeface="Instrument Sans" pitchFamily="34" charset="0"/>
                <a:ea typeface="Instrument Sans" pitchFamily="34" charset="-122"/>
                <a:cs typeface="Instrument Sans" pitchFamily="34" charset="-120"/>
              </a:rPr>
              <a:t>Demographic Details</a:t>
            </a:r>
            <a:endParaRPr lang="en-US" sz="1850" dirty="0"/>
          </a:p>
        </p:txBody>
      </p:sp>
      <p:sp>
        <p:nvSpPr>
          <p:cNvPr id="16" name="Text 12"/>
          <p:cNvSpPr/>
          <p:nvPr/>
        </p:nvSpPr>
        <p:spPr>
          <a:xfrm>
            <a:off x="5996107" y="4451985"/>
            <a:ext cx="7610951" cy="901541"/>
          </a:xfrm>
          <a:prstGeom prst="rect">
            <a:avLst/>
          </a:prstGeom>
          <a:noFill/>
          <a:ln/>
        </p:spPr>
        <p:txBody>
          <a:bodyPr wrap="square" rtlCol="0" anchor="t"/>
          <a:lstStyle/>
          <a:p>
            <a:pPr marL="0" indent="0" algn="l">
              <a:lnSpc>
                <a:spcPts val="2368"/>
              </a:lnSpc>
              <a:buNone/>
            </a:pPr>
            <a:r>
              <a:rPr lang="en-US" sz="1480" dirty="0">
                <a:solidFill>
                  <a:srgbClr val="5B5F71"/>
                </a:solidFill>
                <a:latin typeface="Instrument Sans" pitchFamily="34" charset="0"/>
                <a:ea typeface="Instrument Sans" pitchFamily="34" charset="-122"/>
                <a:cs typeface="Instrument Sans" pitchFamily="34" charset="-120"/>
              </a:rPr>
              <a:t>Features like Customer_Age, Gender, Education_Level, Marital_Status, and Income_Category provide a rich context for understanding customer profiles and their potential impact on churn behavior.</a:t>
            </a:r>
            <a:endParaRPr lang="en-US" sz="1480" dirty="0"/>
          </a:p>
        </p:txBody>
      </p:sp>
      <p:sp>
        <p:nvSpPr>
          <p:cNvPr id="17" name="Shape 13"/>
          <p:cNvSpPr/>
          <p:nvPr/>
        </p:nvSpPr>
        <p:spPr>
          <a:xfrm>
            <a:off x="5174040" y="6068675"/>
            <a:ext cx="657701" cy="37505"/>
          </a:xfrm>
          <a:prstGeom prst="roundRect">
            <a:avLst>
              <a:gd name="adj" fmla="val 225475"/>
            </a:avLst>
          </a:prstGeom>
          <a:solidFill>
            <a:srgbClr val="C9CACE"/>
          </a:solidFill>
          <a:ln/>
        </p:spPr>
        <p:txBody>
          <a:bodyPr/>
          <a:lstStyle/>
          <a:p>
            <a:endParaRPr lang="en-IN"/>
          </a:p>
        </p:txBody>
      </p:sp>
      <p:sp>
        <p:nvSpPr>
          <p:cNvPr id="18" name="Shape 14"/>
          <p:cNvSpPr/>
          <p:nvPr/>
        </p:nvSpPr>
        <p:spPr>
          <a:xfrm>
            <a:off x="4751249" y="5876092"/>
            <a:ext cx="422791" cy="422791"/>
          </a:xfrm>
          <a:prstGeom prst="roundRect">
            <a:avLst>
              <a:gd name="adj" fmla="val 20001"/>
            </a:avLst>
          </a:prstGeom>
          <a:noFill/>
          <a:ln w="7620">
            <a:solidFill>
              <a:srgbClr val="C9CACE"/>
            </a:solidFill>
            <a:prstDash val="solid"/>
          </a:ln>
        </p:spPr>
        <p:txBody>
          <a:bodyPr/>
          <a:lstStyle/>
          <a:p>
            <a:endParaRPr lang="en-IN"/>
          </a:p>
        </p:txBody>
      </p:sp>
      <p:sp>
        <p:nvSpPr>
          <p:cNvPr id="19" name="Text 15"/>
          <p:cNvSpPr/>
          <p:nvPr/>
        </p:nvSpPr>
        <p:spPr>
          <a:xfrm>
            <a:off x="4881027" y="5911215"/>
            <a:ext cx="163235" cy="352425"/>
          </a:xfrm>
          <a:prstGeom prst="rect">
            <a:avLst/>
          </a:prstGeom>
          <a:noFill/>
          <a:ln/>
        </p:spPr>
        <p:txBody>
          <a:bodyPr wrap="none" rtlCol="0" anchor="t"/>
          <a:lstStyle/>
          <a:p>
            <a:pPr marL="0" indent="0" algn="ctr">
              <a:lnSpc>
                <a:spcPts val="2774"/>
              </a:lnSpc>
              <a:buNone/>
            </a:pPr>
            <a:r>
              <a:rPr lang="en-US" sz="2220" b="1" dirty="0">
                <a:solidFill>
                  <a:srgbClr val="5B5F71"/>
                </a:solidFill>
                <a:latin typeface="Instrument Sans" pitchFamily="34" charset="0"/>
                <a:ea typeface="Instrument Sans" pitchFamily="34" charset="-122"/>
                <a:cs typeface="Instrument Sans" pitchFamily="34" charset="-120"/>
              </a:rPr>
              <a:t>3</a:t>
            </a:r>
            <a:endParaRPr lang="en-US" sz="2220" dirty="0"/>
          </a:p>
        </p:txBody>
      </p:sp>
      <p:sp>
        <p:nvSpPr>
          <p:cNvPr id="20" name="Text 16"/>
          <p:cNvSpPr/>
          <p:nvPr/>
        </p:nvSpPr>
        <p:spPr>
          <a:xfrm>
            <a:off x="5996107" y="5917168"/>
            <a:ext cx="2348984" cy="293608"/>
          </a:xfrm>
          <a:prstGeom prst="rect">
            <a:avLst/>
          </a:prstGeom>
          <a:noFill/>
          <a:ln/>
        </p:spPr>
        <p:txBody>
          <a:bodyPr wrap="none" rtlCol="0" anchor="t"/>
          <a:lstStyle/>
          <a:p>
            <a:pPr marL="0" indent="0" algn="l">
              <a:lnSpc>
                <a:spcPts val="2312"/>
              </a:lnSpc>
              <a:buNone/>
            </a:pPr>
            <a:r>
              <a:rPr lang="en-US" sz="1850" b="1" dirty="0">
                <a:solidFill>
                  <a:srgbClr val="5B5F71"/>
                </a:solidFill>
                <a:latin typeface="Instrument Sans" pitchFamily="34" charset="0"/>
                <a:ea typeface="Instrument Sans" pitchFamily="34" charset="-122"/>
                <a:cs typeface="Instrument Sans" pitchFamily="34" charset="-120"/>
              </a:rPr>
              <a:t>Banking Relationship</a:t>
            </a:r>
            <a:endParaRPr lang="en-US" sz="1850" dirty="0"/>
          </a:p>
        </p:txBody>
      </p:sp>
      <p:sp>
        <p:nvSpPr>
          <p:cNvPr id="21" name="Text 17"/>
          <p:cNvSpPr/>
          <p:nvPr/>
        </p:nvSpPr>
        <p:spPr>
          <a:xfrm>
            <a:off x="5996107" y="6323528"/>
            <a:ext cx="7610951" cy="901541"/>
          </a:xfrm>
          <a:prstGeom prst="rect">
            <a:avLst/>
          </a:prstGeom>
          <a:noFill/>
          <a:ln/>
        </p:spPr>
        <p:txBody>
          <a:bodyPr wrap="square" rtlCol="0" anchor="t"/>
          <a:lstStyle/>
          <a:p>
            <a:pPr marL="0" indent="0" algn="l">
              <a:lnSpc>
                <a:spcPts val="2368"/>
              </a:lnSpc>
              <a:buNone/>
            </a:pPr>
            <a:r>
              <a:rPr lang="en-US" sz="1480" dirty="0">
                <a:solidFill>
                  <a:srgbClr val="5B5F71"/>
                </a:solidFill>
                <a:latin typeface="Instrument Sans" pitchFamily="34" charset="0"/>
                <a:ea typeface="Instrument Sans" pitchFamily="34" charset="-122"/>
                <a:cs typeface="Instrument Sans" pitchFamily="34" charset="-120"/>
              </a:rPr>
              <a:t>Attributes such as Card_Category, Months_on_book, and Total_Relationship_Count offer insights into the depth of the customer's engagement with the bank, which can be crucial factors in predicting churn.</a:t>
            </a:r>
            <a:endParaRPr lang="en-US" sz="14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621506"/>
            <a:ext cx="8699659"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Data Cleaning and Preprocessing</a:t>
            </a:r>
            <a:endParaRPr lang="en-US" sz="4374" dirty="0"/>
          </a:p>
        </p:txBody>
      </p:sp>
      <p:sp>
        <p:nvSpPr>
          <p:cNvPr id="5" name="Text 2"/>
          <p:cNvSpPr/>
          <p:nvPr/>
        </p:nvSpPr>
        <p:spPr>
          <a:xfrm>
            <a:off x="2037993" y="1871305"/>
            <a:ext cx="3156347" cy="694373"/>
          </a:xfrm>
          <a:prstGeom prst="rect">
            <a:avLst/>
          </a:prstGeom>
          <a:noFill/>
          <a:ln/>
        </p:spPr>
        <p:txBody>
          <a:bodyPr wrap="squar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Removing Irrelevant Columns</a:t>
            </a:r>
            <a:endParaRPr lang="en-US" sz="2187" dirty="0"/>
          </a:p>
        </p:txBody>
      </p:sp>
      <p:sp>
        <p:nvSpPr>
          <p:cNvPr id="6" name="Text 3"/>
          <p:cNvSpPr/>
          <p:nvPr/>
        </p:nvSpPr>
        <p:spPr>
          <a:xfrm>
            <a:off x="2037993" y="2787848"/>
            <a:ext cx="3156347" cy="4620220"/>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 the dataset, we're going to exclude the last two columns related to the Naive Bayes Classifier. These columns are meant for internal use and don't contribute to our churn prediction analysis. Additionally, we'll remove the 'CLIENTNUM' column, as it uniquely identifies customer accounts but doesn't offer any predictive value for determining customer churn.</a:t>
            </a:r>
            <a:endParaRPr lang="en-US" sz="1750" dirty="0"/>
          </a:p>
        </p:txBody>
      </p:sp>
      <p:sp>
        <p:nvSpPr>
          <p:cNvPr id="7" name="Text 4"/>
          <p:cNvSpPr/>
          <p:nvPr/>
        </p:nvSpPr>
        <p:spPr>
          <a:xfrm>
            <a:off x="5743932" y="1871305"/>
            <a:ext cx="3156347" cy="694373"/>
          </a:xfrm>
          <a:prstGeom prst="rect">
            <a:avLst/>
          </a:prstGeom>
          <a:noFill/>
          <a:ln/>
        </p:spPr>
        <p:txBody>
          <a:bodyPr wrap="squar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Focusing on Meaningful Features</a:t>
            </a:r>
            <a:endParaRPr lang="en-US" sz="2187" dirty="0"/>
          </a:p>
        </p:txBody>
      </p:sp>
      <p:sp>
        <p:nvSpPr>
          <p:cNvPr id="8" name="Text 5"/>
          <p:cNvSpPr/>
          <p:nvPr/>
        </p:nvSpPr>
        <p:spPr>
          <a:xfrm>
            <a:off x="5743932" y="2787848"/>
            <a:ext cx="3156347" cy="2487811"/>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This step ensures our dataset focuses solely on meaningful attributes that impact our analysis, such as demographic details, banking relationship, activity metrics, and financial behavior.</a:t>
            </a:r>
            <a:endParaRPr lang="en-US" sz="1750" dirty="0"/>
          </a:p>
        </p:txBody>
      </p:sp>
      <p:sp>
        <p:nvSpPr>
          <p:cNvPr id="9" name="Text 6"/>
          <p:cNvSpPr/>
          <p:nvPr/>
        </p:nvSpPr>
        <p:spPr>
          <a:xfrm>
            <a:off x="9449872" y="1871305"/>
            <a:ext cx="3008471" cy="347186"/>
          </a:xfrm>
          <a:prstGeom prst="rect">
            <a:avLst/>
          </a:prstGeom>
          <a:noFill/>
          <a:ln/>
        </p:spPr>
        <p:txBody>
          <a:bodyPr wrap="none" rtlCol="0" anchor="t"/>
          <a:lstStyle/>
          <a:p>
            <a:pPr marL="0" indent="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Preparing for Modeling</a:t>
            </a:r>
            <a:endParaRPr lang="en-US" sz="2187" dirty="0"/>
          </a:p>
        </p:txBody>
      </p:sp>
      <p:sp>
        <p:nvSpPr>
          <p:cNvPr id="10" name="Text 7"/>
          <p:cNvSpPr/>
          <p:nvPr/>
        </p:nvSpPr>
        <p:spPr>
          <a:xfrm>
            <a:off x="9449872" y="2440662"/>
            <a:ext cx="3156347" cy="2487811"/>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Data normalization and partitioning into training and test sets were further crucial steps to mitigate model bias related to feature scaling and enable precise performance evaluation.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749260"/>
            <a:ext cx="6687979"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Exploratory Data Analysis</a:t>
            </a:r>
            <a:endParaRPr lang="en-US" sz="4374" dirty="0"/>
          </a:p>
        </p:txBody>
      </p:sp>
      <p:sp>
        <p:nvSpPr>
          <p:cNvPr id="5" name="Shape 2"/>
          <p:cNvSpPr/>
          <p:nvPr/>
        </p:nvSpPr>
        <p:spPr>
          <a:xfrm>
            <a:off x="2037993" y="2061567"/>
            <a:ext cx="499943" cy="499943"/>
          </a:xfrm>
          <a:prstGeom prst="roundRect">
            <a:avLst>
              <a:gd name="adj" fmla="val 20000"/>
            </a:avLst>
          </a:prstGeom>
          <a:noFill/>
          <a:ln w="7620">
            <a:solidFill>
              <a:srgbClr val="C9CACE"/>
            </a:solidFill>
            <a:prstDash val="solid"/>
          </a:ln>
        </p:spPr>
        <p:txBody>
          <a:bodyPr/>
          <a:lstStyle/>
          <a:p>
            <a:endParaRPr lang="en-IN"/>
          </a:p>
        </p:txBody>
      </p:sp>
      <p:sp>
        <p:nvSpPr>
          <p:cNvPr id="6" name="Text 3"/>
          <p:cNvSpPr/>
          <p:nvPr/>
        </p:nvSpPr>
        <p:spPr>
          <a:xfrm>
            <a:off x="2223373" y="2103239"/>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2137886"/>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Gender</a:t>
            </a:r>
            <a:endParaRPr lang="en-US" sz="2187" dirty="0"/>
          </a:p>
        </p:txBody>
      </p:sp>
      <p:sp>
        <p:nvSpPr>
          <p:cNvPr id="8" name="Text 5"/>
          <p:cNvSpPr/>
          <p:nvPr/>
        </p:nvSpPr>
        <p:spPr>
          <a:xfrm>
            <a:off x="2760107" y="2618303"/>
            <a:ext cx="4444008"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Females show a higher attrition rate at 17.36% compared to males who have a lower attrition rate at 14.62%, suggesting that females are more prone to attrition than males.</a:t>
            </a:r>
            <a:endParaRPr lang="en-US" sz="1750" dirty="0"/>
          </a:p>
        </p:txBody>
      </p:sp>
      <p:sp>
        <p:nvSpPr>
          <p:cNvPr id="9" name="Shape 6"/>
          <p:cNvSpPr/>
          <p:nvPr/>
        </p:nvSpPr>
        <p:spPr>
          <a:xfrm>
            <a:off x="7426285" y="2061567"/>
            <a:ext cx="499943" cy="499943"/>
          </a:xfrm>
          <a:prstGeom prst="roundRect">
            <a:avLst>
              <a:gd name="adj" fmla="val 20000"/>
            </a:avLst>
          </a:prstGeom>
          <a:noFill/>
          <a:ln w="7620">
            <a:solidFill>
              <a:srgbClr val="C9CACE"/>
            </a:solidFill>
            <a:prstDash val="solid"/>
          </a:ln>
        </p:spPr>
        <p:txBody>
          <a:bodyPr/>
          <a:lstStyle/>
          <a:p>
            <a:endParaRPr lang="en-IN"/>
          </a:p>
        </p:txBody>
      </p:sp>
      <p:sp>
        <p:nvSpPr>
          <p:cNvPr id="10" name="Text 7"/>
          <p:cNvSpPr/>
          <p:nvPr/>
        </p:nvSpPr>
        <p:spPr>
          <a:xfrm>
            <a:off x="7583329" y="2103239"/>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8148399" y="2137886"/>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Age</a:t>
            </a:r>
            <a:endParaRPr lang="en-US" sz="2187" dirty="0"/>
          </a:p>
        </p:txBody>
      </p:sp>
      <p:sp>
        <p:nvSpPr>
          <p:cNvPr id="12" name="Text 9"/>
          <p:cNvSpPr/>
          <p:nvPr/>
        </p:nvSpPr>
        <p:spPr>
          <a:xfrm>
            <a:off x="8148399" y="2618303"/>
            <a:ext cx="4444008" cy="1421606"/>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Individuals aged 68 have the highest attrition rate at 50%, indicating that people at this age are more prone to attrition compared to other age groups.</a:t>
            </a:r>
            <a:endParaRPr lang="en-US" sz="1750" dirty="0"/>
          </a:p>
        </p:txBody>
      </p:sp>
      <p:sp>
        <p:nvSpPr>
          <p:cNvPr id="13" name="Shape 10"/>
          <p:cNvSpPr/>
          <p:nvPr/>
        </p:nvSpPr>
        <p:spPr>
          <a:xfrm>
            <a:off x="2037993" y="4791075"/>
            <a:ext cx="499943" cy="499943"/>
          </a:xfrm>
          <a:prstGeom prst="roundRect">
            <a:avLst>
              <a:gd name="adj" fmla="val 20000"/>
            </a:avLst>
          </a:prstGeom>
          <a:noFill/>
          <a:ln w="7620">
            <a:solidFill>
              <a:srgbClr val="C9CACE"/>
            </a:solidFill>
            <a:prstDash val="solid"/>
          </a:ln>
        </p:spPr>
        <p:txBody>
          <a:bodyPr/>
          <a:lstStyle/>
          <a:p>
            <a:endParaRPr lang="en-IN"/>
          </a:p>
        </p:txBody>
      </p:sp>
      <p:sp>
        <p:nvSpPr>
          <p:cNvPr id="14" name="Text 11"/>
          <p:cNvSpPr/>
          <p:nvPr/>
        </p:nvSpPr>
        <p:spPr>
          <a:xfrm>
            <a:off x="2191464" y="4832747"/>
            <a:ext cx="193000"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2760107" y="4867394"/>
            <a:ext cx="285881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Education</a:t>
            </a:r>
            <a:endParaRPr lang="en-US" sz="2187" dirty="0"/>
          </a:p>
        </p:txBody>
      </p:sp>
      <p:sp>
        <p:nvSpPr>
          <p:cNvPr id="16" name="Text 13"/>
          <p:cNvSpPr/>
          <p:nvPr/>
        </p:nvSpPr>
        <p:spPr>
          <a:xfrm>
            <a:off x="2760107" y="5347811"/>
            <a:ext cx="4444008" cy="2132409"/>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People with a Doctorate degree have the highest attrition rate at 21.06%, followed by those with Post-Graduate degrees at 17.83%, implying that individuals with higher education are more prone to attrition.</a:t>
            </a:r>
            <a:endParaRPr lang="en-US" sz="1750" dirty="0"/>
          </a:p>
        </p:txBody>
      </p:sp>
      <p:sp>
        <p:nvSpPr>
          <p:cNvPr id="17" name="Shape 14"/>
          <p:cNvSpPr/>
          <p:nvPr/>
        </p:nvSpPr>
        <p:spPr>
          <a:xfrm>
            <a:off x="7426285" y="4791075"/>
            <a:ext cx="499943" cy="499943"/>
          </a:xfrm>
          <a:prstGeom prst="roundRect">
            <a:avLst>
              <a:gd name="adj" fmla="val 20000"/>
            </a:avLst>
          </a:prstGeom>
          <a:noFill/>
          <a:ln w="7620">
            <a:solidFill>
              <a:srgbClr val="C9CACE"/>
            </a:solidFill>
            <a:prstDash val="solid"/>
          </a:ln>
        </p:spPr>
        <p:txBody>
          <a:bodyPr/>
          <a:lstStyle/>
          <a:p>
            <a:endParaRPr lang="en-IN"/>
          </a:p>
        </p:txBody>
      </p:sp>
      <p:sp>
        <p:nvSpPr>
          <p:cNvPr id="18" name="Text 15"/>
          <p:cNvSpPr/>
          <p:nvPr/>
        </p:nvSpPr>
        <p:spPr>
          <a:xfrm>
            <a:off x="7573685" y="4832747"/>
            <a:ext cx="205026"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4</a:t>
            </a:r>
            <a:endParaRPr lang="en-US" sz="2624" dirty="0"/>
          </a:p>
        </p:txBody>
      </p:sp>
      <p:sp>
        <p:nvSpPr>
          <p:cNvPr id="19" name="Text 16"/>
          <p:cNvSpPr/>
          <p:nvPr/>
        </p:nvSpPr>
        <p:spPr>
          <a:xfrm>
            <a:off x="8148399" y="4867394"/>
            <a:ext cx="2777490"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Attrition by Income</a:t>
            </a:r>
            <a:endParaRPr lang="en-US" sz="2187" dirty="0"/>
          </a:p>
        </p:txBody>
      </p:sp>
      <p:sp>
        <p:nvSpPr>
          <p:cNvPr id="20" name="Text 17"/>
          <p:cNvSpPr/>
          <p:nvPr/>
        </p:nvSpPr>
        <p:spPr>
          <a:xfrm>
            <a:off x="8148399" y="5347811"/>
            <a:ext cx="4444008" cy="1777008"/>
          </a:xfrm>
          <a:prstGeom prst="rect">
            <a:avLst/>
          </a:prstGeom>
          <a:noFill/>
          <a:ln/>
        </p:spPr>
        <p:txBody>
          <a:bodyPr wrap="squar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Individuals with an income category of $120K or more exhibit the highest attrition rate at 17.33%, suggesting that people earning higher incomes are slightly more prone to attrition.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129195" y="601028"/>
            <a:ext cx="5458897" cy="682347"/>
          </a:xfrm>
          <a:prstGeom prst="rect">
            <a:avLst/>
          </a:prstGeom>
          <a:noFill/>
          <a:ln/>
        </p:spPr>
        <p:txBody>
          <a:bodyPr wrap="none" rtlCol="0" anchor="t"/>
          <a:lstStyle/>
          <a:p>
            <a:pPr marL="0" indent="0">
              <a:lnSpc>
                <a:spcPts val="5373"/>
              </a:lnSpc>
              <a:buNone/>
            </a:pPr>
            <a:r>
              <a:rPr lang="en-US" sz="4298" b="1" dirty="0">
                <a:solidFill>
                  <a:srgbClr val="5B5F72"/>
                </a:solidFill>
                <a:latin typeface="Instrument Sans" pitchFamily="34" charset="0"/>
                <a:ea typeface="Instrument Sans" pitchFamily="34" charset="-122"/>
                <a:cs typeface="Instrument Sans" pitchFamily="34" charset="-120"/>
              </a:rPr>
              <a:t>Feature Engineering</a:t>
            </a:r>
            <a:endParaRPr lang="en-US" sz="4298" dirty="0"/>
          </a:p>
        </p:txBody>
      </p:sp>
      <p:sp>
        <p:nvSpPr>
          <p:cNvPr id="5" name="Shape 2"/>
          <p:cNvSpPr/>
          <p:nvPr/>
        </p:nvSpPr>
        <p:spPr>
          <a:xfrm>
            <a:off x="2129195" y="1719977"/>
            <a:ext cx="5076825" cy="3019782"/>
          </a:xfrm>
          <a:prstGeom prst="roundRect">
            <a:avLst>
              <a:gd name="adj" fmla="val 3254"/>
            </a:avLst>
          </a:prstGeom>
          <a:noFill/>
          <a:ln w="7620">
            <a:solidFill>
              <a:srgbClr val="C9CACE"/>
            </a:solidFill>
            <a:prstDash val="solid"/>
          </a:ln>
        </p:spPr>
        <p:txBody>
          <a:bodyPr/>
          <a:lstStyle/>
          <a:p>
            <a:endParaRPr lang="en-IN"/>
          </a:p>
        </p:txBody>
      </p:sp>
      <p:sp>
        <p:nvSpPr>
          <p:cNvPr id="6" name="Text 3"/>
          <p:cNvSpPr/>
          <p:nvPr/>
        </p:nvSpPr>
        <p:spPr>
          <a:xfrm>
            <a:off x="2355056" y="1945838"/>
            <a:ext cx="3870722"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Categorical Variable Encoding</a:t>
            </a:r>
            <a:endParaRPr lang="en-US" sz="2149" dirty="0"/>
          </a:p>
        </p:txBody>
      </p:sp>
      <p:sp>
        <p:nvSpPr>
          <p:cNvPr id="7" name="Text 4"/>
          <p:cNvSpPr/>
          <p:nvPr/>
        </p:nvSpPr>
        <p:spPr>
          <a:xfrm>
            <a:off x="2355056" y="2417921"/>
            <a:ext cx="4625102" cy="2095976"/>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Rigorous feature engineering significantly enhanced the predictive accuracy across our machine learning models. Key practices included categorical variable encoding to transform non-numerical features into a format suitable for modeling.</a:t>
            </a:r>
            <a:endParaRPr lang="en-US" sz="1719" dirty="0"/>
          </a:p>
        </p:txBody>
      </p:sp>
      <p:sp>
        <p:nvSpPr>
          <p:cNvPr id="8" name="Shape 5"/>
          <p:cNvSpPr/>
          <p:nvPr/>
        </p:nvSpPr>
        <p:spPr>
          <a:xfrm>
            <a:off x="7424261" y="1719977"/>
            <a:ext cx="5076825" cy="3019782"/>
          </a:xfrm>
          <a:prstGeom prst="roundRect">
            <a:avLst>
              <a:gd name="adj" fmla="val 3254"/>
            </a:avLst>
          </a:prstGeom>
          <a:noFill/>
          <a:ln w="7620">
            <a:solidFill>
              <a:srgbClr val="C9CACE"/>
            </a:solidFill>
            <a:prstDash val="solid"/>
          </a:ln>
        </p:spPr>
        <p:txBody>
          <a:bodyPr/>
          <a:lstStyle/>
          <a:p>
            <a:endParaRPr lang="en-IN"/>
          </a:p>
        </p:txBody>
      </p:sp>
      <p:sp>
        <p:nvSpPr>
          <p:cNvPr id="9" name="Text 6"/>
          <p:cNvSpPr/>
          <p:nvPr/>
        </p:nvSpPr>
        <p:spPr>
          <a:xfrm>
            <a:off x="7650123" y="1945838"/>
            <a:ext cx="2729389"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Feature Selection</a:t>
            </a:r>
            <a:endParaRPr lang="en-US" sz="2149" dirty="0"/>
          </a:p>
        </p:txBody>
      </p:sp>
      <p:sp>
        <p:nvSpPr>
          <p:cNvPr id="10" name="Text 7"/>
          <p:cNvSpPr/>
          <p:nvPr/>
        </p:nvSpPr>
        <p:spPr>
          <a:xfrm>
            <a:off x="7650123" y="2417921"/>
            <a:ext cx="4625102" cy="1746647"/>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Meticulous feature selection was employed to highlight the most impactful predictors, ensuring the models focused on the most relevant attributes for accurate churn forecasting.</a:t>
            </a:r>
            <a:endParaRPr lang="en-US" sz="1719" dirty="0"/>
          </a:p>
        </p:txBody>
      </p:sp>
      <p:sp>
        <p:nvSpPr>
          <p:cNvPr id="11" name="Shape 8"/>
          <p:cNvSpPr/>
          <p:nvPr/>
        </p:nvSpPr>
        <p:spPr>
          <a:xfrm>
            <a:off x="2129195" y="4958001"/>
            <a:ext cx="5076825" cy="2670453"/>
          </a:xfrm>
          <a:prstGeom prst="roundRect">
            <a:avLst>
              <a:gd name="adj" fmla="val 3680"/>
            </a:avLst>
          </a:prstGeom>
          <a:noFill/>
          <a:ln w="7620">
            <a:solidFill>
              <a:srgbClr val="C9CACE"/>
            </a:solidFill>
            <a:prstDash val="solid"/>
          </a:ln>
        </p:spPr>
        <p:txBody>
          <a:bodyPr/>
          <a:lstStyle/>
          <a:p>
            <a:endParaRPr lang="en-IN"/>
          </a:p>
        </p:txBody>
      </p:sp>
      <p:sp>
        <p:nvSpPr>
          <p:cNvPr id="12" name="Text 9"/>
          <p:cNvSpPr/>
          <p:nvPr/>
        </p:nvSpPr>
        <p:spPr>
          <a:xfrm>
            <a:off x="2355056" y="5183862"/>
            <a:ext cx="2729389"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Data Normalization</a:t>
            </a:r>
            <a:endParaRPr lang="en-US" sz="2149" dirty="0"/>
          </a:p>
        </p:txBody>
      </p:sp>
      <p:sp>
        <p:nvSpPr>
          <p:cNvPr id="13" name="Text 10"/>
          <p:cNvSpPr/>
          <p:nvPr/>
        </p:nvSpPr>
        <p:spPr>
          <a:xfrm>
            <a:off x="2355056" y="5655945"/>
            <a:ext cx="4625102" cy="1746647"/>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Data normalization was a crucial step to mitigate model bias related to feature scaling, enabling unbiased evaluation of the models' generalization capabilities on out-of-sample instances.</a:t>
            </a:r>
            <a:endParaRPr lang="en-US" sz="1719" dirty="0"/>
          </a:p>
        </p:txBody>
      </p:sp>
      <p:sp>
        <p:nvSpPr>
          <p:cNvPr id="14" name="Shape 11"/>
          <p:cNvSpPr/>
          <p:nvPr/>
        </p:nvSpPr>
        <p:spPr>
          <a:xfrm>
            <a:off x="7424261" y="4958001"/>
            <a:ext cx="5076825" cy="2670453"/>
          </a:xfrm>
          <a:prstGeom prst="roundRect">
            <a:avLst>
              <a:gd name="adj" fmla="val 3680"/>
            </a:avLst>
          </a:prstGeom>
          <a:noFill/>
          <a:ln w="7620">
            <a:solidFill>
              <a:srgbClr val="C9CACE"/>
            </a:solidFill>
            <a:prstDash val="solid"/>
          </a:ln>
        </p:spPr>
        <p:txBody>
          <a:bodyPr/>
          <a:lstStyle/>
          <a:p>
            <a:endParaRPr lang="en-IN"/>
          </a:p>
        </p:txBody>
      </p:sp>
      <p:sp>
        <p:nvSpPr>
          <p:cNvPr id="15" name="Text 12"/>
          <p:cNvSpPr/>
          <p:nvPr/>
        </p:nvSpPr>
        <p:spPr>
          <a:xfrm>
            <a:off x="7650123" y="5183862"/>
            <a:ext cx="2729389" cy="341114"/>
          </a:xfrm>
          <a:prstGeom prst="rect">
            <a:avLst/>
          </a:prstGeom>
          <a:noFill/>
          <a:ln/>
        </p:spPr>
        <p:txBody>
          <a:bodyPr wrap="none" rtlCol="0" anchor="t"/>
          <a:lstStyle/>
          <a:p>
            <a:pPr marL="0" indent="0">
              <a:lnSpc>
                <a:spcPts val="2686"/>
              </a:lnSpc>
              <a:buNone/>
            </a:pPr>
            <a:r>
              <a:rPr lang="en-US" sz="2149" b="1" dirty="0">
                <a:solidFill>
                  <a:srgbClr val="5B5F71"/>
                </a:solidFill>
                <a:latin typeface="Instrument Sans" pitchFamily="34" charset="0"/>
                <a:ea typeface="Instrument Sans" pitchFamily="34" charset="-122"/>
                <a:cs typeface="Instrument Sans" pitchFamily="34" charset="-120"/>
              </a:rPr>
              <a:t>Training-Test Split</a:t>
            </a:r>
            <a:endParaRPr lang="en-US" sz="2149" dirty="0"/>
          </a:p>
        </p:txBody>
      </p:sp>
      <p:sp>
        <p:nvSpPr>
          <p:cNvPr id="16" name="Text 13"/>
          <p:cNvSpPr/>
          <p:nvPr/>
        </p:nvSpPr>
        <p:spPr>
          <a:xfrm>
            <a:off x="7650123" y="5655945"/>
            <a:ext cx="4625102" cy="1397318"/>
          </a:xfrm>
          <a:prstGeom prst="rect">
            <a:avLst/>
          </a:prstGeom>
          <a:noFill/>
          <a:ln/>
        </p:spPr>
        <p:txBody>
          <a:bodyPr wrap="square" rtlCol="0" anchor="t"/>
          <a:lstStyle/>
          <a:p>
            <a:pPr marL="0" indent="0">
              <a:lnSpc>
                <a:spcPts val="2751"/>
              </a:lnSpc>
              <a:buNone/>
            </a:pPr>
            <a:r>
              <a:rPr lang="en-US" sz="1719" dirty="0">
                <a:solidFill>
                  <a:srgbClr val="5B5F71"/>
                </a:solidFill>
                <a:latin typeface="Instrument Sans" pitchFamily="34" charset="0"/>
                <a:ea typeface="Instrument Sans" pitchFamily="34" charset="-122"/>
                <a:cs typeface="Instrument Sans" pitchFamily="34" charset="-120"/>
              </a:rPr>
              <a:t>The dataset was partitioned into training and test sets to assess the models' performance on unseen data, providing a reliable estimate of their real-world predictive power.</a:t>
            </a:r>
            <a:endParaRPr lang="en-US" sz="171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2383274"/>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Logistic Regression</a:t>
            </a:r>
            <a:endParaRPr lang="en-US" sz="4374" dirty="0"/>
          </a:p>
        </p:txBody>
      </p:sp>
      <p:pic>
        <p:nvPicPr>
          <p:cNvPr id="5" name="Image 1" descr="preencoded.png"/>
          <p:cNvPicPr>
            <a:picLocks noChangeAspect="1"/>
          </p:cNvPicPr>
          <p:nvPr/>
        </p:nvPicPr>
        <p:blipFill>
          <a:blip r:embed="rId4"/>
          <a:stretch>
            <a:fillRect/>
          </a:stretch>
        </p:blipFill>
        <p:spPr>
          <a:xfrm>
            <a:off x="2037993" y="3521988"/>
            <a:ext cx="555427" cy="555427"/>
          </a:xfrm>
          <a:prstGeom prst="rect">
            <a:avLst/>
          </a:prstGeom>
        </p:spPr>
      </p:pic>
      <p:sp>
        <p:nvSpPr>
          <p:cNvPr id="6" name="Text 2"/>
          <p:cNvSpPr/>
          <p:nvPr/>
        </p:nvSpPr>
        <p:spPr>
          <a:xfrm>
            <a:off x="2037993" y="4299585"/>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Predictive Power</a:t>
            </a:r>
            <a:endParaRPr lang="en-US" sz="2187" dirty="0"/>
          </a:p>
        </p:txBody>
      </p:sp>
      <p:sp>
        <p:nvSpPr>
          <p:cNvPr id="7" name="Text 3"/>
          <p:cNvSpPr/>
          <p:nvPr/>
        </p:nvSpPr>
        <p:spPr>
          <a:xfrm>
            <a:off x="2037993" y="4780002"/>
            <a:ext cx="10554414"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Logistic Regression is a powerful statistical method used for binary classification, which predicts the probability that an observation belongs to one of two classes. This model is particularly useful because it provides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614482"/>
            <a:ext cx="555498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Random Forest</a:t>
            </a:r>
            <a:endParaRPr lang="en-US" sz="4374" dirty="0"/>
          </a:p>
        </p:txBody>
      </p:sp>
      <p:pic>
        <p:nvPicPr>
          <p:cNvPr id="6" name="Image 2" descr="preencoded.png"/>
          <p:cNvPicPr>
            <a:picLocks noChangeAspect="1"/>
          </p:cNvPicPr>
          <p:nvPr/>
        </p:nvPicPr>
        <p:blipFill>
          <a:blip r:embed="rId5"/>
          <a:stretch>
            <a:fillRect/>
          </a:stretch>
        </p:blipFill>
        <p:spPr>
          <a:xfrm>
            <a:off x="4490799" y="1642110"/>
            <a:ext cx="1110972" cy="1990963"/>
          </a:xfrm>
          <a:prstGeom prst="rect">
            <a:avLst/>
          </a:prstGeom>
        </p:spPr>
      </p:pic>
      <p:sp>
        <p:nvSpPr>
          <p:cNvPr id="7" name="Text 2"/>
          <p:cNvSpPr/>
          <p:nvPr/>
        </p:nvSpPr>
        <p:spPr>
          <a:xfrm>
            <a:off x="5935028" y="1864281"/>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Ensemble Approach</a:t>
            </a:r>
            <a:endParaRPr lang="en-US" sz="2187" dirty="0"/>
          </a:p>
        </p:txBody>
      </p:sp>
      <p:sp>
        <p:nvSpPr>
          <p:cNvPr id="8" name="Text 3"/>
          <p:cNvSpPr/>
          <p:nvPr/>
        </p:nvSpPr>
        <p:spPr>
          <a:xfrm>
            <a:off x="5935028" y="2344698"/>
            <a:ext cx="7862173"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 is an ensemble learning method predominantly used for classification and regression tasks, which builds multiple decision trees and merges them together to get a more accurate and stable prediction.</a:t>
            </a:r>
            <a:endParaRPr lang="en-US" sz="1750" dirty="0"/>
          </a:p>
        </p:txBody>
      </p:sp>
      <p:pic>
        <p:nvPicPr>
          <p:cNvPr id="9" name="Image 3" descr="preencoded.png"/>
          <p:cNvPicPr>
            <a:picLocks noChangeAspect="1"/>
          </p:cNvPicPr>
          <p:nvPr/>
        </p:nvPicPr>
        <p:blipFill>
          <a:blip r:embed="rId6"/>
          <a:stretch>
            <a:fillRect/>
          </a:stretch>
        </p:blipFill>
        <p:spPr>
          <a:xfrm>
            <a:off x="4490799" y="3633073"/>
            <a:ext cx="1110972" cy="1990963"/>
          </a:xfrm>
          <a:prstGeom prst="rect">
            <a:avLst/>
          </a:prstGeom>
        </p:spPr>
      </p:pic>
      <p:sp>
        <p:nvSpPr>
          <p:cNvPr id="10" name="Text 4"/>
          <p:cNvSpPr/>
          <p:nvPr/>
        </p:nvSpPr>
        <p:spPr>
          <a:xfrm>
            <a:off x="5935028" y="3855244"/>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Robustness</a:t>
            </a:r>
            <a:endParaRPr lang="en-US" sz="2187" dirty="0"/>
          </a:p>
        </p:txBody>
      </p:sp>
      <p:sp>
        <p:nvSpPr>
          <p:cNvPr id="11" name="Text 5"/>
          <p:cNvSpPr/>
          <p:nvPr/>
        </p:nvSpPr>
        <p:spPr>
          <a:xfrm>
            <a:off x="5935028" y="4335661"/>
            <a:ext cx="7862173"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Forest's ability to handle large datasets with higher dimensionality, its importance in feature selection, and its robustness against noise make it a versatile tool in the predictive modelling arena.</a:t>
            </a:r>
            <a:endParaRPr lang="en-US" sz="1750" dirty="0"/>
          </a:p>
        </p:txBody>
      </p:sp>
      <p:pic>
        <p:nvPicPr>
          <p:cNvPr id="12" name="Image 4" descr="preencoded.png"/>
          <p:cNvPicPr>
            <a:picLocks noChangeAspect="1"/>
          </p:cNvPicPr>
          <p:nvPr/>
        </p:nvPicPr>
        <p:blipFill>
          <a:blip r:embed="rId7"/>
          <a:stretch>
            <a:fillRect/>
          </a:stretch>
        </p:blipFill>
        <p:spPr>
          <a:xfrm>
            <a:off x="4490799" y="5624036"/>
            <a:ext cx="1110972" cy="1990963"/>
          </a:xfrm>
          <a:prstGeom prst="rect">
            <a:avLst/>
          </a:prstGeom>
        </p:spPr>
      </p:pic>
      <p:sp>
        <p:nvSpPr>
          <p:cNvPr id="13" name="Text 6"/>
          <p:cNvSpPr/>
          <p:nvPr/>
        </p:nvSpPr>
        <p:spPr>
          <a:xfrm>
            <a:off x="5935028" y="5846207"/>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Performance Metrics</a:t>
            </a:r>
            <a:endParaRPr lang="en-US" sz="2187" dirty="0"/>
          </a:p>
        </p:txBody>
      </p:sp>
      <p:sp>
        <p:nvSpPr>
          <p:cNvPr id="14" name="Text 7"/>
          <p:cNvSpPr/>
          <p:nvPr/>
        </p:nvSpPr>
        <p:spPr>
          <a:xfrm>
            <a:off x="5935028" y="6326624"/>
            <a:ext cx="7862173" cy="1066205"/>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Random Forest model shows a recall of 0.8402, precision of 0.9395, and an overall accuracy of 0.9656, highlighting its efficacy in accurately identifying positive cases and making reliable predictions.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872978" y="514350"/>
            <a:ext cx="4675942" cy="584359"/>
          </a:xfrm>
          <a:prstGeom prst="rect">
            <a:avLst/>
          </a:prstGeom>
          <a:noFill/>
          <a:ln/>
        </p:spPr>
        <p:txBody>
          <a:bodyPr wrap="none" rtlCol="0" anchor="t"/>
          <a:lstStyle/>
          <a:p>
            <a:pPr marL="0" indent="0">
              <a:lnSpc>
                <a:spcPts val="4602"/>
              </a:lnSpc>
              <a:buNone/>
            </a:pPr>
            <a:r>
              <a:rPr lang="en-US" sz="3682" b="1" dirty="0">
                <a:solidFill>
                  <a:srgbClr val="5B5F72"/>
                </a:solidFill>
                <a:latin typeface="Instrument Sans" pitchFamily="34" charset="0"/>
                <a:ea typeface="Instrument Sans" pitchFamily="34" charset="-122"/>
                <a:cs typeface="Instrument Sans" pitchFamily="34" charset="-120"/>
              </a:rPr>
              <a:t>XGBoost</a:t>
            </a:r>
            <a:endParaRPr lang="en-US" sz="3682" dirty="0"/>
          </a:p>
        </p:txBody>
      </p:sp>
      <p:pic>
        <p:nvPicPr>
          <p:cNvPr id="5" name="Image 1" descr="preencoded.png"/>
          <p:cNvPicPr>
            <a:picLocks noChangeAspect="1"/>
          </p:cNvPicPr>
          <p:nvPr/>
        </p:nvPicPr>
        <p:blipFill>
          <a:blip r:embed="rId4"/>
          <a:stretch>
            <a:fillRect/>
          </a:stretch>
        </p:blipFill>
        <p:spPr>
          <a:xfrm>
            <a:off x="2872978" y="1472684"/>
            <a:ext cx="2774394" cy="1714619"/>
          </a:xfrm>
          <a:prstGeom prst="rect">
            <a:avLst/>
          </a:prstGeom>
        </p:spPr>
      </p:pic>
      <p:sp>
        <p:nvSpPr>
          <p:cNvPr id="6" name="Text 2"/>
          <p:cNvSpPr/>
          <p:nvPr/>
        </p:nvSpPr>
        <p:spPr>
          <a:xfrm>
            <a:off x="2872978" y="3421023"/>
            <a:ext cx="2337911" cy="292298"/>
          </a:xfrm>
          <a:prstGeom prst="rect">
            <a:avLst/>
          </a:prstGeom>
          <a:noFill/>
          <a:ln/>
        </p:spPr>
        <p:txBody>
          <a:bodyPr wrap="none" rtlCol="0" anchor="t"/>
          <a:lstStyle/>
          <a:p>
            <a:pPr marL="0" indent="0" algn="l">
              <a:lnSpc>
                <a:spcPts val="2301"/>
              </a:lnSpc>
              <a:buNone/>
            </a:pPr>
            <a:r>
              <a:rPr lang="en-US" sz="1841" b="1" dirty="0">
                <a:solidFill>
                  <a:srgbClr val="5B5F71"/>
                </a:solidFill>
                <a:latin typeface="Instrument Sans" pitchFamily="34" charset="0"/>
                <a:ea typeface="Instrument Sans" pitchFamily="34" charset="-122"/>
                <a:cs typeface="Instrument Sans" pitchFamily="34" charset="-120"/>
              </a:rPr>
              <a:t>Gradient Boosting</a:t>
            </a:r>
            <a:endParaRPr lang="en-US" sz="1841" dirty="0"/>
          </a:p>
        </p:txBody>
      </p:sp>
      <p:sp>
        <p:nvSpPr>
          <p:cNvPr id="7" name="Text 3"/>
          <p:cNvSpPr/>
          <p:nvPr/>
        </p:nvSpPr>
        <p:spPr>
          <a:xfrm>
            <a:off x="2872978" y="3825478"/>
            <a:ext cx="2774394" cy="3889653"/>
          </a:xfrm>
          <a:prstGeom prst="rect">
            <a:avLst/>
          </a:prstGeom>
          <a:noFill/>
          <a:ln/>
        </p:spPr>
        <p:txBody>
          <a:bodyPr wrap="square" rtlCol="0" anchor="t"/>
          <a:lstStyle/>
          <a:p>
            <a:pPr marL="0" indent="0" algn="l">
              <a:lnSpc>
                <a:spcPts val="2356"/>
              </a:lnSpc>
              <a:buNone/>
            </a:pPr>
            <a:r>
              <a:rPr lang="en-US" sz="1473" dirty="0">
                <a:solidFill>
                  <a:srgbClr val="5B5F71"/>
                </a:solidFill>
                <a:latin typeface="Instrument Sans" pitchFamily="34" charset="0"/>
                <a:ea typeface="Instrument Sans" pitchFamily="34" charset="-122"/>
                <a:cs typeface="Instrument Sans" pitchFamily="34" charset="-120"/>
              </a:rPr>
              <a:t>XGBoost (eXtreme Gradient Boosting) is a sophisticated machine learning algorithm that has gained widespread acclaim for its effectiveness in a wide range of predictive modeling tasks. Rooted in the framework of gradient boosting, XGBoost builds an ensemble of decision trees sequentially, where each tree corrects the errors made by its predecessors.</a:t>
            </a:r>
            <a:endParaRPr lang="en-US" sz="1473" dirty="0"/>
          </a:p>
        </p:txBody>
      </p:sp>
      <p:pic>
        <p:nvPicPr>
          <p:cNvPr id="8" name="Image 2" descr="preencoded.png"/>
          <p:cNvPicPr>
            <a:picLocks noChangeAspect="1"/>
          </p:cNvPicPr>
          <p:nvPr/>
        </p:nvPicPr>
        <p:blipFill>
          <a:blip r:embed="rId5"/>
          <a:stretch>
            <a:fillRect/>
          </a:stretch>
        </p:blipFill>
        <p:spPr>
          <a:xfrm>
            <a:off x="5927884" y="1472684"/>
            <a:ext cx="2774513" cy="1714738"/>
          </a:xfrm>
          <a:prstGeom prst="rect">
            <a:avLst/>
          </a:prstGeom>
        </p:spPr>
      </p:pic>
      <p:sp>
        <p:nvSpPr>
          <p:cNvPr id="9" name="Text 4"/>
          <p:cNvSpPr/>
          <p:nvPr/>
        </p:nvSpPr>
        <p:spPr>
          <a:xfrm>
            <a:off x="5927884" y="3421142"/>
            <a:ext cx="2337911" cy="292298"/>
          </a:xfrm>
          <a:prstGeom prst="rect">
            <a:avLst/>
          </a:prstGeom>
          <a:noFill/>
          <a:ln/>
        </p:spPr>
        <p:txBody>
          <a:bodyPr wrap="none" rtlCol="0" anchor="t"/>
          <a:lstStyle/>
          <a:p>
            <a:pPr marL="0" indent="0" algn="l">
              <a:lnSpc>
                <a:spcPts val="2301"/>
              </a:lnSpc>
              <a:buNone/>
            </a:pPr>
            <a:r>
              <a:rPr lang="en-US" sz="1841" b="1" dirty="0">
                <a:solidFill>
                  <a:srgbClr val="5B5F71"/>
                </a:solidFill>
                <a:latin typeface="Instrument Sans" pitchFamily="34" charset="0"/>
                <a:ea typeface="Instrument Sans" pitchFamily="34" charset="-122"/>
                <a:cs typeface="Instrument Sans" pitchFamily="34" charset="-120"/>
              </a:rPr>
              <a:t>Regularization</a:t>
            </a:r>
            <a:endParaRPr lang="en-US" sz="1841" dirty="0"/>
          </a:p>
        </p:txBody>
      </p:sp>
      <p:sp>
        <p:nvSpPr>
          <p:cNvPr id="10" name="Text 5"/>
          <p:cNvSpPr/>
          <p:nvPr/>
        </p:nvSpPr>
        <p:spPr>
          <a:xfrm>
            <a:off x="5927884" y="3825597"/>
            <a:ext cx="2774513" cy="2094428"/>
          </a:xfrm>
          <a:prstGeom prst="rect">
            <a:avLst/>
          </a:prstGeom>
          <a:noFill/>
          <a:ln/>
        </p:spPr>
        <p:txBody>
          <a:bodyPr wrap="square" rtlCol="0" anchor="t"/>
          <a:lstStyle/>
          <a:p>
            <a:pPr marL="0" indent="0" algn="l">
              <a:lnSpc>
                <a:spcPts val="2356"/>
              </a:lnSpc>
              <a:buNone/>
            </a:pPr>
            <a:r>
              <a:rPr lang="en-US" sz="1473" dirty="0">
                <a:solidFill>
                  <a:srgbClr val="5B5F71"/>
                </a:solidFill>
                <a:latin typeface="Instrument Sans" pitchFamily="34" charset="0"/>
                <a:ea typeface="Instrument Sans" pitchFamily="34" charset="-122"/>
                <a:cs typeface="Instrument Sans" pitchFamily="34" charset="-120"/>
              </a:rPr>
              <a:t>What sets XGBoost apart is its ability to include regularization terms (L1 and L2) in its optimization process, which helps reduce overfitting and improve the model's generalization capabilities.</a:t>
            </a:r>
            <a:endParaRPr lang="en-US" sz="1473" dirty="0"/>
          </a:p>
        </p:txBody>
      </p:sp>
      <p:pic>
        <p:nvPicPr>
          <p:cNvPr id="11" name="Image 3" descr="preencoded.png"/>
          <p:cNvPicPr>
            <a:picLocks noChangeAspect="1"/>
          </p:cNvPicPr>
          <p:nvPr/>
        </p:nvPicPr>
        <p:blipFill>
          <a:blip r:embed="rId6"/>
          <a:stretch>
            <a:fillRect/>
          </a:stretch>
        </p:blipFill>
        <p:spPr>
          <a:xfrm>
            <a:off x="8982908" y="1472684"/>
            <a:ext cx="2774513" cy="1714738"/>
          </a:xfrm>
          <a:prstGeom prst="rect">
            <a:avLst/>
          </a:prstGeom>
        </p:spPr>
      </p:pic>
      <p:sp>
        <p:nvSpPr>
          <p:cNvPr id="12" name="Text 6"/>
          <p:cNvSpPr/>
          <p:nvPr/>
        </p:nvSpPr>
        <p:spPr>
          <a:xfrm>
            <a:off x="8982908" y="3421142"/>
            <a:ext cx="2337911" cy="292298"/>
          </a:xfrm>
          <a:prstGeom prst="rect">
            <a:avLst/>
          </a:prstGeom>
          <a:noFill/>
          <a:ln/>
        </p:spPr>
        <p:txBody>
          <a:bodyPr wrap="none" rtlCol="0" anchor="t"/>
          <a:lstStyle/>
          <a:p>
            <a:pPr marL="0" indent="0" algn="l">
              <a:lnSpc>
                <a:spcPts val="2301"/>
              </a:lnSpc>
              <a:buNone/>
            </a:pPr>
            <a:r>
              <a:rPr lang="en-US" sz="1841" b="1" dirty="0">
                <a:solidFill>
                  <a:srgbClr val="5B5F71"/>
                </a:solidFill>
                <a:latin typeface="Instrument Sans" pitchFamily="34" charset="0"/>
                <a:ea typeface="Instrument Sans" pitchFamily="34" charset="-122"/>
                <a:cs typeface="Instrument Sans" pitchFamily="34" charset="-120"/>
              </a:rPr>
              <a:t>Performance</a:t>
            </a:r>
            <a:endParaRPr lang="en-US" sz="1841" dirty="0"/>
          </a:p>
        </p:txBody>
      </p:sp>
      <p:sp>
        <p:nvSpPr>
          <p:cNvPr id="13" name="Text 7"/>
          <p:cNvSpPr/>
          <p:nvPr/>
        </p:nvSpPr>
        <p:spPr>
          <a:xfrm>
            <a:off x="8982908" y="3825597"/>
            <a:ext cx="2774513" cy="2094428"/>
          </a:xfrm>
          <a:prstGeom prst="rect">
            <a:avLst/>
          </a:prstGeom>
          <a:noFill/>
          <a:ln/>
        </p:spPr>
        <p:txBody>
          <a:bodyPr wrap="square" rtlCol="0" anchor="t"/>
          <a:lstStyle/>
          <a:p>
            <a:pPr marL="0" indent="0" algn="l">
              <a:lnSpc>
                <a:spcPts val="2356"/>
              </a:lnSpc>
              <a:buNone/>
            </a:pPr>
            <a:r>
              <a:rPr lang="en-US" sz="1473" dirty="0">
                <a:solidFill>
                  <a:srgbClr val="5B5F71"/>
                </a:solidFill>
                <a:latin typeface="Instrument Sans" pitchFamily="34" charset="0"/>
                <a:ea typeface="Instrument Sans" pitchFamily="34" charset="-122"/>
                <a:cs typeface="Instrument Sans" pitchFamily="34" charset="-120"/>
              </a:rPr>
              <a:t>The XGBoost model excels with a recall of 91.64%, precision of 93.95%, and an impressive accuracy of 97.70%, making it the superior choice for predictive modeling in this comparison.</a:t>
            </a:r>
            <a:endParaRPr lang="en-US" sz="147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a:p>
        </p:txBody>
      </p:sp>
      <p:sp>
        <p:nvSpPr>
          <p:cNvPr id="4" name="Text 1"/>
          <p:cNvSpPr/>
          <p:nvPr/>
        </p:nvSpPr>
        <p:spPr>
          <a:xfrm>
            <a:off x="2037993" y="1626513"/>
            <a:ext cx="8244840" cy="694373"/>
          </a:xfrm>
          <a:prstGeom prst="rect">
            <a:avLst/>
          </a:prstGeom>
          <a:noFill/>
          <a:ln/>
        </p:spPr>
        <p:txBody>
          <a:bodyPr wrap="non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Comparing Model Performance</a:t>
            </a:r>
            <a:endParaRPr lang="en-US" sz="4374" dirty="0"/>
          </a:p>
        </p:txBody>
      </p:sp>
      <p:sp>
        <p:nvSpPr>
          <p:cNvPr id="5" name="Shape 2"/>
          <p:cNvSpPr/>
          <p:nvPr/>
        </p:nvSpPr>
        <p:spPr>
          <a:xfrm>
            <a:off x="2037993" y="2765227"/>
            <a:ext cx="10554414" cy="3837861"/>
          </a:xfrm>
          <a:prstGeom prst="roundRect">
            <a:avLst>
              <a:gd name="adj" fmla="val 2605"/>
            </a:avLst>
          </a:prstGeom>
          <a:noFill/>
          <a:ln w="7620">
            <a:solidFill>
              <a:srgbClr val="000000">
                <a:alpha val="8000"/>
              </a:srgbClr>
            </a:solidFill>
            <a:prstDash val="solid"/>
          </a:ln>
        </p:spPr>
        <p:txBody>
          <a:bodyPr/>
          <a:lstStyle/>
          <a:p>
            <a:endParaRPr lang="en-IN"/>
          </a:p>
        </p:txBody>
      </p:sp>
      <p:sp>
        <p:nvSpPr>
          <p:cNvPr id="6" name="Shape 3"/>
          <p:cNvSpPr/>
          <p:nvPr/>
        </p:nvSpPr>
        <p:spPr>
          <a:xfrm>
            <a:off x="2045613" y="2772847"/>
            <a:ext cx="10539174" cy="637103"/>
          </a:xfrm>
          <a:prstGeom prst="rect">
            <a:avLst/>
          </a:prstGeom>
          <a:solidFill>
            <a:srgbClr val="FFFFFF">
              <a:alpha val="4000"/>
            </a:srgbClr>
          </a:solidFill>
          <a:ln/>
        </p:spPr>
        <p:txBody>
          <a:bodyPr/>
          <a:lstStyle/>
          <a:p>
            <a:endParaRPr lang="en-IN"/>
          </a:p>
        </p:txBody>
      </p:sp>
      <p:sp>
        <p:nvSpPr>
          <p:cNvPr id="7" name="Text 4"/>
          <p:cNvSpPr/>
          <p:nvPr/>
        </p:nvSpPr>
        <p:spPr>
          <a:xfrm>
            <a:off x="2268022" y="291369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Model</a:t>
            </a:r>
            <a:endParaRPr lang="en-US" sz="1750" dirty="0"/>
          </a:p>
        </p:txBody>
      </p:sp>
      <p:sp>
        <p:nvSpPr>
          <p:cNvPr id="8" name="Text 5"/>
          <p:cNvSpPr/>
          <p:nvPr/>
        </p:nvSpPr>
        <p:spPr>
          <a:xfrm>
            <a:off x="4906566" y="291369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Recall</a:t>
            </a:r>
            <a:endParaRPr lang="en-US" sz="1750" dirty="0"/>
          </a:p>
        </p:txBody>
      </p:sp>
      <p:sp>
        <p:nvSpPr>
          <p:cNvPr id="9" name="Text 6"/>
          <p:cNvSpPr/>
          <p:nvPr/>
        </p:nvSpPr>
        <p:spPr>
          <a:xfrm>
            <a:off x="7541300" y="291369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Precision</a:t>
            </a:r>
            <a:endParaRPr lang="en-US" sz="1750" dirty="0"/>
          </a:p>
        </p:txBody>
      </p:sp>
      <p:sp>
        <p:nvSpPr>
          <p:cNvPr id="10" name="Text 7"/>
          <p:cNvSpPr/>
          <p:nvPr/>
        </p:nvSpPr>
        <p:spPr>
          <a:xfrm>
            <a:off x="10176034" y="291369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Accuracy</a:t>
            </a:r>
            <a:endParaRPr lang="en-US" sz="1750" dirty="0"/>
          </a:p>
        </p:txBody>
      </p:sp>
      <p:sp>
        <p:nvSpPr>
          <p:cNvPr id="11" name="Shape 8"/>
          <p:cNvSpPr/>
          <p:nvPr/>
        </p:nvSpPr>
        <p:spPr>
          <a:xfrm>
            <a:off x="2045613" y="3409950"/>
            <a:ext cx="10539174" cy="637103"/>
          </a:xfrm>
          <a:prstGeom prst="rect">
            <a:avLst/>
          </a:prstGeom>
          <a:solidFill>
            <a:srgbClr val="000000">
              <a:alpha val="4000"/>
            </a:srgbClr>
          </a:solidFill>
          <a:ln/>
        </p:spPr>
        <p:txBody>
          <a:bodyPr/>
          <a:lstStyle/>
          <a:p>
            <a:endParaRPr lang="en-IN"/>
          </a:p>
        </p:txBody>
      </p:sp>
      <p:sp>
        <p:nvSpPr>
          <p:cNvPr id="12" name="Text 9"/>
          <p:cNvSpPr/>
          <p:nvPr/>
        </p:nvSpPr>
        <p:spPr>
          <a:xfrm>
            <a:off x="2268022" y="355080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Logistic Regression</a:t>
            </a:r>
            <a:endParaRPr lang="en-US" sz="1750" dirty="0"/>
          </a:p>
        </p:txBody>
      </p:sp>
      <p:sp>
        <p:nvSpPr>
          <p:cNvPr id="13" name="Text 10"/>
          <p:cNvSpPr/>
          <p:nvPr/>
        </p:nvSpPr>
        <p:spPr>
          <a:xfrm>
            <a:off x="4906566" y="355080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0.5773</a:t>
            </a:r>
            <a:endParaRPr lang="en-US" sz="1750" dirty="0"/>
          </a:p>
        </p:txBody>
      </p:sp>
      <p:sp>
        <p:nvSpPr>
          <p:cNvPr id="14" name="Text 11"/>
          <p:cNvSpPr/>
          <p:nvPr/>
        </p:nvSpPr>
        <p:spPr>
          <a:xfrm>
            <a:off x="7541300" y="355080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0.7669</a:t>
            </a:r>
            <a:endParaRPr lang="en-US" sz="1750" dirty="0"/>
          </a:p>
        </p:txBody>
      </p:sp>
      <p:sp>
        <p:nvSpPr>
          <p:cNvPr id="15" name="Text 12"/>
          <p:cNvSpPr/>
          <p:nvPr/>
        </p:nvSpPr>
        <p:spPr>
          <a:xfrm>
            <a:off x="10176034" y="355080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0.9040</a:t>
            </a:r>
            <a:endParaRPr lang="en-US" sz="1750" dirty="0"/>
          </a:p>
        </p:txBody>
      </p:sp>
      <p:sp>
        <p:nvSpPr>
          <p:cNvPr id="16" name="Shape 13"/>
          <p:cNvSpPr/>
          <p:nvPr/>
        </p:nvSpPr>
        <p:spPr>
          <a:xfrm>
            <a:off x="2045613" y="4047053"/>
            <a:ext cx="10539174" cy="637103"/>
          </a:xfrm>
          <a:prstGeom prst="rect">
            <a:avLst/>
          </a:prstGeom>
          <a:solidFill>
            <a:srgbClr val="FFFFFF">
              <a:alpha val="4000"/>
            </a:srgbClr>
          </a:solidFill>
          <a:ln/>
        </p:spPr>
        <p:txBody>
          <a:bodyPr/>
          <a:lstStyle/>
          <a:p>
            <a:endParaRPr lang="en-IN"/>
          </a:p>
        </p:txBody>
      </p:sp>
      <p:sp>
        <p:nvSpPr>
          <p:cNvPr id="17" name="Text 14"/>
          <p:cNvSpPr/>
          <p:nvPr/>
        </p:nvSpPr>
        <p:spPr>
          <a:xfrm>
            <a:off x="2268022" y="4187904"/>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Ridge Classifier</a:t>
            </a:r>
            <a:endParaRPr lang="en-US" sz="1750" dirty="0"/>
          </a:p>
        </p:txBody>
      </p:sp>
      <p:sp>
        <p:nvSpPr>
          <p:cNvPr id="18" name="Text 15"/>
          <p:cNvSpPr/>
          <p:nvPr/>
        </p:nvSpPr>
        <p:spPr>
          <a:xfrm>
            <a:off x="4906566" y="4187904"/>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0.4742</a:t>
            </a:r>
            <a:endParaRPr lang="en-US" sz="1750" dirty="0"/>
          </a:p>
        </p:txBody>
      </p:sp>
      <p:sp>
        <p:nvSpPr>
          <p:cNvPr id="19" name="Text 16"/>
          <p:cNvSpPr/>
          <p:nvPr/>
        </p:nvSpPr>
        <p:spPr>
          <a:xfrm>
            <a:off x="7541300" y="4187904"/>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0.8772</a:t>
            </a:r>
            <a:endParaRPr lang="en-US" sz="1750" dirty="0"/>
          </a:p>
        </p:txBody>
      </p:sp>
      <p:sp>
        <p:nvSpPr>
          <p:cNvPr id="20" name="Text 17"/>
          <p:cNvSpPr/>
          <p:nvPr/>
        </p:nvSpPr>
        <p:spPr>
          <a:xfrm>
            <a:off x="10176034" y="4187904"/>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0.9048</a:t>
            </a:r>
            <a:endParaRPr lang="en-US" sz="1750" dirty="0"/>
          </a:p>
        </p:txBody>
      </p:sp>
      <p:sp>
        <p:nvSpPr>
          <p:cNvPr id="21" name="Shape 18"/>
          <p:cNvSpPr/>
          <p:nvPr/>
        </p:nvSpPr>
        <p:spPr>
          <a:xfrm>
            <a:off x="2045613" y="4684157"/>
            <a:ext cx="10539174" cy="637103"/>
          </a:xfrm>
          <a:prstGeom prst="rect">
            <a:avLst/>
          </a:prstGeom>
          <a:solidFill>
            <a:srgbClr val="000000">
              <a:alpha val="4000"/>
            </a:srgbClr>
          </a:solidFill>
          <a:ln/>
        </p:spPr>
        <p:txBody>
          <a:bodyPr/>
          <a:lstStyle/>
          <a:p>
            <a:endParaRPr lang="en-IN"/>
          </a:p>
        </p:txBody>
      </p:sp>
      <p:sp>
        <p:nvSpPr>
          <p:cNvPr id="22" name="Text 19"/>
          <p:cNvSpPr/>
          <p:nvPr/>
        </p:nvSpPr>
        <p:spPr>
          <a:xfrm>
            <a:off x="2268022" y="482500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a:t>
            </a:r>
            <a:endParaRPr lang="en-US" sz="1750" dirty="0"/>
          </a:p>
        </p:txBody>
      </p:sp>
      <p:sp>
        <p:nvSpPr>
          <p:cNvPr id="23" name="Text 20"/>
          <p:cNvSpPr/>
          <p:nvPr/>
        </p:nvSpPr>
        <p:spPr>
          <a:xfrm>
            <a:off x="4906566" y="482500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0.8402</a:t>
            </a:r>
            <a:endParaRPr lang="en-US" sz="1750" dirty="0"/>
          </a:p>
        </p:txBody>
      </p:sp>
      <p:sp>
        <p:nvSpPr>
          <p:cNvPr id="24" name="Text 21"/>
          <p:cNvSpPr/>
          <p:nvPr/>
        </p:nvSpPr>
        <p:spPr>
          <a:xfrm>
            <a:off x="7541300" y="4825008"/>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0.9395</a:t>
            </a:r>
            <a:endParaRPr lang="en-US" sz="1750" dirty="0"/>
          </a:p>
        </p:txBody>
      </p:sp>
      <p:sp>
        <p:nvSpPr>
          <p:cNvPr id="25" name="Text 22"/>
          <p:cNvSpPr/>
          <p:nvPr/>
        </p:nvSpPr>
        <p:spPr>
          <a:xfrm>
            <a:off x="10176034" y="4825008"/>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0.9656</a:t>
            </a:r>
            <a:endParaRPr lang="en-US" sz="1750" dirty="0"/>
          </a:p>
        </p:txBody>
      </p:sp>
      <p:sp>
        <p:nvSpPr>
          <p:cNvPr id="26" name="Shape 23"/>
          <p:cNvSpPr/>
          <p:nvPr/>
        </p:nvSpPr>
        <p:spPr>
          <a:xfrm>
            <a:off x="2045613" y="5321260"/>
            <a:ext cx="10539174" cy="637103"/>
          </a:xfrm>
          <a:prstGeom prst="rect">
            <a:avLst/>
          </a:prstGeom>
          <a:solidFill>
            <a:srgbClr val="FFFFFF">
              <a:alpha val="4000"/>
            </a:srgbClr>
          </a:solidFill>
          <a:ln/>
        </p:spPr>
        <p:txBody>
          <a:bodyPr/>
          <a:lstStyle/>
          <a:p>
            <a:endParaRPr lang="en-IN"/>
          </a:p>
        </p:txBody>
      </p:sp>
      <p:sp>
        <p:nvSpPr>
          <p:cNvPr id="27" name="Text 24"/>
          <p:cNvSpPr/>
          <p:nvPr/>
        </p:nvSpPr>
        <p:spPr>
          <a:xfrm>
            <a:off x="2268022" y="546211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KNN</a:t>
            </a:r>
            <a:endParaRPr lang="en-US" sz="1750" dirty="0"/>
          </a:p>
        </p:txBody>
      </p:sp>
      <p:sp>
        <p:nvSpPr>
          <p:cNvPr id="28" name="Text 25"/>
          <p:cNvSpPr/>
          <p:nvPr/>
        </p:nvSpPr>
        <p:spPr>
          <a:xfrm>
            <a:off x="4906566" y="546211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0.5012</a:t>
            </a:r>
            <a:endParaRPr lang="en-US" sz="1750" dirty="0"/>
          </a:p>
        </p:txBody>
      </p:sp>
      <p:sp>
        <p:nvSpPr>
          <p:cNvPr id="29" name="Text 26"/>
          <p:cNvSpPr/>
          <p:nvPr/>
        </p:nvSpPr>
        <p:spPr>
          <a:xfrm>
            <a:off x="7541300" y="5462111"/>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0.6017</a:t>
            </a:r>
            <a:endParaRPr lang="en-US" sz="1750" dirty="0"/>
          </a:p>
        </p:txBody>
      </p:sp>
      <p:sp>
        <p:nvSpPr>
          <p:cNvPr id="30" name="Text 27"/>
          <p:cNvSpPr/>
          <p:nvPr/>
        </p:nvSpPr>
        <p:spPr>
          <a:xfrm>
            <a:off x="10176034" y="5462111"/>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0.8665</a:t>
            </a:r>
            <a:endParaRPr lang="en-US" sz="1750" dirty="0"/>
          </a:p>
        </p:txBody>
      </p:sp>
      <p:sp>
        <p:nvSpPr>
          <p:cNvPr id="31" name="Shape 28"/>
          <p:cNvSpPr/>
          <p:nvPr/>
        </p:nvSpPr>
        <p:spPr>
          <a:xfrm>
            <a:off x="2045613" y="5958364"/>
            <a:ext cx="10539174" cy="637103"/>
          </a:xfrm>
          <a:prstGeom prst="rect">
            <a:avLst/>
          </a:prstGeom>
          <a:solidFill>
            <a:srgbClr val="000000">
              <a:alpha val="4000"/>
            </a:srgbClr>
          </a:solidFill>
          <a:ln/>
        </p:spPr>
        <p:txBody>
          <a:bodyPr/>
          <a:lstStyle/>
          <a:p>
            <a:endParaRPr lang="en-IN"/>
          </a:p>
        </p:txBody>
      </p:sp>
      <p:sp>
        <p:nvSpPr>
          <p:cNvPr id="32" name="Text 29"/>
          <p:cNvSpPr/>
          <p:nvPr/>
        </p:nvSpPr>
        <p:spPr>
          <a:xfrm>
            <a:off x="2268022" y="6099215"/>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XGBoost</a:t>
            </a:r>
            <a:endParaRPr lang="en-US" sz="1750" dirty="0"/>
          </a:p>
        </p:txBody>
      </p:sp>
      <p:sp>
        <p:nvSpPr>
          <p:cNvPr id="33" name="Text 30"/>
          <p:cNvSpPr/>
          <p:nvPr/>
        </p:nvSpPr>
        <p:spPr>
          <a:xfrm>
            <a:off x="4906566" y="6099215"/>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0.9164</a:t>
            </a:r>
            <a:endParaRPr lang="en-US" sz="1750" dirty="0"/>
          </a:p>
        </p:txBody>
      </p:sp>
      <p:sp>
        <p:nvSpPr>
          <p:cNvPr id="34" name="Text 31"/>
          <p:cNvSpPr/>
          <p:nvPr/>
        </p:nvSpPr>
        <p:spPr>
          <a:xfrm>
            <a:off x="7541300" y="6099215"/>
            <a:ext cx="218277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0.9395</a:t>
            </a:r>
            <a:endParaRPr lang="en-US" sz="1750" dirty="0"/>
          </a:p>
        </p:txBody>
      </p:sp>
      <p:sp>
        <p:nvSpPr>
          <p:cNvPr id="35" name="Text 32"/>
          <p:cNvSpPr/>
          <p:nvPr/>
        </p:nvSpPr>
        <p:spPr>
          <a:xfrm>
            <a:off x="10176034" y="6099215"/>
            <a:ext cx="2186583" cy="355402"/>
          </a:xfrm>
          <a:prstGeom prst="rect">
            <a:avLst/>
          </a:prstGeom>
          <a:noFill/>
          <a:ln/>
        </p:spPr>
        <p:txBody>
          <a:bodyPr wrap="none" rtlCol="0" anchor="t"/>
          <a:lstStyle/>
          <a:p>
            <a:pPr marL="0" indent="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0.9770</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1039</Words>
  <Application>Microsoft Office PowerPoint</Application>
  <PresentationFormat>Custom</PresentationFormat>
  <Paragraphs>98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bhuvan sai</cp:lastModifiedBy>
  <cp:revision>3</cp:revision>
  <dcterms:created xsi:type="dcterms:W3CDTF">2024-04-21T04:04:49Z</dcterms:created>
  <dcterms:modified xsi:type="dcterms:W3CDTF">2024-08-26T02:37:40Z</dcterms:modified>
</cp:coreProperties>
</file>