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375" r:id="rId2"/>
    <p:sldId id="378" r:id="rId3"/>
    <p:sldId id="379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391" r:id="rId18"/>
    <p:sldId id="39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5EE3F0-735C-440F-866F-EC0FAA20BA8C}">
          <p14:sldIdLst>
            <p14:sldId id="375"/>
            <p14:sldId id="378"/>
            <p14:sldId id="379"/>
            <p14:sldId id="466"/>
          </p14:sldIdLst>
        </p14:section>
        <p14:section name="Framework" id="{7A396AFA-3CDA-4847-8C2C-01B4FAF015A1}">
          <p14:sldIdLst>
            <p14:sldId id="467"/>
            <p14:sldId id="468"/>
            <p14:sldId id="469"/>
          </p14:sldIdLst>
        </p14:section>
        <p14:section name="UI" id="{4F51FF4A-6BC5-4E5E-A48B-A75BDD0D78EF}">
          <p14:sldIdLst>
            <p14:sldId id="470"/>
            <p14:sldId id="471"/>
            <p14:sldId id="472"/>
            <p14:sldId id="473"/>
          </p14:sldIdLst>
        </p14:section>
        <p14:section name="Muon" id="{F4101FF9-94CF-48AC-B8E2-1F98C00496BB}">
          <p14:sldIdLst>
            <p14:sldId id="474"/>
            <p14:sldId id="475"/>
            <p14:sldId id="476"/>
            <p14:sldId id="477"/>
            <p14:sldId id="478"/>
          </p14:sldIdLst>
        </p14:section>
        <p14:section name="Conclusion" id="{68A5001D-DBEF-4EDA-92A5-8D8F15BE9927}">
          <p14:sldIdLst>
            <p14:sldId id="391"/>
            <p14:sldId id="3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5" autoAdjust="0"/>
    <p:restoredTop sz="94638" autoAdjust="0"/>
  </p:normalViewPr>
  <p:slideViewPr>
    <p:cSldViewPr>
      <p:cViewPr>
        <p:scale>
          <a:sx n="91" d="100"/>
          <a:sy n="91" d="100"/>
        </p:scale>
        <p:origin x="-72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816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tidproject.org/" TargetMode="External"/><Relationship Id="rId4" Type="http://schemas.openxmlformats.org/officeDocument/2006/relationships/hyperlink" Target="mailto:nick.draper@stfc.ac.u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3.7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  <p:extLst>
      <p:ext uri="{BB962C8B-B14F-4D97-AF65-F5344CB8AC3E}">
        <p14:creationId xmlns:p14="http://schemas.microsoft.com/office/powerpoint/2010/main" val="268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Instrument </a:t>
            </a:r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Is now </a:t>
            </a:r>
            <a:r>
              <a:rPr lang="en-GB" dirty="0" smtClean="0"/>
              <a:t>separated </a:t>
            </a:r>
            <a:r>
              <a:rPr lang="en-GB" dirty="0" smtClean="0"/>
              <a:t>from </a:t>
            </a:r>
            <a:r>
              <a:rPr lang="en-GB" dirty="0" err="1" smtClean="0"/>
              <a:t>MantidPlot</a:t>
            </a:r>
            <a:r>
              <a:rPr lang="en-GB" dirty="0" smtClean="0"/>
              <a:t> </a:t>
            </a:r>
            <a:r>
              <a:rPr lang="en-GB" dirty="0" smtClean="0"/>
              <a:t>so it can be used in other interfaces, and </a:t>
            </a:r>
            <a:r>
              <a:rPr lang="en-GB" dirty="0" smtClean="0"/>
              <a:t>directly </a:t>
            </a:r>
            <a:r>
              <a:rPr lang="en-GB" dirty="0" smtClean="0"/>
              <a:t>from python.</a:t>
            </a:r>
          </a:p>
          <a:p>
            <a:r>
              <a:rPr lang="en-GB" dirty="0" smtClean="0"/>
              <a:t>Bugs resolved</a:t>
            </a:r>
          </a:p>
          <a:p>
            <a:pPr lvl="1"/>
            <a:r>
              <a:rPr lang="en-GB" dirty="0" smtClean="0"/>
              <a:t>Many bugs have been fixed, particularly in:</a:t>
            </a:r>
          </a:p>
          <a:p>
            <a:pPr lvl="2"/>
            <a:r>
              <a:rPr lang="en-GB" dirty="0" smtClean="0"/>
              <a:t>Plotting from </a:t>
            </a:r>
            <a:r>
              <a:rPr lang="en-GB" dirty="0" smtClean="0"/>
              <a:t>tables</a:t>
            </a:r>
            <a:endParaRPr lang="en-GB" dirty="0" smtClean="0"/>
          </a:p>
          <a:p>
            <a:pPr lvl="2"/>
            <a:r>
              <a:rPr lang="en-GB" dirty="0" smtClean="0"/>
              <a:t>Multi-dataset </a:t>
            </a:r>
            <a:r>
              <a:rPr lang="en-GB" dirty="0" smtClean="0"/>
              <a:t>fitting</a:t>
            </a:r>
          </a:p>
          <a:p>
            <a:pPr lvl="2"/>
            <a:r>
              <a:rPr lang="en-GB" dirty="0" smtClean="0"/>
              <a:t>VSI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33056"/>
            <a:ext cx="5393457" cy="26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9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for Nexus loading algorithms</a:t>
            </a:r>
          </a:p>
          <a:p>
            <a:pPr lvl="1"/>
            <a:r>
              <a:rPr lang="en-GB" dirty="0" smtClean="0"/>
              <a:t>Details the link between file structure and usage in Mantid.</a:t>
            </a:r>
          </a:p>
          <a:p>
            <a:r>
              <a:rPr lang="en-GB" dirty="0" smtClean="0"/>
              <a:t>The various calibration approaches have been documented in a single location under concepts.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Bspline</a:t>
            </a:r>
            <a:r>
              <a:rPr lang="en-GB" dirty="0" smtClean="0"/>
              <a:t> and Cubic spline are better documented, and have usage examples.</a:t>
            </a:r>
          </a:p>
          <a:p>
            <a:r>
              <a:rPr lang="en-GB" dirty="0" smtClean="0"/>
              <a:t>The various minimisers have been documented and evaluated against NIST standard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6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3782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 ALC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7572030" cy="495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419872" y="2085036"/>
            <a:ext cx="144016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875919" y="764704"/>
            <a:ext cx="1208249" cy="1147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043608" y="1844824"/>
            <a:ext cx="648072" cy="108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084168" y="47667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/>
              <a:t>Fixed crash and (slightly) improved performance</a:t>
            </a:r>
            <a:endParaRPr lang="en-GB" sz="1200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2" y="1229851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/>
              <a:t>Defaults to same directory as first run</a:t>
            </a:r>
            <a:endParaRPr lang="en-GB" sz="1200" b="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899592" y="2301060"/>
            <a:ext cx="2520280" cy="24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9911" y="2319263"/>
            <a:ext cx="10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/>
              <a:t>Moved and renamed</a:t>
            </a:r>
            <a:endParaRPr lang="en-GB" sz="1200" b="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1043608" y="4077072"/>
            <a:ext cx="64807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971600" y="4653136"/>
            <a:ext cx="72008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72280" y="4226184"/>
            <a:ext cx="121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/>
              <a:t>Don’t reset when a new first run is loaded</a:t>
            </a:r>
            <a:endParaRPr lang="en-GB" sz="1200" b="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971600" y="5013176"/>
            <a:ext cx="115212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1812" y="5158497"/>
            <a:ext cx="119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/>
              <a:t>First good data (not first bin)</a:t>
            </a:r>
            <a:endParaRPr lang="en-GB" sz="12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3140968"/>
            <a:ext cx="133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smtClean="0"/>
              <a:t>Loads grouping from IDF if not present in file</a:t>
            </a:r>
            <a:endParaRPr lang="en-GB" sz="1200" b="0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899592" y="3455868"/>
            <a:ext cx="792088" cy="189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529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 Analysis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1"/>
            <a:ext cx="3456384" cy="3035836"/>
          </a:xfrm>
        </p:spPr>
      </p:pic>
      <p:grpSp>
        <p:nvGrpSpPr>
          <p:cNvPr id="9" name="Group 8"/>
          <p:cNvGrpSpPr/>
          <p:nvPr/>
        </p:nvGrpSpPr>
        <p:grpSpPr>
          <a:xfrm>
            <a:off x="395536" y="4207413"/>
            <a:ext cx="3855720" cy="1633855"/>
            <a:chOff x="4860032" y="4869160"/>
            <a:chExt cx="3855720" cy="1633855"/>
          </a:xfrm>
        </p:grpSpPr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4869160"/>
              <a:ext cx="3855720" cy="163385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5076056" y="5301208"/>
              <a:ext cx="720080" cy="10801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51256" y="908720"/>
            <a:ext cx="471323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Old fits (and guess) kept when new data loaded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Must  manually clear old 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To do: add option for how many to keep (default 1?)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Run numbers in results table now show periods (if multiple)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“Run information” improved for co-added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Several bugs fixed,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Plot/remove guess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Display parameter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Sequential fitting error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Crash loading data on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Current data for ARGUS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Resizing window on small screens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dirty="0" smtClean="0"/>
              <a:t>Loading new run for same instrument, but different field direction – correct grouping</a:t>
            </a: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399279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 algorithms and fit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 smtClean="0"/>
              <a:t>CalMuonDetectorPhases</a:t>
            </a:r>
            <a:r>
              <a:rPr lang="en-GB" i="1" dirty="0" smtClean="0"/>
              <a:t> </a:t>
            </a:r>
            <a:r>
              <a:rPr lang="en-GB" dirty="0" smtClean="0"/>
              <a:t>speed increased</a:t>
            </a:r>
          </a:p>
          <a:p>
            <a:r>
              <a:rPr lang="en-GB" i="1" dirty="0" smtClean="0"/>
              <a:t>FFT </a:t>
            </a:r>
            <a:r>
              <a:rPr lang="en-GB" dirty="0" smtClean="0"/>
              <a:t>and </a:t>
            </a:r>
            <a:r>
              <a:rPr lang="en-GB" i="1" dirty="0" err="1" smtClean="0"/>
              <a:t>MaxEnt</a:t>
            </a:r>
            <a:r>
              <a:rPr lang="en-GB" dirty="0" smtClean="0"/>
              <a:t>: X rounding errors and phase shift</a:t>
            </a:r>
          </a:p>
          <a:p>
            <a:r>
              <a:rPr lang="en-GB" i="1" dirty="0" err="1" smtClean="0"/>
              <a:t>MaxEnt</a:t>
            </a:r>
            <a:r>
              <a:rPr lang="en-GB" dirty="0" smtClean="0"/>
              <a:t>: handles positive images, ability to increase number of points in image and reconstructed data, output labels</a:t>
            </a:r>
            <a:endParaRPr lang="en-GB" dirty="0" smtClean="0"/>
          </a:p>
          <a:p>
            <a:r>
              <a:rPr lang="en-GB" i="1" dirty="0" smtClean="0"/>
              <a:t>Keren</a:t>
            </a:r>
            <a:r>
              <a:rPr lang="en-GB" dirty="0" smtClean="0"/>
              <a:t> fit function added (currently testing)</a:t>
            </a:r>
            <a:r>
              <a:rPr lang="en-GB" dirty="0" smtClean="0"/>
              <a:t> </a:t>
            </a:r>
            <a:endParaRPr lang="en-GB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61048"/>
            <a:ext cx="3419036" cy="27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(Roadmap)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Simultaneous fits in Muon Analysis interface</a:t>
            </a:r>
          </a:p>
          <a:p>
            <a:pPr lvl="1"/>
            <a:r>
              <a:rPr lang="en-GB" dirty="0" smtClean="0"/>
              <a:t>Target 3.8</a:t>
            </a:r>
          </a:p>
          <a:p>
            <a:r>
              <a:rPr lang="en-GB" dirty="0" smtClean="0"/>
              <a:t>Plotting improvements (overlay, tiled, Squash)</a:t>
            </a:r>
          </a:p>
          <a:p>
            <a:r>
              <a:rPr lang="en-GB" dirty="0" smtClean="0"/>
              <a:t>Waterfall plots for multi-histogram plotting</a:t>
            </a:r>
          </a:p>
          <a:p>
            <a:r>
              <a:rPr lang="en-GB" dirty="0" smtClean="0"/>
              <a:t>Frequency domain GUI</a:t>
            </a:r>
          </a:p>
          <a:p>
            <a:pPr lvl="1"/>
            <a:r>
              <a:rPr lang="en-GB" dirty="0" smtClean="0"/>
              <a:t>Target 3.9</a:t>
            </a:r>
          </a:p>
          <a:p>
            <a:r>
              <a:rPr lang="en-GB" dirty="0" smtClean="0"/>
              <a:t>Export to Origin</a:t>
            </a:r>
          </a:p>
          <a:p>
            <a:pPr lvl="1"/>
            <a:r>
              <a:rPr lang="en-GB" dirty="0" smtClean="0"/>
              <a:t>Target 3.9</a:t>
            </a:r>
          </a:p>
          <a:p>
            <a:r>
              <a:rPr lang="en-GB" dirty="0" smtClean="0"/>
              <a:t>Integration with calculated muon stopping sites (SINE2020)</a:t>
            </a:r>
          </a:p>
          <a:p>
            <a:pPr lvl="1"/>
            <a:r>
              <a:rPr lang="en-GB" dirty="0" smtClean="0"/>
              <a:t>Target 3.9</a:t>
            </a:r>
          </a:p>
        </p:txBody>
      </p:sp>
    </p:spTree>
    <p:extLst>
      <p:ext uri="{BB962C8B-B14F-4D97-AF65-F5344CB8AC3E}">
        <p14:creationId xmlns:p14="http://schemas.microsoft.com/office/powerpoint/2010/main" val="425941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Release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v3.8</a:t>
            </a:r>
          </a:p>
          <a:p>
            <a:pPr lvl="1"/>
            <a:r>
              <a:rPr lang="en-GB" dirty="0" smtClean="0"/>
              <a:t>Planned Release Date: </a:t>
            </a:r>
            <a:r>
              <a:rPr lang="en-GB" dirty="0"/>
              <a:t>10th October 2016</a:t>
            </a:r>
            <a:endParaRPr lang="en-GB" dirty="0" smtClean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41687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394720" cy="4205287"/>
          </a:xfrm>
        </p:spPr>
        <p:txBody>
          <a:bodyPr/>
          <a:lstStyle/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Last Course</a:t>
            </a:r>
          </a:p>
          <a:p>
            <a:pPr lvl="2"/>
            <a:r>
              <a:rPr lang="en-GB" dirty="0" smtClean="0"/>
              <a:t>April 2016</a:t>
            </a:r>
          </a:p>
          <a:p>
            <a:pPr lvl="1"/>
            <a:r>
              <a:rPr lang="en-GB" dirty="0" smtClean="0"/>
              <a:t>Next courses </a:t>
            </a:r>
          </a:p>
          <a:p>
            <a:pPr lvl="2"/>
            <a:r>
              <a:rPr lang="en-GB" dirty="0" smtClean="0"/>
              <a:t>?October 2016</a:t>
            </a:r>
          </a:p>
        </p:txBody>
      </p:sp>
      <p:pic>
        <p:nvPicPr>
          <p:cNvPr id="1026" name="Picture 2" descr="C:\Mantid\Documents\Images\People_using_Mantid\ILL_training_20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36712"/>
            <a:ext cx="5095902" cy="28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3933056"/>
            <a:ext cx="8229600" cy="16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To Book</a:t>
            </a:r>
          </a:p>
          <a:p>
            <a:pPr lvl="1"/>
            <a:r>
              <a:rPr lang="en-GB" b="0" kern="0" dirty="0" smtClean="0"/>
              <a:t>Email: </a:t>
            </a:r>
            <a:r>
              <a:rPr lang="en-GB" b="0" kern="0" dirty="0" smtClean="0">
                <a:hlinkClick r:id="rId4"/>
              </a:rPr>
              <a:t>nick.draper@stfc.ac.uk</a:t>
            </a:r>
            <a:endParaRPr lang="en-GB" b="0" kern="0" dirty="0" smtClean="0"/>
          </a:p>
          <a:p>
            <a:pPr lvl="1"/>
            <a:r>
              <a:rPr lang="en-GB" b="0" kern="0" dirty="0" smtClean="0"/>
              <a:t>More details at </a:t>
            </a:r>
            <a:r>
              <a:rPr lang="en-GB" b="0" kern="0" dirty="0" smtClean="0">
                <a:hlinkClick r:id="rId5"/>
              </a:rPr>
              <a:t>www.mantidproject.org</a:t>
            </a:r>
            <a:r>
              <a:rPr lang="en-GB" b="0" kern="0" dirty="0" smtClean="0"/>
              <a:t> </a:t>
            </a:r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9354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682040" y="3717032"/>
            <a:ext cx="8352928" cy="1872208"/>
          </a:xfrm>
          <a:prstGeom prst="roundRect">
            <a:avLst/>
          </a:prstGeom>
          <a:solidFill>
            <a:srgbClr val="F0DF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3568" y="1268760"/>
            <a:ext cx="8352928" cy="2448272"/>
          </a:xfrm>
          <a:prstGeom prst="roundRect">
            <a:avLst/>
          </a:prstGeom>
          <a:solidFill>
            <a:srgbClr val="B8E6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09" y="1340769"/>
            <a:ext cx="8229600" cy="3541892"/>
          </a:xfrm>
        </p:spPr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/>
              <a:t>RHEL 7 </a:t>
            </a:r>
            <a:r>
              <a:rPr lang="en-GB" dirty="0" smtClean="0"/>
              <a:t>64bit</a:t>
            </a:r>
            <a:endParaRPr lang="en-GB" dirty="0"/>
          </a:p>
          <a:p>
            <a:pPr lvl="1"/>
            <a:r>
              <a:rPr lang="en-GB" dirty="0" smtClean="0"/>
              <a:t>OSX Mavericks +</a:t>
            </a:r>
          </a:p>
          <a:p>
            <a:pPr lvl="1"/>
            <a:r>
              <a:rPr lang="en-GB" dirty="0"/>
              <a:t>Windows 7 64 </a:t>
            </a:r>
            <a:r>
              <a:rPr lang="en-GB" dirty="0" smtClean="0"/>
              <a:t>bit</a:t>
            </a:r>
          </a:p>
          <a:p>
            <a:pPr lvl="1"/>
            <a:r>
              <a:rPr lang="en-GB" dirty="0" smtClean="0"/>
              <a:t>Ubuntu </a:t>
            </a:r>
            <a:r>
              <a:rPr lang="en-GB" dirty="0"/>
              <a:t>14.04 64 </a:t>
            </a:r>
            <a:r>
              <a:rPr lang="en-GB" dirty="0" smtClean="0"/>
              <a:t>bit</a:t>
            </a:r>
          </a:p>
          <a:p>
            <a:pPr lvl="1"/>
            <a:endParaRPr lang="en-GB" dirty="0"/>
          </a:p>
          <a:p>
            <a:r>
              <a:rPr lang="en-GB" dirty="0" smtClean="0"/>
              <a:t>Limited support for</a:t>
            </a:r>
            <a:endParaRPr lang="en-GB" dirty="0"/>
          </a:p>
          <a:p>
            <a:pPr lvl="1"/>
            <a:r>
              <a:rPr lang="en-GB" dirty="0" smtClean="0"/>
              <a:t>Windows 8 64 bit</a:t>
            </a:r>
          </a:p>
          <a:p>
            <a:pPr lvl="1"/>
            <a:r>
              <a:rPr lang="en-GB" dirty="0" smtClean="0"/>
              <a:t>Fedora 20</a:t>
            </a:r>
          </a:p>
          <a:p>
            <a:pPr lvl="1"/>
            <a:r>
              <a:rPr lang="en-GB" dirty="0"/>
              <a:t>Windows 10</a:t>
            </a:r>
          </a:p>
          <a:p>
            <a:pPr lvl="1"/>
            <a:endParaRPr lang="en-GB" dirty="0" smtClean="0"/>
          </a:p>
        </p:txBody>
      </p:sp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 descr="http://the-digital-reader.com/wp-content/uploads/2012/10/microsoft-windows-8-logo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43" y="4005800"/>
            <a:ext cx="2514108" cy="12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jpeg;base64,/9j/4AAQSkZJRgABAQAAAQABAAD/2wCEAAkGBxAQEhMQEBIQFRUVFRcXFRQSEBIUFBYUFRUWFxUVFhgYHDQhGRslGxUWITEhJjUsLi8uFx8zODMsNygtLysBCgoKDg0OGhAQGiwkHyQsLC8sLC8sLCwsLCwwLCwvLSwsLCssLC0sLCwtNCwuLCwvLCwsLCwvLCwsLCwsLCwsLP/AABEIAPMA0AMBEQACEQEDEQH/xAAcAAEAAgMBAQEAAAAAAAAAAAAABAUDBgcCAQj/xABFEAACAgECAwMIBwUGBAcAAAABAgADBBESBSExBhNBByIyUWFxgZEUI0JSgpKhYnKissEVM1NjsdEkQ9LhCBYlNDZzs//EABsBAQACAwEBAAAAAAAAAAAAAAADBAECBQYH/8QANhEBAAIBAgMDCwMEAgMAAAAAAAECAwQREiExBUFREyIyYXGBkaHB0fBCseEGFCNSFWIzQ/H/2gAMAwEAAhEDEQA/AO4wEBAQEBAQEBAQEBAQEBAQEBAQEBAQEBAQEBAQEBAQEBAQEBAQEBAQEBAQEBAQEBAQEBAQEBAQEBAQEBAQEBAQEBAQEBAQEBAQEBAQEBAQEBAQEBAQEBAjXZ9KelYo9mup+QkF9Vhp6VoS1wZLdKyhWdosZftn4I3+0r/8lp/H5SsR2fnnu+cMa9qcPobCP3kcD56TavaGCe/5S2ns3U/6/OFliZtVo1qsRx+ywPz06S1TLS/ozEqmTDkxztesx7UiboyAgICAgICAgICAgICAgICAgICBS9peMtiqgQKXcnTdroANNToOvUSnrNTOGscPWV/Q6SNRaeKeUNWs4lfd/eWMR90cl+QnBzanLk9K32diunxYvRr93voJUY6yr8lpvCzSFXkNJqrVYQGuZDuRmVh0ZSVI9xEno3msWjaY3hsfBPKDbSQmUDan3wALF9/g/wCh986WHVXrytzj5uTqux8d/OxebPh3fw6Pw7PqyK1upcOjdCPZyII8CDy0M6NbRaN4edy4r4rzS8bTCTNkZAQEBAQEBAQEBAQEBAQEBAQNA7W5PeZJUdK1C/H0j/qB8Jwe0cnFl28HpOzcfBg38ef0RcZZy7SnvLPeZpDSqryWksLVIVl7SasLMK+9pPWG0K/IaWKt4dv4LQMHBrVhzrq1YDlq5G5h8WJ+c6u8YsW890PD6vN5XNa/jPy7kXgfbHHyGNb/AFbhiAGPmtodAVb+h/WR4dVF4ji5SqxeN9myS02ICAgIGLJya6husdEHrdgo+ZmJtFessb7MsyyQEBAQEBAQEBA8W2BVLHooJPuA1MxM7RvLNazaYiO9y7vDY7WHqzFj7ydZ5XLebWm0971/DFKxWO6NljjrK1le8seS0Q2pCqyWksLdIVt7SesJ4V97SxWG0M/ZnB+k5lFRGoLhm/dTz219+3T4y3hrxWiFbW5fJae9vVt8eTqfbzO7rH0HVj/LzH8Wz5yfX28yKf7T8usvE2naHLcZZRtKtLaOD8eyaAFV9yj7L+cPh4j4TFdTkx9J5NYyWq2XH7X/AOJUfejf0P8AvLNe0o/VX4JIz+MJQ7V0/ct+Sf8AVJP+Rx+E/L7t/LQw3drAPQqJ/eYD/QTS3aUfpqxOb1KnM7TZL8lKoP2V5/M6/pK99dlt05IbZrdzWeK78gpSWZnusWvViSdGPM8/UI00TfJvPNjBva+89zr1NYRQq8goAA9gGgnbXXuAgICAgICAgIFL2vyu7xmA6uQg+PNv4QZU12Tgwz6+S/2dj488ern+e9o+Ms83aXoLysk5CQz1V55yhZDTeE1IVeS0lqtUhW3tJ6wlhAvaWKw3hufklwN1t+QR6Citfe53N8gq/mnR0lecy4fbmXatccd/P6R9WbylZu61ah9nQfH0m/mT5SvqbcWfb/WPnP8ADzF5axjLK1pQSs8dZXtKKUpZoQyqIbwOYglHczeENknshi99xBWPo49bP+N/NUfIk/CdTQ05cS3pq7V38XTZ0lggICAgICAgICBpfbnJ3WV1D7Klj72Og/RT85x+08nnRT3u72Tj2pa/jy+CnxlnGtK/eUu06CRwir1VuS0khZpCryGk1VqqvvaT1hvCvvaWKw2h1/yd4QowK2bkbNbWPsb0f4As6uCOHG8h2pl8pqbeEcvh1+e7nvHco3ZDufXr+Y7tPhqB8Jya24t7+MzP2ci8vmMs0tKGVnSJBKNnWatoZBDeGNzMw0swOZvCKWzeTLF+ptyT1vtOn/11+av67p3tPThpEOlSvDWIblJ2xAQEBAQEBAQEDmfFcnvsi2zwLED91fNH6Cea1WTjy2l6vT4/J4a19X782Soqo1YhR62IA/WUpiZ6MW3no+tcr+gS37ldln8imS00uSe79/o03ivpcvfEfvKNkYr+qwfvY+SB8zXJv7XJHd8p+yWmop4x8a/dUX0tz00b1hWBP5eo+U124Z2lcrkrKqvMsVhNCNRjNdYlK9bHVB7NxA1+GussUrvOzXJkjHSbz3Ru7b2htXHxGVeQ2isexdND8lB+Uv6u/Bhnb2R73g7WmZmZcgrYsSx6kkn3k6zmzHDG0K1pWWMshtKKVggkMtGVRMN4ezDZhczaEcq/ilpWtiOpGgHrLch/rJ8FeK8QxijivDqvA8AY+PTQPsIqn2tp5x+J1M79Y2h0U6ZCAgICAgICAgeL1JVgp0JBAPqJHIzFomYmIbVmImJlq2B2PI53W6fs0jT52NzPwCzm4+zaxzvO7qZu1Zn0I+P2++6xpxOH451C1bh1Y/W2fEnVp0cWkivoVc3Lrr25Wv7v4h7t7R4y+LH3If6y1GmySqTqccMS9rsP7Tsvvrb+gMz/AGmXwaf3mLxSRZhZo01ou9nmsw9unVZXy4J6Xr8YWsOp2547fCVFxvsNXYCaW0P3XYn8tnpD8W4e6c7JoI64p29Xc7Gm7WvTlk5x6vt0/ZQ9juy11WeGtRgtSswLDTzyNqj1H0idQSPNmNNS3H50bbfD3Sudoa7HfTbUnnaY+HVb+UvN0RKh4jU/i5D+EP8AOY1tt71p4c/s8xeeTRMZZUtKvK0xlle0o5TFEjYhkUQ3h9cxBLA5m8IpeeGY3f5uNT1AY2v+7VzGvvbQfGX9DTe0yn01etnV511sgICAgICAgICBrfbPtI2EtYrVWssLabtdFC6akgdeZHqlvSaaM0zv0hS1urnBWOGOctRXi2TkHW2xiD9keav5Ry+c6HkceP0Yc2M+XJ6UrRBtSQzzlZjlCty3ktYRWlTZTyeqCeqstsIOoJBHQg6Ee4jpNklV9wPyiZGOQmRrfX69R3qj2H7XuPzlTLoqX515T8l7FntHXm6lwnidOVUt9DbkbXQ6EHUHQgg9CDynKyUtS3DbqvVtFo3honb/AIbkG03FdavBl5gDaBo/3eh59PO6zlajDeLzk67/ACYtWZazjpKVpVrLOhZBZHKQomjMMqw3h5czMNZR3M2hFPNdeTnF33ZOSeg20ofd59n67J2tHTai9hrw0iG+y4lICAgICAgICAgco7d5ffZzKOlSqg9WvpN/Np+GdvRU4cO/i892hfj1HD4R/L1wurpM5JZw1W+SdBpIKrdlNlvJ6wr2lTZLSaEUdVZkNNk1YVeS8ynrDvnA8X6DgVIRzrqBYdNbG5sPi7H5zzOt1EVi+ae7efs62HHvtRg4R2rpuJSzSttSASfMYa8tD4e4zm4O0qztGbzZ8e7+P29a1l0lq8684+ZxLsjj2+dXrUx5+YAUJ9ZQ8vlpLWTS48nP5wp2rE9VHd2Wy6/RFdg9aPsb8r8h85Rv2ff9M7oZwR3SinhmUvXGv+Arb+VpBOizeDXyM+L2nDctvRxbvxGpR+rxGhzT3NoxT4pNXZfNf0u4rHtdrG+SjT9ZYp2db9Us+Rr3rPE7F0Locix7T6ie7r1/dXmfiZbppcWPnKWtIjpDZMbHSpQlaqijoqqAPkJaiIjoyyzIQEBAQEBAQEDHfaEVnbkFBYn2AamZiJmdoYmYiN5cTosN1j2t1d2c+9iT/WejmIpWKx3PKxacl5vPfO7aOGVynkl0cUMmW8xWG9pUmW0nrCtaVTkNJWKqzIaZT1hn7J8P+k52PVpqO8DN6tlfnsD79unxkWovwYrStYa72h2Dtpmd3RtHVjr+Xp/EVnjO1b+ZXH/tPyjnLt6Ou99/BoOKk4Wazpti4XxC6rQI50+6ea/I9PhKlNdm08/47bR4dY+DS+Gl/ShsFHHW+0in3EiXcX9SZel8cT7J2+6tbQ17pSV4yPuH83/aXq9v1n/1z8f4RTo58Xmzi58EHxb/ALTTL29asebjj4/wzGjjvlCu4vaehC+4f7zj5+39ZflWYr7I++6xTSY4681LxRnuNdO5ibbFXXU6ga6sR7gJr2d5TVamJyWm23jO/XkkycOOnKNm+AT3zivsBAQEBAQEBAQNb8oOd3WFYAedpFY/Fzb+ENLehpxZo9XNS7QycGC3r5fH+HOuF1dJ18kuJhq2rFXRZStzl0qRtCFlvJKwjtKly3k9VeyqyGm7esKzIabJ6w3jyN8P3W35JHoKK1Ptc7n+QVfzTndoX5RT3r2nr1lcdu8vdaKx9nQfIan9WH5Z4vXZOPUT/wBY29883e0ldse/ipcVZyM1lpbYqzl5rNligkGOGJZ0Ev44RyWGR6ixVGac5LBwKrvc3XworJ/HZyH8Os9b/T2DlN5/O77qWtvtGzc56tzCAgICAgICAgIHOPKfmbrqccdEUu3vc6L8gp/NOt2dTatr+5xO1cm964/f9vqq+F1dJYySgw1X1nJQJWjqu9IVOW8mrCC0qXKaTwg71ZkNNk1YVmQ0ynrDtPk4wRjcPqZuRsBuY+x+a/wBZwtbkiclp7o+jpYa+bENQ4nebbmY+v8AUksf1JHwniuObRN5/VMz+e56CteGIjwZ8ZZz81m62xlnLyzvLKagm+OGss6y9TlCOWKwyhqLN6wwMZXrCRY9iKfqrLz1usJH7ieav67vnPovZeDyWCI/Pzfdx9Vfe+zY50lYgICAgICAgICBxnjOV9IzL7fAuVX91PMHzC6/Gegw04MNa+r93mdRfyme1vXt8OS2wtta77GVF+87BF+bcpDed52haw0nqz2cRpf0H3j/ACqr7h86kaRRvHX6R+8wtTjtPT8+CvyTr4XD2th5qj5tTpJa3j8mv3RW09/zf7Ke3ziQhVyOoRlYj3qDqPiJPFoQTitWecKrIabt6wi4uIb7q6F62OqDTw3MBr8NdfhMXtwVm3gsUrvOzvPHrFoxio5DaEA/ZA5j8oM8d2nlmuntt1ty+LtaanFkj1Oa0ak6nqTqfees89l2iNoddbYqzl5rMrShZz552ZSkEs44aSynpLNuVWnej2GczLO8pYQOK2lam06nzR725CWNDi8pnrHv+Bedqt14ZiimmuofYQD4gcz89Z9IxU4KRVwr24rTKVJGpAQEBAQEBAQPF6llYKdCQQD6iRyMzHKWJ6NJ4V5P9n99eQPu0DafjY2rfl2y9l11rdI/PZ/9U8Ohx42x4PZrCpO5KK93+I47yz876t+sq2zZLdZW4pWOkLYSJsQIfEOFY+QNL6q7PVvQEj2g9QfaJvXJanozsxNYnq03tB5PA4LYrnX/AA7WJ/Lb6Xwbd7xLuLWzHK/57lbJponnVReT7s1cnEN99bqKEZvPXT6xhtUeo8mY6gkcusm1ees4tqz1a4KTFucdG1dv8vktQ95/Ef8AZW/NPHdp34stKeG8z+0O5oq8ps1XFWcbNZeW2Ks5WazZZViVac5JSEEvY4RS9WGZzztDFUZjOZPOU0I9NXfZWPV4Bja3uT0f4tJ6DsDBx5ZvPs+s/RX1V+Gjep7dxyAgICAgICAgICAgICAgICAgaX2w4Pc7m4Asn7PMryA85eunLqPbOHrdLmjJbLHOJ29sbOhps1IrFZ5Nfx6/l6xzE4Oay9C2xlnKzWbJyCYxwxLOgl7HCKXiwytqLNqwjW2BeZIHvlTHS152rG6TeISux9O+2/I8NFrQ+wec367Z7nsLB5PFvPX6/mzm62+8xDa53VEgICAgICAgICAgICAgICAgICBWZ/AqLSW2lHP26ztJ9/gfjKmfRYc3p1S0z3p0lVWdnr0/u7KnHqdSh+a6icXP/Ttbc6WW663xhjODlj/kA+65P66Sn/wGor0mJ/Pak/u8cvoxM08hQg9rWr/ST17G1HSZj897WdTjZF4FlP6dtaD9hSx+Z0k1P6frM75J/Pk0nWR3Qm4vZnHU6vutPrsOo/KOXz1nWw9nYMXSN1e+pvb1LhECgBQAB0AGgEuxG3RA9TIQEBAQEBAQEBAQEBAQEBAQEBAQEBAQEBAQEBAQEBAQEBAQEBAQEBAQEBAQEBAQEBAQEBAQEBAQEBAQEBAQEBAQEBAQEBAQEBAQEBAQEBAQEBAQEBAQEBAx5F6Vq1ljKiKCzO7BVVQNSzE8gAPGBg4bxTHyVL419Nyg7S1NqWKG0B0JUkA6EcvbAx18bxGuOMuTjG4ag0i+s2ggakFAd3Ic+kD7xPjGLi7Tk5GPTu1299dXXu00127yNdNR84H2vjGK1xxlyKDcvM0i6s2gaA8013DkQenjAmwEBAhYPGMW9nSjIotavk61XI7IdSPOCnVeYI5+qBNgICAgICB4utVFLOyqo5lmIAA9ZJ6TEzEc5ZrWbTtEby8nJrCd6XTZpu37hs2/e3dNPbG8bbs8FuLh2nfw73k5lQ0Bsr5rvHnrzQdXHP0fb0jijxZ8nfwnrt07/D2sWBxXHyNRRdVYV6iuxWI9p0PSa1yVt6M7t8uny4v/ACVmPbGyZN0JAQEBAQECPn4iX1WU2DVLEZGHrV1KkfIwOI+QTPOHlcR4fedNgLnXoGx3NdunwYfkgaBwDtBZXxarirgqlmY7Mx6bXYd8oPsS4fMQOl+Uv/1HtBw3hw0KVbXcdfSPe2j41VJ84EvgtmN/5pyVWq8XbW1sOQhqP1NeulXdajl+0YH27y1nvcjGr4fZZelprprrtZzbtZw7HSvVdAgOg1118NNYGxeTbykV8XNtT0mi+obmQvuVk12llOgI0OgII5bhzPgGs5XlmyLci1OHcOfKppJ3OpsLMgOhs0RCK1Oh0J15c+XQBW+QHNWzM4pefNVgLPOI81WssbmenIQLTN8tjvZb/Z/Drsmmnm92rjzefnlVQ92p0JBbw6gQLXK8rdR4b/aWLjNbsuWq+l7e7aksCQ24Kdyk7QD47vAgiBK7Q+U6vF4ZicSSkWHJKgVd9t2naxs8/addrLt6fKA7Q+U5MXhuJxFaBY2UVAp77btO1jZ52067WXb08fCBE4/5ULq8r6BhcPsyshEDXqjsVrbapZRtQlgu4AsdBrygW3k88oK8Va6izHsx8ij+8qclhpuKnmQCGDDQqQNNfHnoG521qylWAKsCCDzBBGhBiY3ZiZrO8dXOcOn/AIocHe1Wxq7TYoJJZwAHXGY+wksfXt8OkoVjz/IzPL85PQ5Lf4P72tfPmNvZ3Tb39IXHaDAS/iWLVYNUNFhZfBwrahG9a6hSR46SXJWLZaxPgp6XLbFo8lq9eKNp8PXHree1uHXi3YWVQi1v9ISltihQ9dgOoYDryXT4+wTGasUtW1eu+zbQ5LZseXFkneOGZjfumG5y245AQEBAQEBA/M/lcSzhvGci2k7fpNDN+HIqam347g7A+vSBO7U9le77NcPyNo31v3rn/LyySP8ASgfCBZeQ3veIcSyuJXkFq6UTXT7bhUUj8FLD8UCZwH/5flfuv/8AhXA8eROlTxfirkDcpsAPiA2Q24D37R8oFZ2Hqd+N8dSr02p4gqafeOSgX9dIFl/4d+K4tOPmrbbVW6utjGxlT6oIRu1PUKQ2vq3D1wKHydDv6+0P0cE95jW92qgglWNpVQPaDppA2zyAcXw6uHZK221Vslz2W946j6s1oFfn9nzWHvB9cDVfJFwI52LxmlVIrtqRa92uneqbHp5+JUhT8R64Gt9kce7i74fCG1FdP0p1YHTaHTf52v8AmIB+OBM8n/e8Ry+GcOsU93h222Efs7xc4YHpqyBfxQNv7VdlBlcUvu4LxSlMo7jdT39tViMNFsCWVjn5wGq+BgWHkp7W8T/tG7hXELFu2q53ju2KOm3nvT0lIPjqddOnMQOucR77un+j7O92nZ3hIQMehbQE6Dr8JrbfbzeqTFwcceU34e/bq17K7I/8IlVT6ZNb98t51BbIJ1dmOmujdPHovXSQTp/M2jrHPf1uhTtH/PN7x5kxwzX/AK90R7Pv4oXGKsl8/D2tWmQuO7faaouD5yHkDsOpGvUcj4TW8WnJXbrsmwWxV0uXeJmnFEeE7ePthO/svMy76bMxaa6qG3rVW5sL2j0WYkDQDr8/Xy34L3tE32iI/dB5fBgxWrhmZtaNpmY22j+W0yw5hAQEBAQEBA1Xtp2BwuLNU+V3waoMqmpwuoYg89VOumnL3mBbcV4Bj5OI2BYp7lq1r0UgEKum3adORG0ae6BD7G9kMXhVb04veaO+9jYwZtdoUDUAcuX6mBixexOJXxB+Kqbe/sBDAuO75qqnRdNeijxgOzXYnE4ffkZNBt35BJs3uGXm5fzQANOZgeeBdhcPDzL+IU9931/eb9zgp9bYLG2jTl5yjxgUnF/I5wnJyGyWF6Fm3PVVYq1MxOrEgqWXX9kj2aQLvsn2EwuF2XW4gtBu03KzhlUBiwCDTkBrpz16CBQcY8i/Cci5rgMincdzV0WItZJOp0VkJUH1AgDw0gbp2f4FjYFK42LWK611Og1JLHqzE82Y8uZ9QHQCBT9n+wODg5d2dQLe9u37gzgooscOwRQOXMAD2QPvZ/sFhYOXdnUC3vbt+7c4KKLLBYwRQOXMAePKBXdqvJRwziNrZFguqsY6u2O6rvOmmrK6ka+0Aa+MCy7G9gsDhO5sVGNjLta61t9hXXXbyACjUAnaBroNddBoG0QECLZw+prVyCv1iKVVtzclbqNNdDNeCOLi70sZrxjnHE8p5pU2REBAQEBAQEBAQEBAoeIdqqabLK1qybu5AN7UUmxadV3AOdebbSDtXcdCOXMQPeX2ox17kVC3Ia6vva0xk3safN+tJJCqvnKOZGpOg1gfW7UYv0dMpS7LY/d1otbd812pBpFZ5hwVbUHTTaxOgBMDJwztBRcLdd9LUad9XkAVvUGBZWbnt2kA6MCRyPPkYHvgPHaM5HsxyxRLGr3MpXcVAO5deZUhhofGBZwEDX8/tbRU9qCvKtFGnf2UUNZXSdobRj1YhSCQgYgEa6QMuZ2noQ1rUtuQ9lQuVMZBYe4b0bSSQAp8OeraHQHQwPtnajFFFWShexbm2VJXWxtezztawh5hl2Pu1027W100MD7idpsZ6r7XL0/Rv/cJehSyrzQ4LDnqCpBBXUHwJgeOGdp6rrVparJpexS9QyKTX3qrpuKc+RAIJVtG056QLyAgICAgICAgICAgICAgadx3tFUttuDgvjJkOdci92rSrH3KF7yzmDbdtUbUH3RuKjTUI3Z6rHwc7uRYvdPw/GTFsZ1IsXFe4WgN0LfW1sQPva+vQKfh7quTTnkgYj8Vy2Szce7AtxO4S31bHuSwA9D3oP2oGwKKMjieS57p6ExKKby21qjd39liISfNLKpBI/zF9YgSexOVWWzlDoSc+8gB1JI2V9B4wLritmWu36LVj2dd3f5FlOnTTbsqfd49dPDrAy8Oe8prkJUj6nzabXtTTwO5kU6/CBqvHe0FTPbw/Bsxq7WJ+k5DtWtePvGjNoSO9yNByXwIBYjkCHjs6uPhZ1tIdVrbCwxiu1gKvTji5GCseRK7lY6f4gMCl4OwTJxc5iFxbc3iPdOx0QHI2CmznyC2NVdtPj3y6elA+dtC11nEb8ZlNdNfD1tcL3lfeUZbX27gD5/d1MrMAeh0gX2LkGnNxK6M63KXISw3JZZVaBWte5MpSijuwX2poPNPeDQebA3SAgICAgICAgICAgICAgRLeGY7Es1NLE9S1SEk+0kQGVwvHtrFNtFL1jQit6kZAR0IUjQaQM1mOjIa2RChG0oVBUr027emnsgYqeG46V9wlNK1D/lLUgr66+gBp15wFPDqEIZKalYdGWtARry5ECBKgIESzheOxLNTSSTqSakJJPUk6QGXwvHuRa7aKbEXQqllSOikdCFI0GkDNdjVuhrdEZCNCjKChX1FTyI9kD5iYlVKCumtK0XkqVoqIB6gqjQQMWDwzHo3GimmredX7qpE3N622jmfaYEuAgICAgICAgICAgICAgICAgICAgICAgICAgICAgICAgI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8" descr="data:image/jpeg;base64,/9j/4AAQSkZJRgABAQAAAQABAAD/2wCEAAkGBxAQEhMQEBIQFRUVFRcXFRQSEBIUFBYUFRUWFxUVFhgYHDQhGRslGxUWITEhJjUsLi8uFx8zODMsNygtLysBCgoKDg0OGhAQGiwkHyQsLC8sLC8sLCwsLCwwLCwvLSwsLCssLC0sLCwtNCwuLCwvLCwsLCwvLCwsLCwsLCwsLP/AABEIAPMA0AMBEQACEQEDEQH/xAAcAAEAAgMBAQEAAAAAAAAAAAAABAUDBgcCAQj/xABFEAACAgECAwMIBwUGBAcAAAABAgADBBESBSExBhNBByIyUWFxgZEUI0JSgpKhYnKissEVM1NjsdEkQ9LhCBYlNDZzs//EABsBAQACAwEBAAAAAAAAAAAAAAADBAECBQYH/8QANhEBAAIBAgMDCwMEAgMAAAAAAAECAwQREiExBUFREyIyYXGBkaHB0fBCseEGFCNSFWIzQ/H/2gAMAwEAAhEDEQA/AO4wEBAQEBAQEBAQEBAQEBAQEBAQEBAQEBAQEBAQEBAQEBAQEBAQEBAQEBAQEBAQEBAQEBAQEBAQEBAQEBAQEBAQEBAQEBAQEBAQEBAQEBAQEBAQEBAQEBAjXZ9KelYo9mup+QkF9Vhp6VoS1wZLdKyhWdosZftn4I3+0r/8lp/H5SsR2fnnu+cMa9qcPobCP3kcD56TavaGCe/5S2ns3U/6/OFliZtVo1qsRx+ywPz06S1TLS/ozEqmTDkxztesx7UiboyAgICAgICAgICAgICAgICAgICBS9peMtiqgQKXcnTdroANNToOvUSnrNTOGscPWV/Q6SNRaeKeUNWs4lfd/eWMR90cl+QnBzanLk9K32diunxYvRr93voJUY6yr8lpvCzSFXkNJqrVYQGuZDuRmVh0ZSVI9xEno3msWjaY3hsfBPKDbSQmUDan3wALF9/g/wCh986WHVXrytzj5uTqux8d/OxebPh3fw6Pw7PqyK1upcOjdCPZyII8CDy0M6NbRaN4edy4r4rzS8bTCTNkZAQEBAQEBAQEBAQEBAQEBAQNA7W5PeZJUdK1C/H0j/qB8Jwe0cnFl28HpOzcfBg38ef0RcZZy7SnvLPeZpDSqryWksLVIVl7SasLMK+9pPWG0K/IaWKt4dv4LQMHBrVhzrq1YDlq5G5h8WJ+c6u8YsW890PD6vN5XNa/jPy7kXgfbHHyGNb/AFbhiAGPmtodAVb+h/WR4dVF4ji5SqxeN9myS02ICAgIGLJya6husdEHrdgo+ZmJtFessb7MsyyQEBAQEBAQEBA8W2BVLHooJPuA1MxM7RvLNazaYiO9y7vDY7WHqzFj7ydZ5XLebWm0971/DFKxWO6NljjrK1le8seS0Q2pCqyWksLdIVt7SesJ4V97SxWG0M/ZnB+k5lFRGoLhm/dTz219+3T4y3hrxWiFbW5fJae9vVt8eTqfbzO7rH0HVj/LzH8Wz5yfX28yKf7T8usvE2naHLcZZRtKtLaOD8eyaAFV9yj7L+cPh4j4TFdTkx9J5NYyWq2XH7X/AOJUfejf0P8AvLNe0o/VX4JIz+MJQ7V0/ct+Sf8AVJP+Rx+E/L7t/LQw3drAPQqJ/eYD/QTS3aUfpqxOb1KnM7TZL8lKoP2V5/M6/pK99dlt05IbZrdzWeK78gpSWZnusWvViSdGPM8/UI00TfJvPNjBva+89zr1NYRQq8goAA9gGgnbXXuAgICAgICAgIFL2vyu7xmA6uQg+PNv4QZU12Tgwz6+S/2dj488ern+e9o+Ms83aXoLysk5CQz1V55yhZDTeE1IVeS0lqtUhW3tJ6wlhAvaWKw3hufklwN1t+QR6Citfe53N8gq/mnR0lecy4fbmXatccd/P6R9WbylZu61ah9nQfH0m/mT5SvqbcWfb/WPnP8ADzF5axjLK1pQSs8dZXtKKUpZoQyqIbwOYglHczeENknshi99xBWPo49bP+N/NUfIk/CdTQ05cS3pq7V38XTZ0lggICAgICAgICBpfbnJ3WV1D7Klj72Og/RT85x+08nnRT3u72Tj2pa/jy+CnxlnGtK/eUu06CRwir1VuS0khZpCryGk1VqqvvaT1hvCvvaWKw2h1/yd4QowK2bkbNbWPsb0f4As6uCOHG8h2pl8pqbeEcvh1+e7nvHco3ZDufXr+Y7tPhqB8Jya24t7+MzP2ci8vmMs0tKGVnSJBKNnWatoZBDeGNzMw0swOZvCKWzeTLF+ptyT1vtOn/11+av67p3tPThpEOlSvDWIblJ2xAQEBAQEBAQEDmfFcnvsi2zwLED91fNH6Cea1WTjy2l6vT4/J4a19X782Soqo1YhR62IA/WUpiZ6MW3no+tcr+gS37ldln8imS00uSe79/o03ivpcvfEfvKNkYr+qwfvY+SB8zXJv7XJHd8p+yWmop4x8a/dUX0tz00b1hWBP5eo+U124Z2lcrkrKqvMsVhNCNRjNdYlK9bHVB7NxA1+GussUrvOzXJkjHSbz3Ru7b2htXHxGVeQ2isexdND8lB+Uv6u/Bhnb2R73g7WmZmZcgrYsSx6kkn3k6zmzHDG0K1pWWMshtKKVggkMtGVRMN4ezDZhczaEcq/ilpWtiOpGgHrLch/rJ8FeK8QxijivDqvA8AY+PTQPsIqn2tp5x+J1M79Y2h0U6ZCAgICAgICAgeL1JVgp0JBAPqJHIzFomYmIbVmImJlq2B2PI53W6fs0jT52NzPwCzm4+zaxzvO7qZu1Zn0I+P2++6xpxOH451C1bh1Y/W2fEnVp0cWkivoVc3Lrr25Wv7v4h7t7R4y+LH3If6y1GmySqTqccMS9rsP7Tsvvrb+gMz/AGmXwaf3mLxSRZhZo01ou9nmsw9unVZXy4J6Xr8YWsOp2547fCVFxvsNXYCaW0P3XYn8tnpD8W4e6c7JoI64p29Xc7Gm7WvTlk5x6vt0/ZQ9juy11WeGtRgtSswLDTzyNqj1H0idQSPNmNNS3H50bbfD3Sudoa7HfTbUnnaY+HVb+UvN0RKh4jU/i5D+EP8AOY1tt71p4c/s8xeeTRMZZUtKvK0xlle0o5TFEjYhkUQ3h9cxBLA5m8IpeeGY3f5uNT1AY2v+7VzGvvbQfGX9DTe0yn01etnV511sgICAgICAgICBrfbPtI2EtYrVWssLabtdFC6akgdeZHqlvSaaM0zv0hS1urnBWOGOctRXi2TkHW2xiD9keav5Ry+c6HkceP0Yc2M+XJ6UrRBtSQzzlZjlCty3ktYRWlTZTyeqCeqstsIOoJBHQg6Ee4jpNklV9wPyiZGOQmRrfX69R3qj2H7XuPzlTLoqX515T8l7FntHXm6lwnidOVUt9DbkbXQ6EHUHQgg9CDynKyUtS3DbqvVtFo3honb/AIbkG03FdavBl5gDaBo/3eh59PO6zlajDeLzk67/ACYtWZazjpKVpVrLOhZBZHKQomjMMqw3h5czMNZR3M2hFPNdeTnF33ZOSeg20ofd59n67J2tHTai9hrw0iG+y4lICAgICAgICAgco7d5ffZzKOlSqg9WvpN/Np+GdvRU4cO/i892hfj1HD4R/L1wurpM5JZw1W+SdBpIKrdlNlvJ6wr2lTZLSaEUdVZkNNk1YVeS8ynrDvnA8X6DgVIRzrqBYdNbG5sPi7H5zzOt1EVi+ae7efs62HHvtRg4R2rpuJSzSttSASfMYa8tD4e4zm4O0qztGbzZ8e7+P29a1l0lq8684+ZxLsjj2+dXrUx5+YAUJ9ZQ8vlpLWTS48nP5wp2rE9VHd2Wy6/RFdg9aPsb8r8h85Rv2ff9M7oZwR3SinhmUvXGv+Arb+VpBOizeDXyM+L2nDctvRxbvxGpR+rxGhzT3NoxT4pNXZfNf0u4rHtdrG+SjT9ZYp2db9Us+Rr3rPE7F0Locix7T6ie7r1/dXmfiZbppcWPnKWtIjpDZMbHSpQlaqijoqqAPkJaiIjoyyzIQEBAQEBAQEDHfaEVnbkFBYn2AamZiJmdoYmYiN5cTosN1j2t1d2c+9iT/WejmIpWKx3PKxacl5vPfO7aOGVynkl0cUMmW8xWG9pUmW0nrCtaVTkNJWKqzIaZT1hn7J8P+k52PVpqO8DN6tlfnsD79unxkWovwYrStYa72h2Dtpmd3RtHVjr+Xp/EVnjO1b+ZXH/tPyjnLt6Ou99/BoOKk4Wazpti4XxC6rQI50+6ea/I9PhKlNdm08/47bR4dY+DS+Gl/ShsFHHW+0in3EiXcX9SZel8cT7J2+6tbQ17pSV4yPuH83/aXq9v1n/1z8f4RTo58Xmzi58EHxb/ALTTL29asebjj4/wzGjjvlCu4vaehC+4f7zj5+39ZflWYr7I++6xTSY4681LxRnuNdO5ibbFXXU6ga6sR7gJr2d5TVamJyWm23jO/XkkycOOnKNm+AT3zivsBAQEBAQEBAQNb8oOd3WFYAedpFY/Fzb+ENLehpxZo9XNS7QycGC3r5fH+HOuF1dJ18kuJhq2rFXRZStzl0qRtCFlvJKwjtKly3k9VeyqyGm7esKzIabJ6w3jyN8P3W35JHoKK1Ptc7n+QVfzTndoX5RT3r2nr1lcdu8vdaKx9nQfIan9WH5Z4vXZOPUT/wBY29883e0ldse/ipcVZyM1lpbYqzl5rNligkGOGJZ0Ev44RyWGR6ixVGac5LBwKrvc3XworJ/HZyH8Os9b/T2DlN5/O77qWtvtGzc56tzCAgICAgICAgIHOPKfmbrqccdEUu3vc6L8gp/NOt2dTatr+5xO1cm964/f9vqq+F1dJYySgw1X1nJQJWjqu9IVOW8mrCC0qXKaTwg71ZkNNk1YVmQ0ynrDtPk4wRjcPqZuRsBuY+x+a/wBZwtbkiclp7o+jpYa+bENQ4nebbmY+v8AUksf1JHwniuObRN5/VMz+e56CteGIjwZ8ZZz81m62xlnLyzvLKagm+OGss6y9TlCOWKwyhqLN6wwMZXrCRY9iKfqrLz1usJH7ieav67vnPovZeDyWCI/Pzfdx9Vfe+zY50lYgICAgICAgICBxnjOV9IzL7fAuVX91PMHzC6/Gegw04MNa+r93mdRfyme1vXt8OS2wtta77GVF+87BF+bcpDed52haw0nqz2cRpf0H3j/ACqr7h86kaRRvHX6R+8wtTjtPT8+CvyTr4XD2th5qj5tTpJa3j8mv3RW09/zf7Ke3ziQhVyOoRlYj3qDqPiJPFoQTitWecKrIabt6wi4uIb7q6F62OqDTw3MBr8NdfhMXtwVm3gsUrvOzvPHrFoxio5DaEA/ZA5j8oM8d2nlmuntt1ty+LtaanFkj1Oa0ak6nqTqfees89l2iNoddbYqzl5rMrShZz552ZSkEs44aSynpLNuVWnej2GczLO8pYQOK2lam06nzR725CWNDi8pnrHv+Bedqt14ZiimmuofYQD4gcz89Z9IxU4KRVwr24rTKVJGpAQEBAQEBAQPF6llYKdCQQD6iRyMzHKWJ6NJ4V5P9n99eQPu0DafjY2rfl2y9l11rdI/PZ/9U8Ohx42x4PZrCpO5KK93+I47yz876t+sq2zZLdZW4pWOkLYSJsQIfEOFY+QNL6q7PVvQEj2g9QfaJvXJanozsxNYnq03tB5PA4LYrnX/AA7WJ/Lb6Xwbd7xLuLWzHK/57lbJponnVReT7s1cnEN99bqKEZvPXT6xhtUeo8mY6gkcusm1ees4tqz1a4KTFucdG1dv8vktQ95/Ef8AZW/NPHdp34stKeG8z+0O5oq8ps1XFWcbNZeW2Ks5WazZZViVac5JSEEvY4RS9WGZzztDFUZjOZPOU0I9NXfZWPV4Bja3uT0f4tJ6DsDBx5ZvPs+s/RX1V+Gjep7dxyAgICAgICAgICAgICAgICAgaX2w4Pc7m4Asn7PMryA85eunLqPbOHrdLmjJbLHOJ29sbOhps1IrFZ5Nfx6/l6xzE4Oay9C2xlnKzWbJyCYxwxLOgl7HCKXiwytqLNqwjW2BeZIHvlTHS152rG6TeISux9O+2/I8NFrQ+wec367Z7nsLB5PFvPX6/mzm62+8xDa53VEgICAgICAgICAgICAgICAgICBWZ/AqLSW2lHP26ztJ9/gfjKmfRYc3p1S0z3p0lVWdnr0/u7KnHqdSh+a6icXP/Ttbc6WW663xhjODlj/kA+65P66Sn/wGor0mJ/Pak/u8cvoxM08hQg9rWr/ST17G1HSZj897WdTjZF4FlP6dtaD9hSx+Z0k1P6frM75J/Pk0nWR3Qm4vZnHU6vutPrsOo/KOXz1nWw9nYMXSN1e+pvb1LhECgBQAB0AGgEuxG3RA9TIQEBAQEBAQEBAQEBAQEBAQEBAQEBAQEBAQEBAQEBAQEBAQEBAQEBAQEBAQEBAQEBAQEBAQEBAQEBAQEBAQEBAQEBAQEBAQEBAQEBAQEBAQEBAQEBAQEBAx5F6Vq1ljKiKCzO7BVVQNSzE8gAPGBg4bxTHyVL419Nyg7S1NqWKG0B0JUkA6EcvbAx18bxGuOMuTjG4ag0i+s2ggakFAd3Ic+kD7xPjGLi7Tk5GPTu1299dXXu00127yNdNR84H2vjGK1xxlyKDcvM0i6s2gaA8013DkQenjAmwEBAhYPGMW9nSjIotavk61XI7IdSPOCnVeYI5+qBNgICAgICB4utVFLOyqo5lmIAA9ZJ6TEzEc5ZrWbTtEby8nJrCd6XTZpu37hs2/e3dNPbG8bbs8FuLh2nfw73k5lQ0Bsr5rvHnrzQdXHP0fb0jijxZ8nfwnrt07/D2sWBxXHyNRRdVYV6iuxWI9p0PSa1yVt6M7t8uny4v/ACVmPbGyZN0JAQEBAQECPn4iX1WU2DVLEZGHrV1KkfIwOI+QTPOHlcR4fedNgLnXoGx3NdunwYfkgaBwDtBZXxarirgqlmY7Mx6bXYd8oPsS4fMQOl+Uv/1HtBw3hw0KVbXcdfSPe2j41VJ84EvgtmN/5pyVWq8XbW1sOQhqP1NeulXdajl+0YH27y1nvcjGr4fZZelprprrtZzbtZw7HSvVdAgOg1118NNYGxeTbykV8XNtT0mi+obmQvuVk12llOgI0OgII5bhzPgGs5XlmyLci1OHcOfKppJ3OpsLMgOhs0RCK1Oh0J15c+XQBW+QHNWzM4pefNVgLPOI81WssbmenIQLTN8tjvZb/Z/Drsmmnm92rjzefnlVQ92p0JBbw6gQLXK8rdR4b/aWLjNbsuWq+l7e7aksCQ24Kdyk7QD47vAgiBK7Q+U6vF4ZicSSkWHJKgVd9t2naxs8/addrLt6fKA7Q+U5MXhuJxFaBY2UVAp77btO1jZ52067WXb08fCBE4/5ULq8r6BhcPsyshEDXqjsVrbapZRtQlgu4AsdBrygW3k88oK8Va6izHsx8ij+8qclhpuKnmQCGDDQqQNNfHnoG521qylWAKsCCDzBBGhBiY3ZiZrO8dXOcOn/AIocHe1Wxq7TYoJJZwAHXGY+wksfXt8OkoVjz/IzPL85PQ5Lf4P72tfPmNvZ3Tb39IXHaDAS/iWLVYNUNFhZfBwrahG9a6hSR46SXJWLZaxPgp6XLbFo8lq9eKNp8PXHree1uHXi3YWVQi1v9ISltihQ9dgOoYDryXT4+wTGasUtW1eu+zbQ5LZseXFkneOGZjfumG5y245AQEBAQEBA/M/lcSzhvGci2k7fpNDN+HIqam347g7A+vSBO7U9le77NcPyNo31v3rn/LyySP8ASgfCBZeQ3veIcSyuJXkFq6UTXT7bhUUj8FLD8UCZwH/5flfuv/8AhXA8eROlTxfirkDcpsAPiA2Q24D37R8oFZ2Hqd+N8dSr02p4gqafeOSgX9dIFl/4d+K4tOPmrbbVW6utjGxlT6oIRu1PUKQ2vq3D1wKHydDv6+0P0cE95jW92qgglWNpVQPaDppA2zyAcXw6uHZK221Vslz2W946j6s1oFfn9nzWHvB9cDVfJFwI52LxmlVIrtqRa92uneqbHp5+JUhT8R64Gt9kce7i74fCG1FdP0p1YHTaHTf52v8AmIB+OBM8n/e8Ry+GcOsU93h222Efs7xc4YHpqyBfxQNv7VdlBlcUvu4LxSlMo7jdT39tViMNFsCWVjn5wGq+BgWHkp7W8T/tG7hXELFu2q53ju2KOm3nvT0lIPjqddOnMQOucR77un+j7O92nZ3hIQMehbQE6Dr8JrbfbzeqTFwcceU34e/bq17K7I/8IlVT6ZNb98t51BbIJ1dmOmujdPHovXSQTp/M2jrHPf1uhTtH/PN7x5kxwzX/AK90R7Pv4oXGKsl8/D2tWmQuO7faaouD5yHkDsOpGvUcj4TW8WnJXbrsmwWxV0uXeJmnFEeE7ePthO/svMy76bMxaa6qG3rVW5sL2j0WYkDQDr8/Xy34L3tE32iI/dB5fBgxWrhmZtaNpmY22j+W0yw5hAQEBAQEBA1Xtp2BwuLNU+V3waoMqmpwuoYg89VOumnL3mBbcV4Bj5OI2BYp7lq1r0UgEKum3adORG0ae6BD7G9kMXhVb04veaO+9jYwZtdoUDUAcuX6mBixexOJXxB+Kqbe/sBDAuO75qqnRdNeijxgOzXYnE4ffkZNBt35BJs3uGXm5fzQANOZgeeBdhcPDzL+IU9931/eb9zgp9bYLG2jTl5yjxgUnF/I5wnJyGyWF6Fm3PVVYq1MxOrEgqWXX9kj2aQLvsn2EwuF2XW4gtBu03KzhlUBiwCDTkBrpz16CBQcY8i/Cci5rgMincdzV0WItZJOp0VkJUH1AgDw0gbp2f4FjYFK42LWK611Og1JLHqzE82Y8uZ9QHQCBT9n+wODg5d2dQLe9u37gzgooscOwRQOXMAD2QPvZ/sFhYOXdnUC3vbt+7c4KKLLBYwRQOXMAePKBXdqvJRwziNrZFguqsY6u2O6rvOmmrK6ka+0Aa+MCy7G9gsDhO5sVGNjLta61t9hXXXbyACjUAnaBroNddBoG0QECLZw+prVyCv1iKVVtzclbqNNdDNeCOLi70sZrxjnHE8p5pU2REBAQEBAQEBAQEBAoeIdqqabLK1qybu5AN7UUmxadV3AOdebbSDtXcdCOXMQPeX2ox17kVC3Ia6vva0xk3safN+tJJCqvnKOZGpOg1gfW7UYv0dMpS7LY/d1otbd812pBpFZ5hwVbUHTTaxOgBMDJwztBRcLdd9LUad9XkAVvUGBZWbnt2kA6MCRyPPkYHvgPHaM5HsxyxRLGr3MpXcVAO5deZUhhofGBZwEDX8/tbRU9qCvKtFGnf2UUNZXSdobRj1YhSCQgYgEa6QMuZ2noQ1rUtuQ9lQuVMZBYe4b0bSSQAp8OeraHQHQwPtnajFFFWShexbm2VJXWxtezztawh5hl2Pu1027W100MD7idpsZ6r7XL0/Rv/cJehSyrzQ4LDnqCpBBXUHwJgeOGdp6rrVparJpexS9QyKTX3qrpuKc+RAIJVtG056QLyAgICAgICAgICAgICAgadx3tFUttuDgvjJkOdci92rSrH3KF7yzmDbdtUbUH3RuKjTUI3Z6rHwc7uRYvdPw/GTFsZ1IsXFe4WgN0LfW1sQPva+vQKfh7quTTnkgYj8Vy2Szce7AtxO4S31bHuSwA9D3oP2oGwKKMjieS57p6ExKKby21qjd39liISfNLKpBI/zF9YgSexOVWWzlDoSc+8gB1JI2V9B4wLritmWu36LVj2dd3f5FlOnTTbsqfd49dPDrAy8Oe8prkJUj6nzabXtTTwO5kU6/CBqvHe0FTPbw/Bsxq7WJ+k5DtWtePvGjNoSO9yNByXwIBYjkCHjs6uPhZ1tIdVrbCwxiu1gKvTji5GCseRK7lY6f4gMCl4OwTJxc5iFxbc3iPdOx0QHI2CmznyC2NVdtPj3y6elA+dtC11nEb8ZlNdNfD1tcL3lfeUZbX27gD5/d1MrMAeh0gX2LkGnNxK6M63KXISw3JZZVaBWte5MpSijuwX2poPNPeDQebA3SAgICAgICAgICAgICAgRLeGY7Es1NLE9S1SEk+0kQGVwvHtrFNtFL1jQit6kZAR0IUjQaQM1mOjIa2RChG0oVBUr027emnsgYqeG46V9wlNK1D/lLUgr66+gBp15wFPDqEIZKalYdGWtARry5ECBKgIESzheOxLNTSSTqSakJJPUk6QGXwvHuRa7aKbEXQqllSOikdCFI0GkDNdjVuhrdEZCNCjKChX1FTyI9kD5iYlVKCumtK0XkqVoqIB6gqjQQMWDwzHo3GimmredX7qpE3N622jmfaYEuAgICAgICAgICAgICAgICAgICAgICAgICAgICAgICAgI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6" name="Picture 14" descr="https://encrypted-tbn3.gstatic.com/images?q=tbn:ANd9GcT61Az77NtiuqqeK6QeO6UIUH_FSI1gs1OshcJnhwXYCyOY7cL1k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5619"/>
          <a:stretch/>
        </p:blipFill>
        <p:spPr bwMode="auto">
          <a:xfrm>
            <a:off x="4243028" y="3032026"/>
            <a:ext cx="1230952" cy="63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6" descr="data:image/jpeg;base64,/9j/4AAQSkZJRgABAQAAAQABAAD/2wCEAAkGBxQQEBUUEBQUFhUVFRQYFxgXFxUVGBccGBcXGhcYFhYeHCgiGBolHxkWITEhJSkrLi4uGB8zODMtNygtLisBCgoKDg0OGhAQGzckICQ0MjcsLTc3NDQyLjI3NCwyLywyNzQyLDQtNyw0NDcrLS4sNywsLDAsLywsNyw0LCwsLP/AABEIAKkBKgMBIgACEQEDEQH/xAAcAAACAgMBAQAAAAAAAAAAAAAABgQFAQMHAgj/xABIEAACAQMCBAMFBQQHBgQHAAABAgMABBESIQUGEzEiQVEHMmFxgRQjQpGhM1JisTVyc7LB0fAWFyQ0kuEVgtLxQ1NUdJOis//EABoBAQADAQEBAAAAAAAAAAAAAAADBAUCAQb/xAA0EQACAgIBAgQEBQMDBQAAAAAAAQIDBBExEiEFE0FRFGFxoSIygbHwkdHhFcHxBiMzUmL/2gAMAwEAAhEDEQA/AO4UUUUAUUUUAUVjNKPFufIYWZI0aRlJB/AoI7jJ3/So7boVrc3ompx7LpdNa2xvormU3tCuCfBHEo+Opv1yK38L57neaNJEiw7qpIDDGSBn3jVVeI0N62XpeD5UYuTX3HXjnGobOMyXDhVzgdyWPooG5NJ8HtZtGfDRzouffKqQPiVVicfIGlj20XDm9iQ50LCGX0yzMGPz8KiufUtyZRlpGt4d4JTdjqyxvcvsfUVndJMivGwZGAKsDkEHzFb8Vzn2KXDNaTIc6Ul8Pw1KCwH13+tdGq3XLqipHzuXR5F0qt70FGKKK7K4UUUUAYooooAooooAxRUK/wCKwwaRLIqls6V3LNjGdKjc4yO3rS3/ALQm7zGW+x+LvKJkZ19FYqi75HuOT33FAN7uFGSQB6naq+647BG4QvqdlLBI1eVyAcEhEDHAO2aWrv7NoKyRStoZQJIme5QudlGXJDN4hs6kb9zWbxHCLE8NujPvHLCSrochQ/TCgA7gbOQc7+HOAL5OYUZyqxTsVAJ+7IIB7ExsQ4Hf8O+NqwOMsxYJCcgkKrloXfTjJRXQAjcb5xVf9jaTTBJI0nTJDSHQszHAbQrgDTgFQWUAnI7YJOnh9hA7YuWeVgpkWKd2lWMDKkKre867gscsCfIGgLQcdxq6iqrIoZkLaXXtnIIC43OGB0nHeoNxzXIo1R26yqSFzHNkqSduohjDLkYIwGznbyzDn4ZC8EkhL5jUMiLcTIsGoAghlfKjBBJG2AcD13wcMhWJhI/WmTEbHUIjk6Qq4T3UJKnLajvkk0Bvk5vCqjGCQrIcK6NGYyQNwWYqU38PiA32ON68S87xwuUuoZ4TgH3Vm2PqsTM6/Mrp+NabXhcccLOpZ9bqmhWRYXbUFBK7gZOMsfEcfIVCbh2FRASQxIRI1LKNiSI2Zw3TGPxEDyAAOKAZOD802l2MwTo2O6nMbqfRkcBgfmKua5LxbhSCVFRRKQowNBeVV1YeN3XKlf4t9wM9s15sTcRnNjcSJGzMoRtIQPnYFG1KuSNOARnOQPOgOuUVzrhvP1xG2L63HTBAeWLI0ZGzNGSQynB3ViRg7HvTxwzi0Fyuq3ljkX1Rg2Pnjt9aAm0UUUAUUUUAUUUUAVD4nxBIIy7n5DzJ9BUtjtXOuPcSNxKT+BchR8PX61Q8QzFjV7XL4LeHjO+evRcl3wPmJpJysuAH9wfukeWfPNUHtF4L05BcIPC+z/BvI/X+Y+NQlODkbEbiugQRi8tAsyka1ww7H+sP5isvBulmVSqs7td0zUt1g3xuhxw0carKtggg7g5H0rr1rylaRjHRVvi+WP60XfKVpIMdFV+KZU/pUn+lW63tbLj8fob10vQr8QsYeO2yeMR3UQ+ffuCPNDgHbtSvB7Kbwvh2hVP3gxb8lwKvOYeT5LX72BmdF322dPjt3HxFUL8YuGXSZ5SPTW3+dSTyPLerod/3JMVWuD+EtXR7Nd0dU5V4XDZwCCBgwQnWcgkudyWx2Pbby2q7rjnKnGjaXAJP3bkCQfA9m+Y/zrsKtkbVoYmRG6HZa16GB4liWY9v43vfffv7nqiiirZnhRRRQBRRXiWQKpZiAFBJJOAABkknyFAezS/PxhrhXS0GMh1EzNGqqw1LqRDkvhh5qAfU1D4hdT3Z+7ULahW1B5Ps8kx3AAIUskR/8pPy70/Dyl1LMsVnYqsETorL0pSZCCEQnp4C7E7En3c96A3xSvpbXbSSSKVRZlvGdWdu3TbUGTyLAAYHr2qdbcNQXKi4keRkRQpnYsrPoBZ9B8AbxYAA2w/0hPexJbLDFHLhWV1aNR0wEYsMtqwAQMMMgnU3xpJ5ajuLq4dLZriJhnqSl1nh0KTgTdQZkbttg7McEb0A6X3FhaxBBGD0sMRGVYhlyCWQbmJsu2sdjnIyKpb3mdpyrW2JtYRERJOlNjVqC6SP2inOl1Ok43yKiJyuvTivLtENwXZk6amKNUQHSJFBAIZimQxwASNt6dFu7NrhZiyI6RgMQqgAHfLSL7oyq7k48JGd6AUIRfXMTuzKyRk5a4UwXDkMyhcxYCurDSGGckkDY1fQ8AdEWOS5M1zMxcmQq0cWCEyh0ghlyqDGNR7jviPxviElogjXEqZjcaCplfp+MOi9nBIVmX3vewCDkKvE+dJ7l1SOB2j1ayrK2Njl1EgXCoDpKuRqU6exoB44dy6iyiJLmQrEWRv2QdmwJGiB0jEQWQbYJ8WxGN48fL0czOTO62yRkDVpMyRjIIMxXIiI1EBssBvkZACnfX9yqxzQvKBLpI+0RgsWGoLhh+0IBKB1yzLpyO1Yv/tdrDqeNIzINVxGjpkehkjBGWYHBA1Z1ZOM0A42Nj0ImnnmdYQxYRjBmYtjppMQMNIMrjA1ZxliRkwJuE3qxGVLlQ8bM3j/AGSghw2ZMhc74YKuB5HtVFdXt7FCkuWVpsSuoUSHKmPpvJB70UpAQ7bHSe2cVCveb7iF1DRs2WV3TSQhdZNWEbJBUjBwdwc59aAJuLXoiBuYAodgoyzR9XTqbSzhiFxq2yMZ2x6Rm5htngk+0KuvqENqOXQEARsrjHZgw1JuMg9qsLzm1JFkhLa+oPBrIdmL5yDHjwsOxx6fKoNrx1VYOkESQiXpsgxEBqBTY51DTqBJxnwketAeHlMEbSLK2kxQlyrNHmNjpdxHnDZYxZB7ZJ8602N4bOeK5iymGKLKPFHKu2YpgNK+FWyNIGAB86zx7TEEiyDE7P4VLAbnVKGIw2k4j2O3pio3D7hOk0YdjHBqwj6t3aVzjJGrTp74HcfmB2vkjmleIwuWCpNDI0cqA5GV/GnmUbuDTJXAOWuYWtb1JUJSIMkU6EZH30sYRS2B4lXW/YEBcedd+FAZooooAqJecSih/ayIn9ZgKzxG66UMkh/AjN+QJrid5dPM5klJZmOSf8B6D4VSzMzyEklts0/DvDnlttvSR2G+uOvbv9mZXJGAVYH57+uK56ykHBGCNiPSqzl/ib206OhOCwDjyZScHIpw5xtgk4YfjXJ+Y2z/ACrD8Ql8TV53Dj2a+pp1Y7w7vJ5Uu6f0NHLPDhPN4h4E3PxPkP8AXpXQAKXOSIx0XPmXx+QH+dMla3hNMa8dSXL7mP4ja53tPhBRRRWmUTyy5rkvO3Bha3PgGI5AWUeh/Ev8j9a65VPzBwCO9VVkLLoJIK4zuMEbg1UzMfzq9Ln0NDw3L+Gu6n+V8nG667yRfdayjJ3ZMof/AC9v0xVX/u7g/wDmzf8A6f8Apq94BwRbONkRmYM2rxY22A8h8Kp4OLdTZuXDNDxXPx8mpKHKfsW1FFFa58+FFFeZHCgkkAAZJOwA9SaAxLIEBZiAACSSQAAO5J8hSTx7jLShxLBI1qfCo1xxi4XRks2p1cx5yukDfG5wcVG5j49BdOVe7MENuxZiqGTqnSCH91k6a+RIOSCcDAznhNm1+ZWlaYhYAkYmyBKZFfEjKUXKjw48I31HHagKu14Ul3FBcSwQxQO5kSPpJ1XEaSSpjHkxQNoyxZc5xk1L5k4jGCi2WVbVDGip9zhlZkUocYAxJgjSfwY3qRx/m6OBCkgVcFcrLDJIISukHeMFWUb4II+e1VnBrVrrqS9S6Zh97GiGURN0mgfYMF7szLoJwdO3Y0Biy5XDX0UnEGjkWaNiQSZOo4KRx+PSg/G2FC9hmmjhbQ2xngii6ZZnICoP4hkjbUuMbDOc/Gl/jXNKuEjtShmiGkIjtkjGSrxeGSNhoB293tvnBVnvLviqOkVsdcTIv3s7MFOGJ0+DVhV3OW8xknOCBe8a5ijEbW6M6FTlCI5JCDjB6JTxgHLDBXsPTeqFeG3dxG5t93hJPUkWWB1wgL6BoXBwVwxAJ1j0NTbKzh4ekFxJJrZVVHUTlnGyFpOmx91iHHhGcOD2zU695vmaeY2qxYlC61mBABxpx28WY1G3ljOcHFATY+CRx9Oe6kWQaJHmzCi56OAxUgAjLaTnGdIJz51p4lx6wsJy9m8JaRAR03BBAVww1b4bJU47kAfu1X/ZGYCaa50yxiOYWwd9QDeBQ/iJdmBORjYN5dqT7CKzWaWY/fIFXREMfjLI7iN/JV30nPiYE7LQDBec8sxtxAuoRCFpQS3hERA04/EHKqQRnc77jc4lzkktyjrFFNE8qSGMpL1chtXSdD4SwxnUMgnHalye9tlWONBII3kDSMVdmQAlQpUg7IpJAGxJyN8YiR8YiSY/dhBGGEaxkBCrl2cgjv4dAwD5n5UA6LzZcPPKzQJpWKZhcIQVjZl8LyK2ChxkAbHxnANJf/itzNKyAlEZcgaCykjOlVwoIBOdz8M4xUufio6KyMWIklZwikMTjSqIVzlVVQSD56yfPeNex61Ems6iFxnUxzlsoTkkHA7jfcUBNlvJrZtEiwrK4VVQbviRgFYljlcEHK+Wd6opLpkR4HOkbkEAncnfUTtnz8J71Mv7d5jCEbryzpiMKGdydOCQCfCwIYZPoTTJwP2Q39xGzXMiW5O6q46rHbzCthPnudztQCxw5lkj6cpdtW2pfCQM9we5zjGN+/wq94Lw+MyB+tEjwSCQJolleVWLtusZOCoTOkg9idhvVZY8C6dx0JpTG0btrA7ZVc5Ukj7snSN/idqspuBNaXUJRZ5ftLEAiLw6mUiRFkz5DIOQMd/KgK7mHh4YmSHS0ZTpgyMWEkiwjqylMZJXU2DjAKkAZG/0tw+XXDG37yI2/wAVBr5tltDK7KgQqbiIxAu2As2VhXSR7gyMqcHcDevpeJcAD0GPyoD3RRRQGm5gEiMjbhlKn5EYNcg4zy5PbOQUZlz4XVSwI8s47H4Guy1jFVcrEjelvs0XsHPniNuK2nyjlPK3LEs0qvKjJEpDEsCpbBzgA7/Wrbme+E0/hOVQaQfU+ZHw/wAqeOIW/UidAcalIzXMpIypKsMEEgj0IrC8Tr+HqVUeHy/p6GrjZDy7nbPmPC/3Gnke6H3kZ77MP5H/AApsFcvsrkxSK691P5+oNdG4beiaNXAIB8j+tXfBspTq8p8x/Yz/ABPHcLPM9H+5LooFYJraMwzXMfbDx94TDDBI6P4pHKMVOPdUHB7E6v8Appz5o5lhsIS8reI50Rj3nPwHp6nsK+fuM8Tku53mlOWc5+AHYKPgBtVXJtSj0rk3vA8CVtvmzX4V92bf9obv/wCquP8A8sn+ddh9k8ksli0k8juXlbSXYscKAu2fLINcQtoGkdUQZZ2CqPUk4Ar6T5e4YLS1igH/AMNACfU/iP1OaixOpybZf/6gdVdUa4pJt/ZFlRRRV8+SA0jcz8QM7AxXVtDDFqLdcK6ysp2KR9RdSqQRljpyMgHANX/G+IN4obcqJMDW7MFWFT3JYg+MjOkYPqdu/P5rcXMn2fhltZK4Gqe4IWbOonSVuNGp5W0uSSM+ZOaAsuESy8XinWSdZY0VQqpC1vFK/j05YszSIGRd1bSdwQa2cc5migVW1lXI0MXngtyygMUMsco1jAJHhXVknuKqeYuNrDbR9FXR4lSIKJIk2TIQL94HjmGt0KgZJYjB8JqLBBPYPcS3HSa4Fozxhp5Jmiw0S+OVgMEa8hVHfO51ZoCLc8HUfYri6kIWeVS0QCRxhJJ1VNaKivI2kgMXP4jnGNL6f9oZI5boNkhZFiYZn3cSMGjXS6hsZzjy3J2bfRytwqTikPDYQWKwPNLLJv4Yxckxqx/Ez6ZAMEnz7Dez5z4bFLdiCHAig6+dRJMk0ziSdi37oygz3zkDGmgKleEx/azNOOq0RiYoFDF8lyTpZmOFwWwvfAG/arC95pRX/wCChjU6QjxgtbySMcDMTYV4ydKhg6FTpHpuk2oa0ulwXETOvUXOSQNOnU3fVlgcDBxkbkUxW7D7T1SDGImY6XR9fiRyz9xrCl1PyY7HTQECdAxTWW6SyHwS9NkiJB7PozpLqfEABk7+omz8eMQZdJdNRYsBnGQAdx4kYKB4wMEY7kb19xMJpSIeoDLJJ4ySANJJl31asfNfUZGKrOBcGa7uobKBwz9R2kYj7sLGSQxKsdYx6k7sN6A1c0XUjtrYBWkIYsNnddO2tzjL4AOcZ33ydqr+CxB31OyqsYGrtrbVsiqRuzn4DsCTkiu8cP8AZXZxHq3rvctpOrqNpiHyQHIUehY+vkKuxxjh9oiiFYtKbKsSINAPmCcAD45oDh01rFEdU1s8aLnETxymSV2A0aydwvdguewx57VfFElWXU8YBKkglQMoMDEaAYBwVxt4QR23rsftB4vFdQwdNW1x3MTgMVTIOUYagx76v9GkriPBnu1VoVEaFHwRkoW2BByCF3bGdtyM7ZyBR8Gt42YsmrS4lYiMgKuNLqmQCS+MA6e2c7Dernihjjn19OIGKNIzH7hjzGAQkgbVLJnYOATggHOcmt4XeGCz+ytHiSK7aaM43GpAhVyTho3Bdcj0ro/Ltsl9CxsnWMrlAJUVgwwUx0dmRNOrBzuWO2woDnvKcyQcbsxqVo2kYxusZjA6ihRHpYnTpK6cAnH7x8voaaWQMNMasm2Trww338OnBH1pB4/yJJdgIEgieMK0Uyqo8SnHjIUN4hhsbgFTuDiq+05+mR3gmjklkjCJN+zUByMMVyVYgkd8UAwe0DlyO5IeKVIrwoyRljtICD4XG5HmQ47fEbVQ8i8ReASQX8ZSa3KspZkdSwQg9PuwJV9yuch81ovOOdVA4ZwQd1Mi5DeYB1Zxt2PptS3xOwuJitzEMOutfGB4lBO+NtXzHcOfPFATeER54jaBkOiW6LhNgsWNc2ANAPvIp8R/ANq7XFfRM2lZI2b0DqT+QNcbaSO3u7HoiQO0sGpWEkUiyMwWVOkygMmDr1b7p3OQa6pLwx1/ZnIwc7sm/fOzDOfpigLmiqexa4RwrozJjGfB4T3yWMxYjuMafMVb0BmiiigA0p82cGJzNGP64H94f402Vgiq+VjQyK3CRNRfKmanE5nwuyM8qoPPufQDuf8AXrV37QOYBw6zCQnEsg0RY/CAPE/0H6kUy2vDo4nZkUAv3/7DyrhvtGmuZb13uIpI0Hhj1A6QoO2GGxJ7/Ws/GxPg6n6yfqbWK45+VFS7Rj317/z9iXY+1C+jADGKXHm6EH81I/lRfe1C+kGFMUXxRMt9CxI/SkmvcMZdgq7sxCgepJwK986zjZ9I/DMNPrdaLC3trm/mOgSTynuT4iB/Ex2UfkKvJfZtxAJq6SH+ESLq/wAv1ro0cKcJtY4IAOowy7kbk+bH132A8gKrU45cBs9VvkcEflUF+VRRPontv116GYvEMmzvjxSguN+v9iN7MOSnhf7VdppcZEUbd18i7fHyHw3866fiqzgPEvtEWojDA4YD19R8DVpWvjuDrThwz5nNvtuucrefb2ConE+IJbprkPmABtlmPZRnzP5DudhUomk3mDjLK8hkiJiiUlGIgMZICnqkyOusgkhVU7aTnuBU5UK3jk0NuCnUkaW6cuMShlV3IDEBAC4QY3YYCqN/KvLRQW1sZ7cyrmQxSq0p6rOjtpdHOrBB6nhOFKuc4wKzwmBY55bi6jjJngCxiEIZDGzN1cBQNTe6SqliB5mlPnK+WSRzFlY4pInmJEQkdX1bEqutf2bLgsCe/bNAVHMfFnuJWe3K/d9N5ZJG6rDOTpcDAUeA7DV37jIphtOHS8X4g8gidLaW0gSR8gDTOkErqrZBfZWUEA+I79sVH4Hyf9tvrtbfSlqFSJ/Qq7JJoUqd3CAb5wC53NdgJgtEwAkYP4VAGfLsO/YUB4sbW2soxHCsUKD8K4XOABk+bHHn3rmfNvKsVxePNbzqiudUgkic6GI8TRtjIVsAlce9vnemvjUwkYspgTBGQ4YMRgbkY8e+PljHzrmtftOsQFiSoC+4BnxHYhCfhqJ/KgOTcRsHtbqOPWnUkkLq0TltOMFSVKqVIIUjIwdJ9draGeH7BcGdi8ju3jJKPp26PSjCZYA5B0acEZO1brzhEtnM63i/emRijHUInXOxWTGGbScac5GjGKueVuTxexs6BTGdS6iSB3xpRQcLtvnG31oBN4RwdrmR44gLZchvvFk1BdgcldTa2Jb577+VOXBEj4cuq0wrlVDyMjNKwG2AHC6VzvhU8tye9RrflpEkKESxBpFRS0oOo79N2IQMIm06dZ8/yq54Hy3azzG2lMkc0R1GNgAXXOdmGzDHZhjI8gQaAh3fHLqTPUecK2dtxtjOy6tx2+hqrg4O7lfA7HLHxFd89zpPfPxrr9vb2dtpZFiVvdUjDO23Yd2Y4zXq748sYJZWUZG8mIge241bnAycd9jQHLm5fllQp0pVDEHV4nHfuF1EEjbviqDjN3f8OjEcizrCudOpAsLElDpTB21Ybw5J3OPWu8w8Xhf3XzgZxhsn5DGW+maW+P2FxLKZ7csyhCFBZ4XQjGyK0bq4Y75KBhg7kEAAco4uNNxbz6Xke6SHUxPgR5JA0qxRjtGFPSGD7y98qc23OnDpOHyW8qyCGZlGGj6YwA41qQzBzgMMHDDcjAzmmW15Subm9hnnGiOORZJCzO7uY94wpbB79/AigZwMnNO3Fkjn+7lt0nUeRMLHt3Csc5/KgMcsX8s8JM4TUrEa4z4JRsQ6qfEh3wVbcEHuMGub+0Non4rEtvG7ylSJxFuZBp8IKj8SkrlvIMKcr/keyRdcZlswMajbSvACO2GUeE+Q7Z9K3cs8MsbIt9nUh3zrllLs7HOcGSTfuScfOgKDhXI8xkV55AkStqMe7O3h8zqKqQfn2O1PNjFboAsQj7bBdJ7bVKlRGGWCkY8wCN696AcHA27bDb5UBkoNtu3b4fL0r0KKKAKKKKAKKKKAKKKKAK8SxhhhgCD5EAj8q90UBRz8pWTnLWsBProUfyrNtypZRMGjtoQwOQdAJBHYgntV2KK56I+xL59utdT19RO52tSHST8OnSfgQSRn55/SliuqTRBwVYAg9wdwark5ftw2emPqSR+WcVhZvhErrXZCXPJpYviSqr6JLjggcl2pSJnbYORj5Dz/ANelMlYVcdq8XEyxqWchVUEkkgAAdySewrYxqVTUq16Gbda7bHN+pSc23LmPoW+etLjddWUj1ASyHTuAFyBjfJGPUIN/Ilzd9BnjAgibLfZ1iC6BmNCzM+hQ2GOQDpBPbevfGeYTNIhWEme48CaoBlVL/drqdgSniyzaWXLHGdqrbtl4TYdCZUZ0eeR2RtDrLltJij7srRt6FQAdWBU5EU3N3G7ia2kgXWYAxOk9PV72dKuDllDHv/CMgb0cChN3M0LqTboLQv09Iyqo+FRcggsFCkjtk9s5rQnDJ57iVNUhc28RZtJbTqKuBGAqhFyWGDjOnO9dJ4Py3Gv3dumEPiyzaskBQWLKPCxCgfTagJ0E7W8fTsYhGmMr3kbOMZYkkE7YwW8u9e7S0u7jaVwUIOSwwASd9KqPeHlvtV9YcJVVHUAZu+4BAP8ADsM/WrHIFAUvCOWYoTrf72XOdb5ONsYjUk6B8B6mp9xfrCwQpJ2zlInZQPQlVwD8K2urs3fSo04I3Y4OSDkYAPb1+IqDxFNco6QUyICCSMhNWk752ycDb3sH40BKe6jdMsCVJxhkby9VK5HzIxVDByxCzSSWhntDKMMYSiJJn8Yi8S6v4sA1uhZndhLMruBsIfuioz8ZfF5DOPKvBEa6hGJS+OzvJ0yc/iZCVZsZOM5PwoCDPyOml0FwSWgaEGVVckFgwDgEB0U6tK4GnWcEbYs7DlhYbtJ1bIS3aIKc5GplOQf3djhfLUcYG1RbfVpwpbJOVMcaFU3zsCu31qZw9Xt1cTTv4jlWnZGIJ8lwBkYHbNAXiQqDkKoJ8wAD+dV/E4BKw8EmUOzBYypzg4w5wRkDy8u9ZsyHB/4nqZP4emuMj3RgZ/M5qWIlQDdzjJ3ZmJ9fiR8KAgiGYyK7HKqvu5C6mwd2GDpxnyPzzW65aUgHwJg/v9xj1aPapRUHJ1MB+WPltWYyuNiMd++frQEOZHIILZUgg5ZBsR39yvENgNtOQMncMAR8QVG/pg+lWmKAuKAgPwtSuNjkANqBdW/rKx3+eaLfhmgghgfX7uIZ27AqowPzqwooCKLZgcK+F8gFGR6gHtj4YrDWIYDqEuR5nb6jTgA/EVLooDVDAF7FvLuzN2+ZNbaKKAKKKKAKKKKAKKKKAKKKKAKKKKAKKKKAKT+cuINkaCOlbtqnJR3XVo1RAqpGvScMVJA9zfyM3mvmlbPTFEOrcyY0RKruQCwUySKgLCNc52G+Medcun4fJd3ZmaFmtoXeSaVxOnVYDDt9ndsKokXBUKMAH3j2AtraZHtZLuVS1xK4aJYlMRZSxOvQupjnSwJy+nGxUUvc7ydSN+i8rgQRBhJMszrrmCrEqAbA9MHJOWElbOZONGaNugx6TdOKRke4jQNPnL9NtIZtKsdkA38zg1O5U5Slury5cNJHG8h8YAUBI8iFdB7vp0sPIAg96Av+WrJ5WwmnUwg6+QNUZSIKurLEntsAR7x2G5p/s7QW8ew1N3Yhd2PyH6ele+F8MitowkKBVHf1Y4xqZu7Nt3O9TMUBGId+/gG+2xb4b9h8t/nWZpkiGWOMnbuSxPkAN2PfYVIrW0ClgxA1AEA+YBxnHpnA/KgIy3MjDaMr2xqxnz7qD8vPO9eG4WsmesWbJBIzpXIxjAHpjYnJqwooDSbZdOkDA/h8J+hHavEVjGragMtv4mJYjPcAknA+VSaKA0S2cbHLIpPqQM/nXiDh8UbFkRQx2LADVj01d8VKooDxJEre8AfmAa8w26pnQoGe+BittFAFeXjDDBGQfUZr1RQHmOMKMKAAOwGwHyFeqKKAKKKKAKKKKAKKKKAKKKKAKKKKAKKKxQGaKxWaAKKKxQGTS3zZzVHZlIsjrTB+nqZERdIGXkdyFCqWXbOTnYGonMHNgxotG1A61knRJJkhIwoUBPflLHAUHYg59CmW0D27MjP0o42hSSUwRpc3Gwc9aXqO/i8K9lyWxt2oDfb38gKQwXsLrK+bu4to2knkbTl8TZKlsYAWNSVUbBQAKV+YZB147a2DmJWiiEkgljKq0hZh0mbDuoYNrYAnIyM71njPF/uVsogyW8jzyF4wCXjjZnLFGUukmokE5OSox5ivXJHJ9xeoqEKkSSO7OS7DU+nOCpAlYBVXBOBuT2AIEnlHlGS8La2YLJOs7dgQigpCHOCNQUswQgb/ACrtPBuExWkKwwKFRM4HqSclifMkkn60cJ4VHax6IlwM5YndnbABZj5k4qdQBRRRQGm6u0iAMjqgOwLMFH614tr+OTaORHx+6wb+RpW9pn7GHbP3w29fCdqgcMsGkvoZLe1e2jTOssNOrvtjzznH/tVOeTKNvQlvj7l+vEjKnzG9c+2u36+p0DNGaSOX7u7u5JPvwqRTbjQCWAY+D4DA7/Gq08x3M3UkjkkXS2I40hLqQPJ3xscV68yKSen3C8Pm5OO121v9ePQ6TmtF9epAheVgqjGSe25wP1pSvuOzytawx/cvOup2IyV7ggA/I/pW3meOW34fL1JRMdceC6JsCy7Fex8969eStScVx6nEcR9UFJ/mfH66+g2RShlDKcggEH1B7V7zSTxi+uUW36ZkSEwqWaKNXOrHYjyHatN3zI8dmhimMrvKU1smlkGM4KfvV48uK3v0PVgzlrpfL/mx9rzI4UZYgAdyTgUm8vcVn+1CN2llidT43iMZVgCcdu21MfMP/Ky/1DXfnp1ymlxsinjuFig3zokR38bHCyIT6BgT/OpGaQo7YywxrDbsJNvvewPxz/rtVrxG8cSMqTyalAyqRhgpAGdTfPeqdXiDceqcfbj/ADrglniJS1F/z9NjRmjNKkvGZTZLKDh+ppJwN+/l+Vb7a7nS6SORw4kTVjGNOx7flUyz621pPvrv9eDh4k0ntrtv7cjJmjNKkd/PKJ5VkCiMsAmARt8fWvT8Xl+zQYYdSViCxA28WO3b0rz/AFCvW9P+/fQ+Enxv+a2NJNQv/FYdBk1roBwW8s+lVcF1LFciCR+oGQkHABBwfT5GqeGQrw9yMftvMBh5eRqOzP1wuE979GtHUMTfL9tfrseEcEZHY16pZvLybrwxROFDxAnYEDY5P6dqk8t3kjtLHK2oxtjVjGdyP8KnhmRlZ5evlv562Ryx5KPVv+b0XtFFFXCuGaM0UUAUUGqbivMsNvrXLSyRhS0UKmSQBiAMqO3cHfy3oC5ozSNd84Tu6C2jUI0Zcsw1sGVgGQhnjTbK7hjkt22pVuOPNdtEs997zSv04Co8IwRDJGAQcoT7zkeAj40A78xc9Q20bGFXuJAxjVI0dlLgbhpApAUeZGcYNKd/zRczIPtEkMUBbJkRWMDLlFADiZZJCWkQYwq+93xSza8yLbMpt44yzB1DDwLNvg9KMJkdgoxpwSMdiTGEV1I0eohrnJUxtKqMq5yIo4o8sQwXDHAxv3xQExeMxLodI42KKJeoi9CKLJkidtJDaAFChdJOpjnfJqov7q5uJ4RKyyBunMwkWNdJmVdCFlwcsNJKnuc477uNl7Mbi48U8zrHMsfWjc7+DIVERQNCqCdILHGd80/cuclWlioEaa22y8mHYkfi7YDfECgEbk/2bFo4/tQwiY0hlwWUOzEBM5jySTk5zq7DaurWdqkKBIkVEUYVVAAA+AFbqKAKKKKAKKKpOPc021iQLiTSxGQoDMxGcZAArxtJbZ3CuU5dMVtknjfBku1RZCwCMGGk43+PwqxxSdw72kWk8yRRiXVIwVcpgZJwN8045rmPQ25RJLq7qtQtTXsmVvCOCR2vU6ZY9R9Tajnf4fnUCTlOPWzRSzQhzlljbCk+uMbVWcb9pVrayPEVld0YqwVQACO4ySM1DsvaxaOwEkcsYP4iFYD56TmoX5H5XrsW4Y2c07FF9/uM19yzFLHGpaQNEMJIG8Y+bedYfltHt2gllmkDsGLMwLbEEAHGw2q3trhZEV0YMrAFSDkEHsQa21J5Nb765Kfn2rS3x9ikvOXQ+krNPGVRU8DYBC9sjGM/GvC8pwfZzCdRBbXqJ8er97PrVvd3SRIzyMFRQSzHYAD1pEuvazaq+EjmcZ94BVB+QJzXE4Ux/MWMeOXctVJvXsNPDeAdGQOZ55CoIAd8qMjHbG9Wd5bCWNkbOGGDjvVVy3zPBxBSYGOV95GGGXPqPT4iro1JGEHHS4ZXtdkZ/wDc7SRps7URIqLnCjAz3qBNwFGkZ9Trr99VOA3zqBzHzrbWEgjmLFyurCDVgZ21b7Z3/Kp3LXMMXEImkg1aVYqdQwcgA/4iuJV1T1Brj0O/LyIQ87TSfr7geX4+iIctpDau4zn8qkScMQzJKS2pF0jfbG/cfWp9QeM8SS1geaXOhBk4GT3xsKfD1RX5fb7cf0I1ZZJ6T7v/AH/uL/EeGsXkEcD5cncOBGf4ivr8KtYOCKbZIpe675XYg5J2P1qLyzzjb8Qd0g6mUUMdS6dicbb145k51t7CURz9TUy6hpXIxkj1+FV4YtMW5t7T/oW5LJclSovqXfXqWdlwVI3LlndyManOSB8K1jgEfRMOW0ltR33z+VLf+9ay9Jv+j/vR/vVsvSb/AKP+9d+Xja129fvydfCZ299Ev5wNjcKQypLltUa6Rvtjfv8AnXqx4asLu6k5kOWydvM7fnUG85nghtUuZW0xyKrKCPE2oZAC+ZxSm/tdtgcCCcj18A/TVUjjTB77b5IqsbKuT6Itrj/B0fNFLfK3OVvxFmWHWGVdRDLjbOO4JFMdTxkpLaK1tU6pdM1pma1XM6xqXdgqqCSScAAeZNbTXIPaFzQbuZbSBJJImZ49KaNU0oAK4Vgfu1OTqI0kqxyAAa9Iy25l516jKkZkit3kaEyEMjSkYBERUGRNyy+4CSNiMb03DYp57hHtLNm6RQiWQx6UeNCrprLHq5JA1aiRpH1vrblm2tNU3ECjOxBEUYP7ysmUQBpnBVRkAKNOyjemOG6ubgYgiFvEQMPL+0IOd0hU+E4wfGQcntsaAUI+QZJsy37W0WWZ2SPqSoCRgYEj6Bjc4CnJx5bVi35OsSifZ4ri8Ka1DmR40BY5Od0BGTk6aerXgCBledmnkXs8nl8kGFA+lWwWgErgXIYhUrIyKhK+CFdIIH4WkfMjD6imvh3DIbddMMaoPgP5nual4ooAooooAooooAooooDBqg45yjbXsyy3KsxRdIGoquMk7gd+9MFYrxpNaZ3XZOuXVB6Z898EiCcaRFGFW9KqPQCQgD8hX0Ga+f8AhX9OL/8AfP8A/wBWr6BNVsXiX1Nrx17nU/8A5Quxcl2YmkmeJZJJHZyZPHgsc+Few/Kud+13hVtbyQm3VY5HD60QYBAxhiOwOSR8fpTvzxztHw9dCYe4YeFPJc/ik9B8O5/WkjlPlKbikv2u/LdNjnfZpcdgo/DH/oetLemX4IrudeHO2rWVdJqC4X/t8kh19lCuOGR687tIUz+7qOPpnOKcq1QRBFCqAAoAAGwAGwAqDHx62aTpLcQmTUV0B1LahnI05zkYO3wqeK6YpGPdJ3WSsS5bf0ET218RKxQQAkCRmdviExgH6nP0rf7NeVraThwknhR2mL5LDJChioCny7Z29ar/AG325zayfh+9T6nSR+gP5Uz+yy4DcLhx+AyKfhh27/Qg/Wq6W73v2NiyTr8Krdb1uXfX6nLuW7g2HGFVSdK3DQt8VZym/wCh+ldr5k42ljbPNJ+EYVfNmPuqK4hAv2njI0bh70sPkJdRP5Amr/2tcR1cQjim1GCNEcopwTqJ1b+pAxny3qOufRCT+fYuZuIsnJpT56dy+ev78C/xbh8s1q3EbknVPOFQeow2W/q7BR8q6L7Ff+Rk/t2/uJSZzfzrFfWqW8UBiEbqR4lIAVSAAAPjVl7KOaFhZbMxsWmlZg+oAL4PMdz7v615W4q1af8AySZtd9mBJSjpp8e0Udipa9o39F3P9Qf3hTKKWvaN/Rdz/UH94Vds/Kz5jE/88Pqv3EP2I/8AM3H9kn9410fjPK1reOHuIg7BdIOWG2ScbH41zj2I/wDMXH9kn9412DNQ46TqWzR8ZnKGdJxen2/Y4L7TeEQ2d4sdumhDErEZJ3LMM7/IU/cs8j2M1nBJJAC7xIzHU+5KjJ70n+2b+kF/sE/vPXU+TP6Otf7CL+6K4rhF2yWi3m5FscCiSk9vl7Oa+2K36T2kaAiFImVBvgEEDHzxpqdyjxjg4to45o4kkCgSGWPOpsbnqYIwT8qf+O8Lt7xejchWz4lGcOPLUuNx8xSLxP2Rpgm2uGB8lkUMPlqGCPyNezrnGblFbIsfMx7caNF0nFr1Xr9Rx5d4PZRuZ7ERjWukmJsoRnPYHANMFcF9md7JBxOONT4ZC6SKDscKxB+YI7/Ou8CpqJqceNFDxPGlj3dMpdW1tP5GJlJUgHBwcH0+NJHJXJUllC7M8IuXwoYK8qQxA56UZZlYkksxY4yWGQcCnqipTPKzhnBY4SGJaSXTgyyMzuR3xkk6R8BtVlWaKAKKKKAKKKKAKKKKAKKKKAKKKKAwaRue+A391OjWU3TQR4YdZ48tqJzhRvtino0VzKKktMmoulTNTilv59ziS+zPiIfWHhD6tWoSvqznOdWnOc+dO/IXA761eU303UDqgQdV5MEFtWzDbuKdqwajhTGL2i5keKXZEOiaX9Dj/MXs5vbi7nlQw6ZJXYapCDgnbI0+lal5A4sBgTjHp9ol/wAq7MKK5+GhvZJHxnIUVHtpcdhb5F4XPa2vTu31ydRznW0mxxjxHf1pR4TyJdRcVF03S6X2iWTZyW0sXxtp7+IeddRoNSOqL0n6FWGdbCU5R1+PkqeZuBR39u0MuQDurDurDsw/1vvXMF9n/E7fXHbTL0376JWjDD1ZcbH5Zrs1YrydUZvbPcbPux4uEdNezW0InIPIP2F+tcMrzYIULnQgPfBPvMfXA2pyuOHQyHVJFGx7ZZFJ/MipNZruMIxWkQ35Nt1nmTfcS+feUftVsqWkcKOJAxJATw4bIyF9SK9ezvlVrKBhcpEZeqWVlwxAKqNmIBHn+dOVFc+XHq6iT423yPI3+He/mFU3OHDXurKaGLTrdQF1HA7g7mrmiu2trRXhNwkpLlHE7f2a8SjJMckSE99Mzrn54Xep1hyPxVJo2ecFVkQsPtEpyAwJGMb7A7V16sGoFjQXBpz8ayJp9Sj3+Rzb2h8lXN/dLLB0tIiVfG5U5DMewU7binflyzaC0hikxqjiRWwcjIABwfOrOsVLGtKTkvUpW5lllUapcR4En2gcny37xSQSqjxKwAbUM5IOQ67r29KVX5S41p0G4YoRg/8AEvjH1GcV2Cs1xKmMnsno8StqgoaTS42t6Oe8g+z82UvXuXVpQCEVMlUzsTqONRxt2GMnv5dAxWaKkhBQWkVsnIsyJ9dj2z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92" name="Picture 20" descr="http://goodlogo.com/images/logos/windows_7_logo_3897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47" y="2799076"/>
            <a:ext cx="1882180" cy="47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s://byfiles.storage.live.com/y1plJPpVun_0SyXa-eVFSdprlZR3DDFrFBzWOMSzcBY3BS_sQf59CAx7vBhYUQz9I7BYLosdRHkfVo/3294383127423296844.jpg?psid=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57" y="1449734"/>
            <a:ext cx="1544771" cy="6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programaras.com/wp-content/uploads/2014/06/fedora-logo-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56" y="4832863"/>
            <a:ext cx="1079748" cy="3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rainingetc.com/Images/400rhel7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96" y="1916832"/>
            <a:ext cx="1222311" cy="4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indows 10 logo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06" y="5103705"/>
            <a:ext cx="2081650" cy="37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nau.edu/uploadedImages/Administrative/ITS/CTSS/PC_Support_-_NEW/Mac/OS_X_109/os-x-maverick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8" y="2361817"/>
            <a:ext cx="2083403" cy="6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13866" r="4143" b="953"/>
          <a:stretch/>
        </p:blipFill>
        <p:spPr bwMode="auto">
          <a:xfrm>
            <a:off x="2843808" y="836713"/>
            <a:ext cx="619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Mantid Support Forum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76" y="1205806"/>
            <a:ext cx="8229600" cy="4205287"/>
          </a:xfrm>
        </p:spPr>
        <p:txBody>
          <a:bodyPr/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forum.mantidproject.org</a:t>
            </a:r>
          </a:p>
          <a:p>
            <a:pPr marL="0" indent="0">
              <a:buNone/>
            </a:pPr>
            <a:r>
              <a:rPr lang="en-GB" sz="1800" dirty="0" smtClean="0"/>
              <a:t>help.mantidproject.org</a:t>
            </a:r>
            <a:endParaRPr lang="en-GB" sz="18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754404" y="891166"/>
            <a:ext cx="648072" cy="288031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772900" y="5985663"/>
            <a:ext cx="759539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pic>
        <p:nvPicPr>
          <p:cNvPr id="1029" name="Picture 5" descr="MBC MantidPlot ask for hel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3" r="9134"/>
          <a:stretch/>
        </p:blipFill>
        <p:spPr bwMode="auto">
          <a:xfrm>
            <a:off x="190475" y="1035181"/>
            <a:ext cx="231521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7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4245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3494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Fixed crash on Mac OSX when trying to retrieve proxy information at 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ISIS Mac users: Please remove “proxy.info=“ &amp; “</a:t>
            </a:r>
            <a:r>
              <a:rPr lang="en-GB" sz="1600" dirty="0" err="1" smtClean="0"/>
              <a:t>proxy.port</a:t>
            </a:r>
            <a:r>
              <a:rPr lang="en-GB" sz="1600" dirty="0" smtClean="0"/>
              <a:t>=” lines from /Users/LOGIN/.</a:t>
            </a:r>
            <a:r>
              <a:rPr lang="en-GB" sz="1600" dirty="0" err="1" smtClean="0"/>
              <a:t>mantid</a:t>
            </a:r>
            <a:r>
              <a:rPr lang="en-GB" sz="1600" dirty="0" smtClean="0"/>
              <a:t>/</a:t>
            </a:r>
            <a:r>
              <a:rPr lang="en-GB" sz="1600" dirty="0" err="1" smtClean="0"/>
              <a:t>Mantid.user.properties</a:t>
            </a:r>
            <a:r>
              <a:rPr lang="en-GB" sz="1600" dirty="0" smtClean="0"/>
              <a:t> file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Fixed bug that </a:t>
            </a:r>
            <a:r>
              <a:rPr lang="en-GB" sz="2000" dirty="0"/>
              <a:t>caused uploads to fail with some incorrectly configured proxy </a:t>
            </a:r>
            <a:r>
              <a:rPr lang="en-GB" sz="2000" dirty="0" smtClean="0"/>
              <a:t>servers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/>
              <a:t>default </a:t>
            </a:r>
            <a:r>
              <a:rPr lang="en-GB" sz="2000" dirty="0" smtClean="0"/>
              <a:t>download timeout </a:t>
            </a:r>
            <a:r>
              <a:rPr lang="en-GB" sz="2000" dirty="0"/>
              <a:t>has been increased from 5s to 30s to avoid hitting the timeout when tying to download some larger </a:t>
            </a:r>
            <a:r>
              <a:rPr lang="en-GB" sz="2000" dirty="0" smtClean="0"/>
              <a:t>files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37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5069482"/>
          </a:xfrm>
        </p:spPr>
        <p:txBody>
          <a:bodyPr/>
          <a:lstStyle/>
          <a:p>
            <a:r>
              <a:rPr lang="en-GB" sz="1600" dirty="0" smtClean="0"/>
              <a:t>The </a:t>
            </a:r>
            <a:r>
              <a:rPr lang="en-GB" sz="1600" i="1" dirty="0"/>
              <a:t>Atom</a:t>
            </a:r>
            <a:r>
              <a:rPr lang="en-GB" sz="1600" dirty="0"/>
              <a:t> </a:t>
            </a:r>
            <a:r>
              <a:rPr lang="en-GB" sz="1600" dirty="0" smtClean="0"/>
              <a:t>class</a:t>
            </a:r>
            <a:r>
              <a:rPr lang="en-GB" sz="1600" dirty="0"/>
              <a:t>, which stores the cross-sections, relative atomic masses, and other information for all elements and isotopes is now accessible from Python.</a:t>
            </a:r>
          </a:p>
          <a:p>
            <a:endParaRPr lang="en-GB" sz="1600" dirty="0" smtClean="0"/>
          </a:p>
          <a:p>
            <a:r>
              <a:rPr lang="en-GB" sz="1600" dirty="0" smtClean="0"/>
              <a:t>The </a:t>
            </a:r>
            <a:r>
              <a:rPr lang="en-GB" sz="1600" i="1" dirty="0"/>
              <a:t>Material</a:t>
            </a:r>
            <a:r>
              <a:rPr lang="en-GB" sz="1600" dirty="0"/>
              <a:t> class has two new Python methods: </a:t>
            </a:r>
            <a:r>
              <a:rPr lang="en-GB" sz="1600" i="1" dirty="0" err="1"/>
              <a:t>chemicalFormula</a:t>
            </a:r>
            <a:r>
              <a:rPr lang="en-GB" sz="1600" dirty="0"/>
              <a:t> returns a tuple of </a:t>
            </a:r>
            <a:r>
              <a:rPr lang="en-GB" sz="1600" i="1" dirty="0"/>
              <a:t>Atom</a:t>
            </a:r>
            <a:r>
              <a:rPr lang="en-GB" sz="1600" dirty="0"/>
              <a:t> objects corresponding to the atoms in the compound, and their abundances; </a:t>
            </a:r>
            <a:r>
              <a:rPr lang="en-GB" sz="1600" i="1" dirty="0" err="1"/>
              <a:t>relativeMolecularMass</a:t>
            </a:r>
            <a:r>
              <a:rPr lang="en-GB" sz="1600" dirty="0"/>
              <a:t> returns the relative </a:t>
            </a:r>
            <a:r>
              <a:rPr lang="en-GB" sz="1600" dirty="0" smtClean="0"/>
              <a:t>formula </a:t>
            </a:r>
            <a:r>
              <a:rPr lang="en-GB" sz="1600" dirty="0"/>
              <a:t>unit mass in atomic mass units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r>
              <a:rPr lang="en-GB" sz="1600" dirty="0"/>
              <a:t>The plot() function of </a:t>
            </a:r>
            <a:r>
              <a:rPr lang="en-GB" sz="1600" dirty="0" err="1"/>
              <a:t>mantidplot.pyplot</a:t>
            </a:r>
            <a:r>
              <a:rPr lang="en-GB" sz="1600" dirty="0"/>
              <a:t> now supports empty marker (marker=None</a:t>
            </a:r>
            <a:r>
              <a:rPr lang="en-GB" sz="1600" dirty="0" smtClean="0"/>
              <a:t>).</a:t>
            </a:r>
          </a:p>
          <a:p>
            <a:endParaRPr lang="en-GB" sz="1600" dirty="0"/>
          </a:p>
          <a:p>
            <a:r>
              <a:rPr lang="en-GB" sz="1600" dirty="0"/>
              <a:t>V3D is now </a:t>
            </a:r>
            <a:r>
              <a:rPr lang="en-GB" sz="1600" dirty="0" err="1"/>
              <a:t>iterable</a:t>
            </a:r>
            <a:r>
              <a:rPr lang="en-GB" sz="1600" dirty="0"/>
              <a:t> in Python, which makes it possible to easily construct </a:t>
            </a:r>
            <a:r>
              <a:rPr lang="en-GB" sz="1600" dirty="0" err="1"/>
              <a:t>numpy</a:t>
            </a:r>
            <a:r>
              <a:rPr lang="en-GB" sz="1600" dirty="0"/>
              <a:t> arrays like this </a:t>
            </a:r>
            <a:r>
              <a:rPr lang="en-GB" sz="1600" i="1" dirty="0" err="1"/>
              <a:t>np.array</a:t>
            </a:r>
            <a:r>
              <a:rPr lang="en-GB" sz="1600" i="1" dirty="0"/>
              <a:t>(V3D(1,2, 3)).</a:t>
            </a:r>
          </a:p>
          <a:p>
            <a:endParaRPr lang="en-GB" sz="1600" dirty="0" smtClean="0"/>
          </a:p>
          <a:p>
            <a:r>
              <a:rPr lang="en-GB" sz="1600" dirty="0" smtClean="0"/>
              <a:t>Two </a:t>
            </a:r>
            <a:r>
              <a:rPr lang="en-GB" sz="1600" dirty="0"/>
              <a:t>new attributes available on all python algorithms </a:t>
            </a:r>
            <a:r>
              <a:rPr lang="en-GB" sz="1600" i="1" dirty="0" err="1"/>
              <a:t>startProgress</a:t>
            </a:r>
            <a:r>
              <a:rPr lang="en-GB" sz="1600" dirty="0"/>
              <a:t> and </a:t>
            </a:r>
            <a:r>
              <a:rPr lang="en-GB" sz="1600" i="1" dirty="0" err="1" smtClean="0"/>
              <a:t>endProgress</a:t>
            </a:r>
            <a:r>
              <a:rPr lang="en-GB" sz="1600" dirty="0" smtClean="0"/>
              <a:t>. </a:t>
            </a:r>
            <a:r>
              <a:rPr lang="en-GB" sz="1600" dirty="0"/>
              <a:t>Added to an algorithm call, it will allow for passing control of the progress bar to child algorithms.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9680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2176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Line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432" y="1063427"/>
            <a:ext cx="3672408" cy="2365573"/>
          </a:xfrm>
        </p:spPr>
        <p:txBody>
          <a:bodyPr/>
          <a:lstStyle/>
          <a:p>
            <a:r>
              <a:rPr lang="en-GB" sz="1800" dirty="0" smtClean="0"/>
              <a:t>Graphs now show ALL error bars</a:t>
            </a:r>
          </a:p>
          <a:p>
            <a:pPr lvl="1"/>
            <a:r>
              <a:rPr lang="en-GB" sz="1600" dirty="0" smtClean="0"/>
              <a:t>Previously skipped some </a:t>
            </a:r>
            <a:r>
              <a:rPr lang="en-GB" sz="1600" dirty="0"/>
              <a:t>points based on the data density.</a:t>
            </a:r>
          </a:p>
          <a:p>
            <a:pPr lvl="1"/>
            <a:r>
              <a:rPr lang="en-GB" sz="1600" dirty="0" smtClean="0"/>
              <a:t>It </a:t>
            </a:r>
            <a:r>
              <a:rPr lang="en-GB" sz="1600" dirty="0"/>
              <a:t>can make dense data plots with errors look more </a:t>
            </a:r>
            <a:r>
              <a:rPr lang="en-GB" sz="1600" dirty="0" smtClean="0"/>
              <a:t>obscured.</a:t>
            </a:r>
            <a:endParaRPr lang="en-GB" sz="1600" dirty="0"/>
          </a:p>
          <a:p>
            <a:pPr marL="857250" lvl="2" indent="0">
              <a:buNone/>
            </a:pPr>
            <a:endParaRPr lang="en-GB" sz="1400" dirty="0" smtClean="0"/>
          </a:p>
          <a:p>
            <a:pPr lvl="2"/>
            <a:endParaRPr lang="en-GB" sz="1400" dirty="0" smtClean="0"/>
          </a:p>
          <a:p>
            <a:pPr lvl="2"/>
            <a:endParaRPr lang="en-GB" sz="1400" dirty="0" smtClean="0"/>
          </a:p>
        </p:txBody>
      </p:sp>
      <p:pic>
        <p:nvPicPr>
          <p:cNvPr id="1026" name="Picture 2" descr="http://docs.mantidproject.org/nightly/_images/R37AllErrorB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753119" cy="382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R37PlotAllErrorsO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20" y="342900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5095875"/>
            <a:ext cx="3672408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dirty="0"/>
              <a:t>Y</a:t>
            </a:r>
            <a:r>
              <a:rPr lang="en-GB" sz="1800" b="0" dirty="0" smtClean="0"/>
              <a:t>ou </a:t>
            </a:r>
            <a:r>
              <a:rPr lang="en-GB" sz="1800" b="0" dirty="0"/>
              <a:t>can change it back by unselecting the option Draw All Errors in the </a:t>
            </a:r>
            <a:r>
              <a:rPr lang="en-GB" sz="1800" b="0" dirty="0" err="1" smtClean="0"/>
              <a:t>View</a:t>
            </a:r>
            <a:r>
              <a:rPr lang="en-GB" sz="1800" b="0" dirty="0" err="1" smtClean="0">
                <a:sym typeface="Symbol"/>
              </a:rPr>
              <a:t></a:t>
            </a:r>
            <a:r>
              <a:rPr lang="en-GB" sz="1800" b="0" dirty="0" err="1" smtClean="0"/>
              <a:t>Preferences</a:t>
            </a:r>
            <a:r>
              <a:rPr lang="en-GB" sz="1800" b="0" dirty="0" smtClean="0"/>
              <a:t> </a:t>
            </a:r>
            <a:r>
              <a:rPr lang="en-GB" sz="1800" b="0" dirty="0"/>
              <a:t>menu</a:t>
            </a:r>
            <a:endParaRPr lang="en-GB" sz="1400" b="0" kern="0" dirty="0" smtClean="0"/>
          </a:p>
          <a:p>
            <a:pPr lvl="2"/>
            <a:endParaRPr lang="en-GB" sz="14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2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3793</TotalTime>
  <Words>677</Words>
  <Application>Microsoft Office PowerPoint</Application>
  <PresentationFormat>On-screen Show (4:3)</PresentationFormat>
  <Paragraphs>134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Mantid slide template</vt:lpstr>
      <vt:lpstr>Mantid Release Presentation</vt:lpstr>
      <vt:lpstr>Training Courses</vt:lpstr>
      <vt:lpstr>Supported Platforms</vt:lpstr>
      <vt:lpstr>Mantid Support Forum</vt:lpstr>
      <vt:lpstr>PowerPoint Presentation</vt:lpstr>
      <vt:lpstr>Script Repository</vt:lpstr>
      <vt:lpstr>Python</vt:lpstr>
      <vt:lpstr>PowerPoint Presentation</vt:lpstr>
      <vt:lpstr>Line Plots</vt:lpstr>
      <vt:lpstr>Others</vt:lpstr>
      <vt:lpstr>Documentation</vt:lpstr>
      <vt:lpstr>PowerPoint Presentation</vt:lpstr>
      <vt:lpstr>Muon ALC</vt:lpstr>
      <vt:lpstr>Muon Analysis</vt:lpstr>
      <vt:lpstr>Muon algorithms and fit functions</vt:lpstr>
      <vt:lpstr>Future work (Roadmap)</vt:lpstr>
      <vt:lpstr>Next Release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Perkins, Thomas (STFC,RAL,ISIS)</cp:lastModifiedBy>
  <cp:revision>156</cp:revision>
  <dcterms:created xsi:type="dcterms:W3CDTF">2013-04-30T09:36:35Z</dcterms:created>
  <dcterms:modified xsi:type="dcterms:W3CDTF">2016-06-14T12:32:48Z</dcterms:modified>
</cp:coreProperties>
</file>