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1" r:id="rId5"/>
    <p:sldMasterId id="2147483653" r:id="rId6"/>
    <p:sldMasterId id="2147483655" r:id="rId7"/>
    <p:sldMasterId id="2147483793" r:id="rId8"/>
  </p:sldMasterIdLst>
  <p:notesMasterIdLst>
    <p:notesMasterId r:id="rId32"/>
  </p:notesMasterIdLst>
  <p:handoutMasterIdLst>
    <p:handoutMasterId r:id="rId33"/>
  </p:handout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25" autoAdjust="0"/>
  </p:normalViewPr>
  <p:slideViewPr>
    <p:cSldViewPr>
      <p:cViewPr varScale="1">
        <p:scale>
          <a:sx n="91" d="100"/>
          <a:sy n="91" d="100"/>
        </p:scale>
        <p:origin x="21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0263C-55D2-4A86-8124-01002F53271D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DFD68-3034-4807-9496-0E076534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23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039CE0-0589-4DE9-B407-1A24ED932F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042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63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94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2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1C7F9-23F3-484B-8802-99C421382E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38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F298B-D3E7-4D77-8D7D-D5BB48F99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0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155E0-C1C8-401C-ACD8-A0ABCB822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96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AFEE-A07E-4C2A-A700-065D31C07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70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33F8D-EE5D-44C2-9312-F30B73962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13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CB7A9-F6EE-49C1-9AEF-3953153677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769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D0A5-8C6D-4D5E-AEC4-09083E0F0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721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744CD-DA10-4B52-91D7-11C5D5D1F8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5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666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BBA4F-A670-4037-9EB8-A974C2434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45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AE3D7-FA9B-40B0-8860-451AF12CAE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403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E6929-912F-4F8F-991A-E3AB7F2C35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297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DBF09-1D7D-4FB5-AC40-97D49ED39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32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87E8B-AF30-4BC1-925B-B77D843FD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781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A5154-ED3D-46CE-BE44-58D9DCA03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70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C3F9-557B-40C5-AB1E-42BFD3E9A8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43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A8B46-7935-4477-8D16-E8AE4EBC7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901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9568E-EEA4-4309-8DB9-891E2E35B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83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EE7A2-515E-4938-A65B-03E6E1313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9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4983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D3426-620A-43A0-8B0A-160047174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858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6EB57-56A7-404B-A0AA-ADEC8E8F77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4786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1B9E-9429-4951-9569-C80523BEC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9674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8EEA3-526D-464B-9B45-5DA0F0E99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8347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4965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390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108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029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57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07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664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4692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7746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6683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81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0506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79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773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922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966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3132667"/>
            <a:ext cx="3983831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7"/>
            <a:ext cx="40005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8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7754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062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401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0"/>
            <a:ext cx="4882964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3086100" cy="30944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6596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2"/>
            <a:ext cx="2733722" cy="546744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5154930" cy="30944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969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0"/>
            <a:ext cx="8116380" cy="347816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6"/>
            <a:ext cx="8115300" cy="701969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7982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4"/>
            <a:ext cx="7597887" cy="999067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826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7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3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06959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8316"/>
            <a:ext cx="7608491" cy="999885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354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698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4191001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4873765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4191001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4873764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1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2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8771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0"/>
            <a:ext cx="81153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228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745068"/>
            <a:ext cx="615315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30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59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1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large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1AD41F6-7913-4CEA-A4C4-639062A8C0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4BBCD26C-EABE-4AA1-BED4-DEF0CDBB00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large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8C51-DB5F-4776-8375-B404D7A251A8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04EE-90C1-4D93-9779-F68451B2E6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67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tidproject.org/MVP" TargetMode="External"/><Relationship Id="rId2" Type="http://schemas.openxmlformats.org/officeDocument/2006/relationships/hyperlink" Target="https://www.mantidproject.org/MVP_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tidproject.org/MVP_Python_View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 smtClean="0"/>
              <a:t>Model View Presenter</a:t>
            </a:r>
            <a:br>
              <a:rPr lang="en-GB" altLang="en-US" dirty="0" smtClean="0"/>
            </a:br>
            <a:endParaRPr lang="en-GB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Anthony Lim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Should contain the following things:</a:t>
            </a:r>
          </a:p>
          <a:p>
            <a:pPr lvl="1"/>
            <a:r>
              <a:rPr lang="en-GB" sz="2000" dirty="0"/>
              <a:t>Set parent</a:t>
            </a:r>
          </a:p>
          <a:p>
            <a:pPr lvl="1"/>
            <a:r>
              <a:rPr lang="en-GB" sz="2000" dirty="0"/>
              <a:t>Load/create widgets for interface</a:t>
            </a:r>
          </a:p>
          <a:p>
            <a:pPr lvl="1"/>
            <a:r>
              <a:rPr lang="en-GB" sz="2000" dirty="0"/>
              <a:t>Connect from in-built signals to custom signals</a:t>
            </a:r>
          </a:p>
          <a:p>
            <a:pPr lvl="1"/>
            <a:r>
              <a:rPr lang="en-GB" sz="2000" dirty="0"/>
              <a:t>Set methods (update the view)</a:t>
            </a:r>
          </a:p>
          <a:p>
            <a:pPr lvl="1"/>
            <a:r>
              <a:rPr lang="en-GB" sz="2000" dirty="0"/>
              <a:t>Get methods (extract values from view)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67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It’s the go between for the model and view</a:t>
            </a:r>
          </a:p>
          <a:p>
            <a:endParaRPr lang="en-GB" sz="2000" dirty="0"/>
          </a:p>
          <a:p>
            <a:r>
              <a:rPr lang="en-GB" sz="2000" dirty="0"/>
              <a:t>Only </a:t>
            </a:r>
            <a:r>
              <a:rPr lang="en-GB" sz="2000" dirty="0" err="1"/>
              <a:t>Qt</a:t>
            </a:r>
            <a:r>
              <a:rPr lang="en-GB" sz="2000" dirty="0"/>
              <a:t> it may contain is connect statements (can alternatively use notify)</a:t>
            </a:r>
          </a:p>
          <a:p>
            <a:endParaRPr lang="en-GB" sz="2000" dirty="0"/>
          </a:p>
          <a:p>
            <a:r>
              <a:rPr lang="en-GB" sz="2000" dirty="0"/>
              <a:t>All received signals should call a function (slot) in the presenter </a:t>
            </a:r>
          </a:p>
          <a:p>
            <a:endParaRPr lang="en-GB" sz="2000" dirty="0"/>
          </a:p>
          <a:p>
            <a:r>
              <a:rPr lang="en-GB" sz="2000" dirty="0"/>
              <a:t>Should not contain any hard sums</a:t>
            </a:r>
          </a:p>
          <a:p>
            <a:endParaRPr lang="en-GB" sz="2000" dirty="0"/>
          </a:p>
          <a:p>
            <a:r>
              <a:rPr lang="en-GB" sz="2000" dirty="0"/>
              <a:t>The model and view should be passed into the presenter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33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61" y="1969243"/>
            <a:ext cx="6414579" cy="3319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3609" y="2099382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white"/>
                </a:solidFill>
                <a:latin typeface="Century Gothic" panose="020B0502020202020204"/>
              </a:rPr>
              <a:t>Pass in view and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white"/>
                </a:solidFill>
                <a:latin typeface="Century Gothic" panose="020B0502020202020204"/>
              </a:rPr>
              <a:t>model</a:t>
            </a:r>
            <a:endParaRPr lang="en-GB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8224" y="4019184"/>
            <a:ext cx="223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white"/>
                </a:solidFill>
                <a:latin typeface="Century Gothic" panose="020B0502020202020204"/>
              </a:rPr>
              <a:t>Send information to model and get result</a:t>
            </a:r>
            <a:endParaRPr lang="en-GB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36096" y="2276872"/>
            <a:ext cx="1286436" cy="291352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 flipH="1">
            <a:off x="5937852" y="4507414"/>
            <a:ext cx="714935" cy="12635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13540" y="2993302"/>
            <a:ext cx="161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Update view</a:t>
            </a:r>
            <a:endParaRPr lang="en-GB" dirty="0">
              <a:latin typeface="Century Gothic" panose="020B0502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454" y="4247423"/>
            <a:ext cx="264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Get information from view</a:t>
            </a:r>
            <a:endParaRPr lang="en-GB" dirty="0">
              <a:latin typeface="Century Gothic" panose="020B0502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672" y="5132312"/>
            <a:ext cx="1618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Update view with model result</a:t>
            </a:r>
            <a:endParaRPr lang="en-GB" dirty="0">
              <a:latin typeface="Century Gothic" panose="020B0502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254" y="3451710"/>
            <a:ext cx="251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Connect custom signal</a:t>
            </a:r>
            <a:endParaRPr lang="en-GB" dirty="0">
              <a:latin typeface="Century Gothic" panose="020B0502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39752" y="3645025"/>
            <a:ext cx="1046455" cy="42115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14" name="Left Brace 13"/>
          <p:cNvSpPr/>
          <p:nvPr/>
        </p:nvSpPr>
        <p:spPr>
          <a:xfrm>
            <a:off x="2163927" y="3177968"/>
            <a:ext cx="1288736" cy="135084"/>
          </a:xfrm>
          <a:prstGeom prst="leftBrace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rgbClr val="DF2E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60634" y="4378010"/>
            <a:ext cx="834174" cy="8381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V="1">
            <a:off x="1692886" y="4788911"/>
            <a:ext cx="1693321" cy="560483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5748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Presenter should </a:t>
            </a:r>
            <a:r>
              <a:rPr lang="en-GB" sz="2000" dirty="0" smtClean="0"/>
              <a:t>contain:</a:t>
            </a:r>
          </a:p>
          <a:p>
            <a:pPr lvl="1"/>
            <a:r>
              <a:rPr lang="en-GB" sz="2000" dirty="0" smtClean="0"/>
              <a:t>Set </a:t>
            </a:r>
            <a:r>
              <a:rPr lang="en-GB" sz="2000" dirty="0"/>
              <a:t>view and model</a:t>
            </a:r>
          </a:p>
          <a:p>
            <a:pPr lvl="1"/>
            <a:r>
              <a:rPr lang="en-GB" sz="2000" dirty="0"/>
              <a:t>Connect/notify</a:t>
            </a:r>
          </a:p>
          <a:p>
            <a:pPr lvl="1"/>
            <a:r>
              <a:rPr lang="en-GB" sz="2000" dirty="0"/>
              <a:t>Handle event slots</a:t>
            </a:r>
          </a:p>
          <a:p>
            <a:pPr lvl="1"/>
            <a:r>
              <a:rPr lang="en-GB" sz="2000" dirty="0"/>
              <a:t>Helpers (if needed)</a:t>
            </a:r>
          </a:p>
          <a:p>
            <a:endParaRPr lang="en-GB" sz="2000" dirty="0"/>
          </a:p>
          <a:p>
            <a:r>
              <a:rPr lang="en-GB" sz="2000" dirty="0"/>
              <a:t>The custom signals, get and set methods for the view allow for the view to be swapped out (if the same functions exist)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26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model does the hard work</a:t>
            </a:r>
          </a:p>
          <a:p>
            <a:endParaRPr lang="en-GB" sz="2000" dirty="0"/>
          </a:p>
          <a:p>
            <a:r>
              <a:rPr lang="en-GB" sz="2000" dirty="0"/>
              <a:t>A presenter may have multiple models</a:t>
            </a:r>
          </a:p>
          <a:p>
            <a:endParaRPr lang="en-GB" sz="2000" dirty="0"/>
          </a:p>
          <a:p>
            <a:r>
              <a:rPr lang="en-GB" sz="2000" dirty="0"/>
              <a:t>A Mantid algorithm is a ‘model’ – for testing it is worth putting it into a model class that can be mocked</a:t>
            </a:r>
          </a:p>
        </p:txBody>
      </p:sp>
    </p:spTree>
    <p:extLst>
      <p:ext uri="{BB962C8B-B14F-4D97-AF65-F5344CB8AC3E}">
        <p14:creationId xmlns:p14="http://schemas.microsoft.com/office/powerpoint/2010/main" val="38470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276872"/>
            <a:ext cx="7576211" cy="21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4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This was a trivial example</a:t>
            </a:r>
          </a:p>
          <a:p>
            <a:endParaRPr lang="en-GB" sz="2000" dirty="0"/>
          </a:p>
          <a:p>
            <a:r>
              <a:rPr lang="en-GB" sz="2000" dirty="0"/>
              <a:t>A model will somehow receive values from the presenter </a:t>
            </a:r>
          </a:p>
          <a:p>
            <a:endParaRPr lang="en-GB" sz="2000" dirty="0"/>
          </a:p>
          <a:p>
            <a:r>
              <a:rPr lang="en-GB" sz="2000" dirty="0"/>
              <a:t>The model will somehow return the values to the presenter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66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MVP and Mantid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www.mantidproject.org/MVP_Index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www.mantidproject.org/MVP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www.mantidproject.org/MVP_Python_Views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35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678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430530"/>
            <a:ext cx="8115300" cy="969771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10" y="2189189"/>
            <a:ext cx="3203340" cy="3404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94" y="2159449"/>
            <a:ext cx="3200678" cy="34064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5558" y="2503674"/>
            <a:ext cx="3028950" cy="300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entury Gothic" panose="020B0502020202020204"/>
              </a:rPr>
              <a:t>Widget 1</a:t>
            </a: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5558" y="2852221"/>
            <a:ext cx="3028950" cy="23775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entury Gothic" panose="020B0502020202020204"/>
              </a:rPr>
              <a:t>Widget 2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5558" y="5256808"/>
            <a:ext cx="3028950" cy="300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entury Gothic" panose="020B0502020202020204"/>
              </a:rPr>
              <a:t>Widget 3</a:t>
            </a: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544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Why I learnt MVP</a:t>
            </a:r>
            <a:r>
              <a:rPr lang="en-GB" sz="2000" dirty="0" smtClean="0"/>
              <a:t>?</a:t>
            </a:r>
          </a:p>
          <a:p>
            <a:endParaRPr lang="en-GB" sz="2000" dirty="0" smtClean="0"/>
          </a:p>
          <a:p>
            <a:r>
              <a:rPr lang="en-GB" sz="2000" dirty="0" smtClean="0"/>
              <a:t>Why </a:t>
            </a:r>
            <a:r>
              <a:rPr lang="en-GB" sz="2000" dirty="0"/>
              <a:t>use MVP</a:t>
            </a:r>
            <a:r>
              <a:rPr lang="en-GB" sz="2000" dirty="0" smtClean="0"/>
              <a:t>?</a:t>
            </a:r>
          </a:p>
          <a:p>
            <a:endParaRPr lang="en-GB" sz="2000" dirty="0"/>
          </a:p>
          <a:p>
            <a:r>
              <a:rPr lang="en-GB" sz="2000" dirty="0"/>
              <a:t>Disclaimer 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General </a:t>
            </a:r>
            <a:r>
              <a:rPr lang="en-GB" sz="2000" dirty="0"/>
              <a:t>Comments about </a:t>
            </a:r>
            <a:r>
              <a:rPr lang="en-GB" sz="2000" dirty="0" smtClean="0"/>
              <a:t>MVP</a:t>
            </a:r>
          </a:p>
          <a:p>
            <a:endParaRPr lang="en-GB" sz="2000" dirty="0"/>
          </a:p>
          <a:p>
            <a:r>
              <a:rPr lang="en-GB" sz="2000" dirty="0" smtClean="0"/>
              <a:t>View</a:t>
            </a:r>
          </a:p>
          <a:p>
            <a:endParaRPr lang="en-GB" sz="2000" dirty="0"/>
          </a:p>
          <a:p>
            <a:r>
              <a:rPr lang="en-GB" sz="2000" dirty="0" smtClean="0"/>
              <a:t>Presenter</a:t>
            </a:r>
          </a:p>
          <a:p>
            <a:endParaRPr lang="en-GB" sz="2000" dirty="0"/>
          </a:p>
          <a:p>
            <a:r>
              <a:rPr lang="en-GB" sz="2000" dirty="0"/>
              <a:t>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093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430530"/>
            <a:ext cx="8115300" cy="969771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4350" y="2503171"/>
            <a:ext cx="8115300" cy="3047523"/>
          </a:xfrm>
        </p:spPr>
        <p:txBody>
          <a:bodyPr/>
          <a:lstStyle/>
          <a:p>
            <a:r>
              <a:rPr lang="en-GB" dirty="0" smtClean="0"/>
              <a:t>Each tab is its own widget (with its own MVP)</a:t>
            </a:r>
          </a:p>
          <a:p>
            <a:endParaRPr lang="en-GB" dirty="0"/>
          </a:p>
          <a:p>
            <a:r>
              <a:rPr lang="en-GB" dirty="0" smtClean="0"/>
              <a:t>The view just adds the individual widgets into the tab widget and overrides </a:t>
            </a:r>
            <a:r>
              <a:rPr lang="en-GB" dirty="0" err="1" smtClean="0"/>
              <a:t>closeEvent</a:t>
            </a:r>
            <a:r>
              <a:rPr lang="en-GB" dirty="0" smtClean="0"/>
              <a:t> method</a:t>
            </a:r>
          </a:p>
          <a:p>
            <a:endParaRPr lang="en-GB" dirty="0"/>
          </a:p>
          <a:p>
            <a:r>
              <a:rPr lang="en-GB" dirty="0" smtClean="0"/>
              <a:t>The presenter creates the presenters for the individual widgets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7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430530"/>
            <a:ext cx="8115300" cy="969771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57426"/>
            <a:ext cx="3979288" cy="3157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134" y="2254976"/>
            <a:ext cx="3982557" cy="31595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7001" y="2353655"/>
            <a:ext cx="3673358" cy="300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entury Gothic" panose="020B0502020202020204"/>
              </a:rPr>
              <a:t>Widget 1</a:t>
            </a: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0567" y="2689411"/>
            <a:ext cx="3719792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lang="en-GB" sz="1350" dirty="0">
                <a:solidFill>
                  <a:prstClr val="black"/>
                </a:solidFill>
                <a:latin typeface="Century Gothic" panose="020B0502020202020204"/>
              </a:rPr>
              <a:t>Widget 2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47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430530"/>
            <a:ext cx="8115300" cy="969771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06" y="2448394"/>
            <a:ext cx="3979288" cy="315707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4351" y="2503171"/>
            <a:ext cx="4354116" cy="304752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Widget 1 determines the display in widget 2</a:t>
            </a:r>
          </a:p>
          <a:p>
            <a:endParaRPr lang="en-GB" dirty="0"/>
          </a:p>
          <a:p>
            <a:r>
              <a:rPr lang="en-GB" dirty="0" smtClean="0"/>
              <a:t>Widget 2 has two different flavours (2a and 2b)</a:t>
            </a:r>
          </a:p>
          <a:p>
            <a:endParaRPr lang="en-GB" dirty="0"/>
          </a:p>
          <a:p>
            <a:r>
              <a:rPr lang="en-GB" dirty="0" smtClean="0"/>
              <a:t>The view contains a layout of the three widgets (hide either 2a or 2b)</a:t>
            </a:r>
          </a:p>
          <a:p>
            <a:endParaRPr lang="en-GB" dirty="0"/>
          </a:p>
          <a:p>
            <a:r>
              <a:rPr lang="en-GB" dirty="0" smtClean="0"/>
              <a:t>View has methods to hide both widgets and to show a specific widget</a:t>
            </a:r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5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430530"/>
            <a:ext cx="8115300" cy="969771"/>
          </a:xfrm>
        </p:spPr>
        <p:txBody>
          <a:bodyPr/>
          <a:lstStyle/>
          <a:p>
            <a:pPr algn="ctr"/>
            <a:r>
              <a:rPr lang="en-GB" dirty="0" smtClean="0"/>
              <a:t>MVP in complex GUI’s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06" y="2448394"/>
            <a:ext cx="3979288" cy="3157076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4351" y="2503171"/>
            <a:ext cx="4354116" cy="3047523"/>
          </a:xfrm>
        </p:spPr>
        <p:txBody>
          <a:bodyPr>
            <a:normAutofit/>
          </a:bodyPr>
          <a:lstStyle/>
          <a:p>
            <a:r>
              <a:rPr lang="en-GB" dirty="0" smtClean="0"/>
              <a:t>The presenter connects to a signal from the view of widget 1 – to update the selection for widget 2</a:t>
            </a:r>
          </a:p>
          <a:p>
            <a:endParaRPr lang="en-GB" dirty="0"/>
          </a:p>
          <a:p>
            <a:r>
              <a:rPr lang="en-GB" dirty="0" smtClean="0"/>
              <a:t>Sets the presenters for the 3 widgets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 Learnt MVP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205288"/>
          </a:xfrm>
        </p:spPr>
        <p:txBody>
          <a:bodyPr/>
          <a:lstStyle/>
          <a:p>
            <a:r>
              <a:rPr lang="en-GB" sz="2000" dirty="0"/>
              <a:t>MVP (model-view-presenter) is a pattern for writing GUIs</a:t>
            </a:r>
          </a:p>
          <a:p>
            <a:endParaRPr lang="en-GB" sz="2000" dirty="0"/>
          </a:p>
          <a:p>
            <a:r>
              <a:rPr lang="en-GB" sz="2000" dirty="0"/>
              <a:t>The Muon group wanted a new GUI</a:t>
            </a:r>
          </a:p>
          <a:p>
            <a:endParaRPr lang="en-GB" sz="2000" dirty="0"/>
          </a:p>
          <a:p>
            <a:r>
              <a:rPr lang="en-GB" sz="2000" dirty="0"/>
              <a:t>The benefits of MVP were worth the effort to learn about it</a:t>
            </a:r>
          </a:p>
          <a:p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38636"/>
              </p:ext>
            </p:extLst>
          </p:nvPr>
        </p:nvGraphicFramePr>
        <p:xfrm>
          <a:off x="4788024" y="1268760"/>
          <a:ext cx="3268142" cy="4229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2331561" imgH="3017379" progId="AcroExch.Document.DC">
                  <p:embed/>
                </p:oleObj>
              </mc:Choice>
              <mc:Fallback>
                <p:oleObj name="Acrobat Document" r:id="rId3" imgW="2331561" imgH="301737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024" y="1268760"/>
                        <a:ext cx="3268142" cy="4229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628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It is a modular design </a:t>
            </a:r>
          </a:p>
          <a:p>
            <a:endParaRPr lang="en-GB" sz="2000" dirty="0"/>
          </a:p>
          <a:p>
            <a:r>
              <a:rPr lang="en-GB" sz="2000" dirty="0"/>
              <a:t>Can use automated testing</a:t>
            </a:r>
          </a:p>
          <a:p>
            <a:endParaRPr lang="en-GB" sz="2000" dirty="0"/>
          </a:p>
          <a:p>
            <a:r>
              <a:rPr lang="en-GB" sz="2000" dirty="0"/>
              <a:t>Tests can be streamlined via mocking (no need to run model when testing presenter)</a:t>
            </a:r>
          </a:p>
          <a:p>
            <a:endParaRPr lang="en-GB" sz="2000" dirty="0"/>
          </a:p>
          <a:p>
            <a:r>
              <a:rPr lang="en-GB" sz="2000" dirty="0"/>
              <a:t>However, it is difficult to implement without carful planning </a:t>
            </a:r>
          </a:p>
        </p:txBody>
      </p:sp>
    </p:spTree>
    <p:extLst>
      <p:ext uri="{BB962C8B-B14F-4D97-AF65-F5344CB8AC3E}">
        <p14:creationId xmlns:p14="http://schemas.microsoft.com/office/powerpoint/2010/main" val="94366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I am not an expert on MVP</a:t>
            </a:r>
          </a:p>
          <a:p>
            <a:endParaRPr lang="en-GB" sz="2000" dirty="0"/>
          </a:p>
          <a:p>
            <a:r>
              <a:rPr lang="en-GB" sz="2000" dirty="0"/>
              <a:t>MVP is a pattern, there are no hard or fast rules. So its open to interpretation (see https://</a:t>
            </a:r>
            <a:r>
              <a:rPr lang="en-GB" sz="2000" dirty="0" smtClean="0"/>
              <a:t>www.mantidproject.org/MatPlotLib_and_MVP)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This is my understanding of MVP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53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Each part of the MVP has its own unique role</a:t>
            </a:r>
          </a:p>
          <a:p>
            <a:pPr lvl="1"/>
            <a:r>
              <a:rPr lang="en-GB" sz="2000" dirty="0"/>
              <a:t>View is the look of the GUI</a:t>
            </a:r>
          </a:p>
          <a:p>
            <a:pPr lvl="1"/>
            <a:r>
              <a:rPr lang="en-GB" sz="2000" dirty="0"/>
              <a:t>Model is the heavy lifting</a:t>
            </a:r>
          </a:p>
          <a:p>
            <a:pPr lvl="1"/>
            <a:r>
              <a:rPr lang="en-GB" sz="2000" dirty="0"/>
              <a:t>Presenter is the go between for the model and view</a:t>
            </a:r>
          </a:p>
          <a:p>
            <a:endParaRPr lang="en-GB" sz="2000" dirty="0"/>
          </a:p>
          <a:p>
            <a:r>
              <a:rPr lang="en-GB" sz="2000" dirty="0"/>
              <a:t>Model and View never communicate directly</a:t>
            </a:r>
          </a:p>
          <a:p>
            <a:endParaRPr lang="en-GB" sz="2000" dirty="0"/>
          </a:p>
          <a:p>
            <a:r>
              <a:rPr lang="en-GB" sz="2000" dirty="0"/>
              <a:t>View is the only part with significant amounts of </a:t>
            </a:r>
            <a:r>
              <a:rPr lang="en-GB" sz="2000" dirty="0" err="1"/>
              <a:t>Qt</a:t>
            </a:r>
            <a:r>
              <a:rPr lang="en-GB" sz="2000" dirty="0"/>
              <a:t> (presenter may have connections)</a:t>
            </a:r>
          </a:p>
          <a:p>
            <a:endParaRPr lang="en-GB" sz="2000" dirty="0"/>
          </a:p>
          <a:p>
            <a:r>
              <a:rPr lang="en-GB" sz="2000" dirty="0"/>
              <a:t>In theory should be able to replace a view or model with minimal changes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6218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205288"/>
          </a:xfrm>
        </p:spPr>
        <p:txBody>
          <a:bodyPr/>
          <a:lstStyle/>
          <a:p>
            <a:r>
              <a:rPr lang="en-GB" sz="2000" dirty="0"/>
              <a:t>View is the look of the GUI</a:t>
            </a:r>
          </a:p>
          <a:p>
            <a:endParaRPr lang="en-GB" sz="2000" dirty="0"/>
          </a:p>
          <a:p>
            <a:r>
              <a:rPr lang="en-GB" sz="2000" dirty="0"/>
              <a:t>Can use a </a:t>
            </a:r>
            <a:r>
              <a:rPr lang="en-GB" sz="2000" dirty="0" err="1"/>
              <a:t>QtCreator</a:t>
            </a:r>
            <a:r>
              <a:rPr lang="en-GB" sz="2000" dirty="0"/>
              <a:t> to create the appearance </a:t>
            </a:r>
          </a:p>
          <a:p>
            <a:endParaRPr lang="en-GB" sz="2000" dirty="0"/>
          </a:p>
          <a:p>
            <a:r>
              <a:rPr lang="en-GB" sz="2000" dirty="0"/>
              <a:t>Should be simple – no logic or complex operations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74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764" y="2018658"/>
            <a:ext cx="5016199" cy="3631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082" y="2161646"/>
            <a:ext cx="312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Add a parent to the view</a:t>
            </a:r>
            <a:endParaRPr lang="en-GB" dirty="0">
              <a:latin typeface="Century Gothic" panose="020B0502020202020204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095871" y="2513861"/>
            <a:ext cx="1201271" cy="448236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56439" y="2813321"/>
            <a:ext cx="3128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Creates the widgets in view (can use </a:t>
            </a:r>
            <a:r>
              <a:rPr lang="en-GB" dirty="0" err="1" smtClean="0">
                <a:latin typeface="Century Gothic" panose="020B0502020202020204"/>
              </a:rPr>
              <a:t>QtCreator</a:t>
            </a:r>
            <a:r>
              <a:rPr lang="en-GB" dirty="0">
                <a:latin typeface="Century Gothic" panose="020B0502020202020204"/>
              </a:rPr>
              <a:t> </a:t>
            </a:r>
            <a:r>
              <a:rPr lang="en-GB" dirty="0" smtClean="0">
                <a:latin typeface="Century Gothic" panose="020B0502020202020204"/>
              </a:rPr>
              <a:t>instead)</a:t>
            </a:r>
            <a:endParaRPr lang="en-GB" dirty="0">
              <a:latin typeface="Century Gothic" panose="020B0502020202020204"/>
            </a:endParaRPr>
          </a:p>
        </p:txBody>
      </p:sp>
      <p:sp>
        <p:nvSpPr>
          <p:cNvPr id="32" name="Left Brace 31"/>
          <p:cNvSpPr/>
          <p:nvPr/>
        </p:nvSpPr>
        <p:spPr>
          <a:xfrm>
            <a:off x="2954544" y="3171438"/>
            <a:ext cx="1277470" cy="1824229"/>
          </a:xfrm>
          <a:prstGeom prst="leftBrace">
            <a:avLst>
              <a:gd name="adj1" fmla="val 8333"/>
              <a:gd name="adj2" fmla="val 19783"/>
            </a:avLst>
          </a:prstGeom>
          <a:noFill/>
          <a:ln w="9525" cap="flat" cmpd="sng" algn="ctr">
            <a:solidFill>
              <a:srgbClr val="DF2E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84168" y="2184558"/>
            <a:ext cx="312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schemeClr val="bg1"/>
                </a:solidFill>
                <a:latin typeface="Century Gothic" panose="020B0502020202020204"/>
              </a:rPr>
              <a:t>Custom signal</a:t>
            </a:r>
            <a:endParaRPr lang="en-GB" dirty="0">
              <a:solidFill>
                <a:schemeClr val="bg1"/>
              </a:solidFill>
              <a:latin typeface="Century Gothic" panose="020B05020202020202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8427" y="4872156"/>
            <a:ext cx="312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Connect widget to a function</a:t>
            </a:r>
            <a:endParaRPr lang="en-GB" dirty="0">
              <a:latin typeface="Century Gothic" panose="020B0502020202020204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342965" y="2360071"/>
            <a:ext cx="815788" cy="318247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>
          <a:xfrm>
            <a:off x="2809001" y="5085699"/>
            <a:ext cx="1488141" cy="2241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19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57880"/>
            <a:ext cx="7276253" cy="3464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2303229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Helps create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 widget</a:t>
            </a:r>
            <a:endParaRPr lang="en-GB" dirty="0">
              <a:latin typeface="Century Gothic" panose="020B0502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59" y="4537263"/>
            <a:ext cx="2079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Get values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latin typeface="Century Gothic" panose="020B0502020202020204"/>
              </a:rPr>
              <a:t> from View</a:t>
            </a:r>
            <a:endParaRPr lang="en-GB" dirty="0">
              <a:latin typeface="Century Gothic" panose="020B0502020202020204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63888" y="2367572"/>
            <a:ext cx="1541929" cy="0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>
            <a:off x="1259632" y="2780928"/>
            <a:ext cx="713566" cy="1"/>
          </a:xfrm>
          <a:prstGeom prst="straightConnector1">
            <a:avLst/>
          </a:prstGeom>
          <a:noFill/>
          <a:ln w="9525" cap="flat" cmpd="sng" algn="ctr">
            <a:solidFill>
              <a:srgbClr val="DF2E28"/>
            </a:solidFill>
            <a:prstDash val="solid"/>
            <a:tailEnd type="triangle"/>
          </a:ln>
          <a:effectLst/>
        </p:spPr>
      </p:cxnSp>
      <p:sp>
        <p:nvSpPr>
          <p:cNvPr id="11" name="Right Brace 10"/>
          <p:cNvSpPr/>
          <p:nvPr/>
        </p:nvSpPr>
        <p:spPr>
          <a:xfrm>
            <a:off x="6084168" y="3501008"/>
            <a:ext cx="762009" cy="1016331"/>
          </a:xfrm>
          <a:prstGeom prst="rightBrace">
            <a:avLst>
              <a:gd name="adj1" fmla="val 20589"/>
              <a:gd name="adj2" fmla="val 45269"/>
            </a:avLst>
          </a:prstGeom>
          <a:noFill/>
          <a:ln w="9525" cap="flat" cmpd="sng" algn="ctr">
            <a:solidFill>
              <a:srgbClr val="DF2E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403648" y="4517339"/>
            <a:ext cx="775747" cy="783869"/>
          </a:xfrm>
          <a:prstGeom prst="leftBrace">
            <a:avLst/>
          </a:prstGeom>
          <a:noFill/>
          <a:ln w="9525" cap="flat" cmpd="sng" algn="ctr">
            <a:solidFill>
              <a:srgbClr val="DF2E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9686" y="2182906"/>
            <a:ext cx="35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white"/>
                </a:solidFill>
                <a:latin typeface="Century Gothic" panose="020B0502020202020204"/>
              </a:rPr>
              <a:t>Emit custom signal </a:t>
            </a:r>
            <a:endParaRPr lang="en-GB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6177" y="3790073"/>
            <a:ext cx="3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white"/>
                </a:solidFill>
                <a:latin typeface="Century Gothic" panose="020B0502020202020204"/>
              </a:rPr>
              <a:t>Update look of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GB" dirty="0" smtClean="0">
                <a:solidFill>
                  <a:prstClr val="white"/>
                </a:solidFill>
                <a:latin typeface="Century Gothic" panose="020B0502020202020204"/>
              </a:rPr>
              <a:t>View</a:t>
            </a:r>
            <a:endParaRPr lang="en-GB" dirty="0">
              <a:solidFill>
                <a:prstClr val="white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53286803"/>
      </p:ext>
    </p:extLst>
  </p:cSld>
  <p:clrMapOvr>
    <a:masterClrMapping/>
  </p:clrMapOvr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Date xmlns="625b6530-e6f5-4f69-b7c8-c95a2efb0750">2017-10-04T23:00:00+00:00</Meeting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496FC10432BC4384C696E86D5F54AB" ma:contentTypeVersion="1" ma:contentTypeDescription="Create a new document." ma:contentTypeScope="" ma:versionID="0b33925566c1e723a4f456baaadd633d">
  <xsd:schema xmlns:xsd="http://www.w3.org/2001/XMLSchema" xmlns:xs="http://www.w3.org/2001/XMLSchema" xmlns:p="http://schemas.microsoft.com/office/2006/metadata/properties" xmlns:ns2="625b6530-e6f5-4f69-b7c8-c95a2efb0750" targetNamespace="http://schemas.microsoft.com/office/2006/metadata/properties" ma:root="true" ma:fieldsID="35e6225999cdda0716c2fd15621a2498" ns2:_="">
    <xsd:import namespace="625b6530-e6f5-4f69-b7c8-c95a2efb0750"/>
    <xsd:element name="properties">
      <xsd:complexType>
        <xsd:sequence>
          <xsd:element name="documentManagement">
            <xsd:complexType>
              <xsd:all>
                <xsd:element ref="ns2:Meeting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b6530-e6f5-4f69-b7c8-c95a2efb0750" elementFormDefault="qualified">
    <xsd:import namespace="http://schemas.microsoft.com/office/2006/documentManagement/types"/>
    <xsd:import namespace="http://schemas.microsoft.com/office/infopath/2007/PartnerControls"/>
    <xsd:element name="MeetingDate" ma:index="8" nillable="true" ma:displayName="Meeting Date" ma:format="DateOnly" ma:internalName="Meeting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51DA7-35C8-435C-B27B-BEDC85B465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697711-3AAC-4DBD-9013-8D2F2C565FA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625b6530-e6f5-4f69-b7c8-c95a2efb075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0BCE68A-D826-4C78-B873-8C64A80C4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5b6530-e6f5-4f69-b7c8-c95a2efb07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647</Words>
  <Application>Microsoft Office PowerPoint</Application>
  <PresentationFormat>On-screen Show (4:3)</PresentationFormat>
  <Paragraphs>174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Century Gothic</vt:lpstr>
      <vt:lpstr>Lucida Sans</vt:lpstr>
      <vt:lpstr>ISIS Small Bottom Banner</vt:lpstr>
      <vt:lpstr>ISIS Large Top Banner</vt:lpstr>
      <vt:lpstr>ISIS Small Top Banner</vt:lpstr>
      <vt:lpstr>ISIS Large Bottom Banner</vt:lpstr>
      <vt:lpstr>Vapor Trail</vt:lpstr>
      <vt:lpstr>Acrobat Document</vt:lpstr>
      <vt:lpstr>Model View Presenter </vt:lpstr>
      <vt:lpstr>Contents </vt:lpstr>
      <vt:lpstr>Why I Learnt MVP</vt:lpstr>
      <vt:lpstr>Why use MVP</vt:lpstr>
      <vt:lpstr>Disclaimer</vt:lpstr>
      <vt:lpstr>General comments</vt:lpstr>
      <vt:lpstr>View</vt:lpstr>
      <vt:lpstr>View</vt:lpstr>
      <vt:lpstr>View</vt:lpstr>
      <vt:lpstr>View</vt:lpstr>
      <vt:lpstr>Presenter</vt:lpstr>
      <vt:lpstr>Presenter</vt:lpstr>
      <vt:lpstr>Presenter</vt:lpstr>
      <vt:lpstr>Model</vt:lpstr>
      <vt:lpstr>Model</vt:lpstr>
      <vt:lpstr>Model</vt:lpstr>
      <vt:lpstr>MVP and Mantid</vt:lpstr>
      <vt:lpstr>Any Questions?</vt:lpstr>
      <vt:lpstr>MVP in complex GUI’s</vt:lpstr>
      <vt:lpstr>MVP in complex GUI’s</vt:lpstr>
      <vt:lpstr>MVP in complex GUI’s</vt:lpstr>
      <vt:lpstr>MVP in complex GUI’s</vt:lpstr>
      <vt:lpstr>MVP in complex GUI’s</vt:lpstr>
    </vt:vector>
  </TitlesOfParts>
  <Company>CCLRC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Presenter</dc:title>
  <dc:creator>Belcher, Emma (STFC,RAL,ISIS)</dc:creator>
  <cp:lastModifiedBy>Lim, Anthony (STFC,RAL,ISIS)</cp:lastModifiedBy>
  <cp:revision>143</cp:revision>
  <cp:lastPrinted>2017-03-22T09:12:24Z</cp:lastPrinted>
  <dcterms:created xsi:type="dcterms:W3CDTF">2007-08-10T08:53:48Z</dcterms:created>
  <dcterms:modified xsi:type="dcterms:W3CDTF">2018-01-26T10:19:05Z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0x010100A5496FC10432BC4384C696E86D5F54AB</vt:lpwstr>
  </property>
</Properties>
</file>