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2"/>
  </p:notesMasterIdLst>
  <p:sldIdLst>
    <p:sldId id="319" r:id="rId3"/>
    <p:sldId id="348" r:id="rId4"/>
    <p:sldId id="372" r:id="rId5"/>
    <p:sldId id="374" r:id="rId6"/>
    <p:sldId id="375" r:id="rId7"/>
    <p:sldId id="271" r:id="rId8"/>
    <p:sldId id="373" r:id="rId9"/>
    <p:sldId id="377" r:id="rId10"/>
    <p:sldId id="376" r:id="rId11"/>
    <p:sldId id="378" r:id="rId12"/>
    <p:sldId id="379" r:id="rId13"/>
    <p:sldId id="382" r:id="rId14"/>
    <p:sldId id="383" r:id="rId15"/>
    <p:sldId id="384" r:id="rId16"/>
    <p:sldId id="388" r:id="rId17"/>
    <p:sldId id="385" r:id="rId18"/>
    <p:sldId id="386" r:id="rId19"/>
    <p:sldId id="368" r:id="rId20"/>
    <p:sldId id="3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100" d="100"/>
          <a:sy n="100" d="100"/>
        </p:scale>
        <p:origin x="-196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36749136-BF11-4209-ACAE-4C9F9BF8648E}" type="presOf" srcId="{873A99D5-E517-4452-9D79-0B9E1BEF1127}" destId="{072F3032-F66D-448B-B152-69B9628A68BA}" srcOrd="0" destOrd="0" presId="urn:microsoft.com/office/officeart/2005/8/layout/pyramid3"/>
    <dgm:cxn modelId="{3A427ED0-EE19-4A92-A5AE-DD6C318AB872}" type="presOf" srcId="{86F4CAB0-B8AE-4368-8F62-217513DA3164}" destId="{79B1D86C-02A8-4A69-BBCF-3ACE07C1D57F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DFAB306C-98BC-4D29-AB0F-BD886B76521D}" type="presOf" srcId="{873A99D5-E517-4452-9D79-0B9E1BEF1127}" destId="{D6178002-963F-43E5-B46F-151B0967DEE8}" srcOrd="1" destOrd="0" presId="urn:microsoft.com/office/officeart/2005/8/layout/pyramid3"/>
    <dgm:cxn modelId="{06125ED1-759C-438E-AD4E-95598C0438F0}" type="presOf" srcId="{86F4CAB0-B8AE-4368-8F62-217513DA3164}" destId="{7EA381C2-0EF0-4284-A493-BE40C02622D9}" srcOrd="1" destOrd="0" presId="urn:microsoft.com/office/officeart/2005/8/layout/pyramid3"/>
    <dgm:cxn modelId="{1186AD26-EAC7-4B8C-95E9-E11F00A9EA97}" type="presOf" srcId="{5B8E6275-3F5A-4A26-9C12-63EBA7694BE3}" destId="{382B9459-F330-4B1E-A74F-B9408910728B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33BB486E-E935-4F8C-B1A4-6E7C9B20DEAF}" type="presOf" srcId="{5B8E6275-3F5A-4A26-9C12-63EBA7694BE3}" destId="{FFCC5210-F664-40CC-ABA6-50E076DFFA96}" srcOrd="1" destOrd="0" presId="urn:microsoft.com/office/officeart/2005/8/layout/pyramid3"/>
    <dgm:cxn modelId="{A28061F6-0D99-46A9-A1FC-A28CAE5E7D64}" type="presOf" srcId="{C3CF960A-5E3B-4FF9-9088-E9CCF4F65489}" destId="{8C25304F-E06A-4B5B-B606-2975249EC088}" srcOrd="0" destOrd="0" presId="urn:microsoft.com/office/officeart/2005/8/layout/pyramid3"/>
    <dgm:cxn modelId="{5E039BCA-7CCB-4BF9-AE19-EB0CCE975136}" type="presParOf" srcId="{8C25304F-E06A-4B5B-B606-2975249EC088}" destId="{D81E96F1-5DBE-4A3C-91E8-B51038E7846E}" srcOrd="0" destOrd="0" presId="urn:microsoft.com/office/officeart/2005/8/layout/pyramid3"/>
    <dgm:cxn modelId="{29FB8739-F492-4DCC-B7E4-11350B9B7EFB}" type="presParOf" srcId="{D81E96F1-5DBE-4A3C-91E8-B51038E7846E}" destId="{382B9459-F330-4B1E-A74F-B9408910728B}" srcOrd="0" destOrd="0" presId="urn:microsoft.com/office/officeart/2005/8/layout/pyramid3"/>
    <dgm:cxn modelId="{76A35625-4D2A-4C10-A751-711C185E8EA4}" type="presParOf" srcId="{D81E96F1-5DBE-4A3C-91E8-B51038E7846E}" destId="{FFCC5210-F664-40CC-ABA6-50E076DFFA96}" srcOrd="1" destOrd="0" presId="urn:microsoft.com/office/officeart/2005/8/layout/pyramid3"/>
    <dgm:cxn modelId="{580F6E3B-ACB9-4014-9438-356F0D2B8FF4}" type="presParOf" srcId="{8C25304F-E06A-4B5B-B606-2975249EC088}" destId="{00364986-4CFC-4D52-85CF-402596167DE6}" srcOrd="1" destOrd="0" presId="urn:microsoft.com/office/officeart/2005/8/layout/pyramid3"/>
    <dgm:cxn modelId="{7BA717E2-44EE-407B-85FF-CA3E0FEF2D25}" type="presParOf" srcId="{00364986-4CFC-4D52-85CF-402596167DE6}" destId="{79B1D86C-02A8-4A69-BBCF-3ACE07C1D57F}" srcOrd="0" destOrd="0" presId="urn:microsoft.com/office/officeart/2005/8/layout/pyramid3"/>
    <dgm:cxn modelId="{02D5B407-3E1A-4C6F-8CD3-8CB7FC8FCA7B}" type="presParOf" srcId="{00364986-4CFC-4D52-85CF-402596167DE6}" destId="{7EA381C2-0EF0-4284-A493-BE40C02622D9}" srcOrd="1" destOrd="0" presId="urn:microsoft.com/office/officeart/2005/8/layout/pyramid3"/>
    <dgm:cxn modelId="{00B0D0F2-AFED-440A-A9D5-53BB2110377E}" type="presParOf" srcId="{8C25304F-E06A-4B5B-B606-2975249EC088}" destId="{BBC84C52-3B5D-4D23-A471-3AD52E4167A1}" srcOrd="2" destOrd="0" presId="urn:microsoft.com/office/officeart/2005/8/layout/pyramid3"/>
    <dgm:cxn modelId="{A7715F6D-3017-4811-8866-363FBA278FA3}" type="presParOf" srcId="{BBC84C52-3B5D-4D23-A471-3AD52E4167A1}" destId="{072F3032-F66D-448B-B152-69B9628A68BA}" srcOrd="0" destOrd="0" presId="urn:microsoft.com/office/officeart/2005/8/layout/pyramid3"/>
    <dgm:cxn modelId="{03F26880-12BF-4F0D-BDDB-E964A32A1093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C19C3FB-FEC8-408D-97FE-59C8A3974841}" type="presOf" srcId="{873A99D5-E517-4452-9D79-0B9E1BEF1127}" destId="{D6178002-963F-43E5-B46F-151B0967DEE8}" srcOrd="1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11578920-959A-4FB3-8CD7-91DA6D16AA8C}" type="presOf" srcId="{86F4CAB0-B8AE-4368-8F62-217513DA3164}" destId="{79B1D86C-02A8-4A69-BBCF-3ACE07C1D57F}" srcOrd="0" destOrd="0" presId="urn:microsoft.com/office/officeart/2005/8/layout/pyramid3"/>
    <dgm:cxn modelId="{157F0C02-4E33-46ED-8136-4D5BC8FF5311}" type="presOf" srcId="{873A99D5-E517-4452-9D79-0B9E1BEF1127}" destId="{072F3032-F66D-448B-B152-69B9628A68BA}" srcOrd="0" destOrd="0" presId="urn:microsoft.com/office/officeart/2005/8/layout/pyramid3"/>
    <dgm:cxn modelId="{3EAA07C0-94E7-472B-9D54-D3871694EB13}" type="presOf" srcId="{5B8E6275-3F5A-4A26-9C12-63EBA7694BE3}" destId="{FFCC5210-F664-40CC-ABA6-50E076DFFA96}" srcOrd="1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044F1E10-0ABB-4EAA-8C7A-148BCE138A1A}" type="presOf" srcId="{5B8E6275-3F5A-4A26-9C12-63EBA7694BE3}" destId="{382B9459-F330-4B1E-A74F-B9408910728B}" srcOrd="0" destOrd="0" presId="urn:microsoft.com/office/officeart/2005/8/layout/pyramid3"/>
    <dgm:cxn modelId="{0D170D45-B1E4-419E-B646-CD8F6DE5A6C8}" type="presOf" srcId="{C3CF960A-5E3B-4FF9-9088-E9CCF4F65489}" destId="{8C25304F-E06A-4B5B-B606-2975249EC088}" srcOrd="0" destOrd="0" presId="urn:microsoft.com/office/officeart/2005/8/layout/pyramid3"/>
    <dgm:cxn modelId="{6F8245F4-9FA1-45E1-80E1-0340D02B774E}" type="presOf" srcId="{86F4CAB0-B8AE-4368-8F62-217513DA3164}" destId="{7EA381C2-0EF0-4284-A493-BE40C02622D9}" srcOrd="1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F25CC6A2-73D3-4E01-8B8D-CEDDB269CC46}" type="presParOf" srcId="{8C25304F-E06A-4B5B-B606-2975249EC088}" destId="{D81E96F1-5DBE-4A3C-91E8-B51038E7846E}" srcOrd="0" destOrd="0" presId="urn:microsoft.com/office/officeart/2005/8/layout/pyramid3"/>
    <dgm:cxn modelId="{FF666E27-D382-4A06-B734-FEE1B087EFC3}" type="presParOf" srcId="{D81E96F1-5DBE-4A3C-91E8-B51038E7846E}" destId="{382B9459-F330-4B1E-A74F-B9408910728B}" srcOrd="0" destOrd="0" presId="urn:microsoft.com/office/officeart/2005/8/layout/pyramid3"/>
    <dgm:cxn modelId="{FBE6AF6C-F713-4A27-91EB-81F918B66317}" type="presParOf" srcId="{D81E96F1-5DBE-4A3C-91E8-B51038E7846E}" destId="{FFCC5210-F664-40CC-ABA6-50E076DFFA96}" srcOrd="1" destOrd="0" presId="urn:microsoft.com/office/officeart/2005/8/layout/pyramid3"/>
    <dgm:cxn modelId="{8DB659F8-A321-4B62-80E1-D968C0205BD4}" type="presParOf" srcId="{8C25304F-E06A-4B5B-B606-2975249EC088}" destId="{00364986-4CFC-4D52-85CF-402596167DE6}" srcOrd="1" destOrd="0" presId="urn:microsoft.com/office/officeart/2005/8/layout/pyramid3"/>
    <dgm:cxn modelId="{0FCCE0AC-4EF7-425D-B93F-C9FC9721F4DE}" type="presParOf" srcId="{00364986-4CFC-4D52-85CF-402596167DE6}" destId="{79B1D86C-02A8-4A69-BBCF-3ACE07C1D57F}" srcOrd="0" destOrd="0" presId="urn:microsoft.com/office/officeart/2005/8/layout/pyramid3"/>
    <dgm:cxn modelId="{C2A1E3FD-3793-4DB8-90CD-FAFA4ECEEAD0}" type="presParOf" srcId="{00364986-4CFC-4D52-85CF-402596167DE6}" destId="{7EA381C2-0EF0-4284-A493-BE40C02622D9}" srcOrd="1" destOrd="0" presId="urn:microsoft.com/office/officeart/2005/8/layout/pyramid3"/>
    <dgm:cxn modelId="{5609E1C9-C490-402A-9876-D4F8219D0B5A}" type="presParOf" srcId="{8C25304F-E06A-4B5B-B606-2975249EC088}" destId="{BBC84C52-3B5D-4D23-A471-3AD52E4167A1}" srcOrd="2" destOrd="0" presId="urn:microsoft.com/office/officeart/2005/8/layout/pyramid3"/>
    <dgm:cxn modelId="{C710E9EA-D2D8-4059-80D8-52FCFE39150D}" type="presParOf" srcId="{BBC84C52-3B5D-4D23-A471-3AD52E4167A1}" destId="{072F3032-F66D-448B-B152-69B9628A68BA}" srcOrd="0" destOrd="0" presId="urn:microsoft.com/office/officeart/2005/8/layout/pyramid3"/>
    <dgm:cxn modelId="{DAADCE69-A6D6-4395-9840-8C5F5B6C4414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4F02EEC-7E88-42BF-B30A-F1CDFC6CF2CF}" type="presOf" srcId="{C3CF960A-5E3B-4FF9-9088-E9CCF4F65489}" destId="{8C25304F-E06A-4B5B-B606-2975249EC088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79321CC1-E6F2-4475-8CED-63FCC6547A35}" type="presOf" srcId="{873A99D5-E517-4452-9D79-0B9E1BEF1127}" destId="{D6178002-963F-43E5-B46F-151B0967DEE8}" srcOrd="1" destOrd="0" presId="urn:microsoft.com/office/officeart/2005/8/layout/pyramid3"/>
    <dgm:cxn modelId="{847084CC-5AC3-4B23-A0F6-BE2284F540BC}" type="presOf" srcId="{873A99D5-E517-4452-9D79-0B9E1BEF1127}" destId="{072F3032-F66D-448B-B152-69B9628A68BA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4F6B576-6B45-4456-A24D-9D854C07B784}" type="presOf" srcId="{86F4CAB0-B8AE-4368-8F62-217513DA3164}" destId="{79B1D86C-02A8-4A69-BBCF-3ACE07C1D57F}" srcOrd="0" destOrd="0" presId="urn:microsoft.com/office/officeart/2005/8/layout/pyramid3"/>
    <dgm:cxn modelId="{44028138-707A-45ED-9CE8-99272BE84666}" type="presOf" srcId="{5B8E6275-3F5A-4A26-9C12-63EBA7694BE3}" destId="{FFCC5210-F664-40CC-ABA6-50E076DFFA96}" srcOrd="1" destOrd="0" presId="urn:microsoft.com/office/officeart/2005/8/layout/pyramid3"/>
    <dgm:cxn modelId="{35F0FF38-90A6-400D-B4CB-AB18E5DE6948}" type="presOf" srcId="{5B8E6275-3F5A-4A26-9C12-63EBA7694BE3}" destId="{382B9459-F330-4B1E-A74F-B9408910728B}" srcOrd="0" destOrd="0" presId="urn:microsoft.com/office/officeart/2005/8/layout/pyramid3"/>
    <dgm:cxn modelId="{2A7CF61B-8B54-4BCC-B10E-B322BB651431}" type="presOf" srcId="{86F4CAB0-B8AE-4368-8F62-217513DA3164}" destId="{7EA381C2-0EF0-4284-A493-BE40C02622D9}" srcOrd="1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B064668D-826D-49AE-B98C-2CB9CFAE43E3}" type="presParOf" srcId="{8C25304F-E06A-4B5B-B606-2975249EC088}" destId="{D81E96F1-5DBE-4A3C-91E8-B51038E7846E}" srcOrd="0" destOrd="0" presId="urn:microsoft.com/office/officeart/2005/8/layout/pyramid3"/>
    <dgm:cxn modelId="{7EB72208-F281-4324-AB4A-8F871CEDE78A}" type="presParOf" srcId="{D81E96F1-5DBE-4A3C-91E8-B51038E7846E}" destId="{382B9459-F330-4B1E-A74F-B9408910728B}" srcOrd="0" destOrd="0" presId="urn:microsoft.com/office/officeart/2005/8/layout/pyramid3"/>
    <dgm:cxn modelId="{C51A9C8F-49C2-404E-9A5E-4573FDF9AFA0}" type="presParOf" srcId="{D81E96F1-5DBE-4A3C-91E8-B51038E7846E}" destId="{FFCC5210-F664-40CC-ABA6-50E076DFFA96}" srcOrd="1" destOrd="0" presId="urn:microsoft.com/office/officeart/2005/8/layout/pyramid3"/>
    <dgm:cxn modelId="{98022061-566A-41C7-AAA0-A6D06C5D14AB}" type="presParOf" srcId="{8C25304F-E06A-4B5B-B606-2975249EC088}" destId="{00364986-4CFC-4D52-85CF-402596167DE6}" srcOrd="1" destOrd="0" presId="urn:microsoft.com/office/officeart/2005/8/layout/pyramid3"/>
    <dgm:cxn modelId="{CF739A40-1D1A-4317-A19D-E5408DE477F0}" type="presParOf" srcId="{00364986-4CFC-4D52-85CF-402596167DE6}" destId="{79B1D86C-02A8-4A69-BBCF-3ACE07C1D57F}" srcOrd="0" destOrd="0" presId="urn:microsoft.com/office/officeart/2005/8/layout/pyramid3"/>
    <dgm:cxn modelId="{A6777DD5-E04E-4C9C-92FD-0CD1373F628A}" type="presParOf" srcId="{00364986-4CFC-4D52-85CF-402596167DE6}" destId="{7EA381C2-0EF0-4284-A493-BE40C02622D9}" srcOrd="1" destOrd="0" presId="urn:microsoft.com/office/officeart/2005/8/layout/pyramid3"/>
    <dgm:cxn modelId="{FE60AD8B-DEB0-4FE2-AEEA-2B42DC9DD30B}" type="presParOf" srcId="{8C25304F-E06A-4B5B-B606-2975249EC088}" destId="{BBC84C52-3B5D-4D23-A471-3AD52E4167A1}" srcOrd="2" destOrd="0" presId="urn:microsoft.com/office/officeart/2005/8/layout/pyramid3"/>
    <dgm:cxn modelId="{A14456CB-2251-4CB7-947B-720073A84A15}" type="presParOf" srcId="{BBC84C52-3B5D-4D23-A471-3AD52E4167A1}" destId="{072F3032-F66D-448B-B152-69B9628A68BA}" srcOrd="0" destOrd="0" presId="urn:microsoft.com/office/officeart/2005/8/layout/pyramid3"/>
    <dgm:cxn modelId="{192D1501-2390-4C4D-A9B1-83AD8726F137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Support multiple techniques</a:t>
          </a: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F6FB4B9E-AC45-49DF-9716-7B967ABC2443}">
      <dgm:prSet phldrT="[Text]"/>
      <dgm:spPr/>
      <dgm:t>
        <a:bodyPr/>
        <a:lstStyle/>
        <a:p>
          <a:r>
            <a:rPr lang="en-GB" dirty="0" smtClean="0"/>
            <a:t>Jan 2012</a:t>
          </a:r>
          <a:br>
            <a:rPr lang="en-GB" dirty="0" smtClean="0"/>
          </a:br>
          <a:r>
            <a:rPr lang="en-GB" dirty="0" smtClean="0"/>
            <a:t>V2.0</a:t>
          </a:r>
        </a:p>
        <a:p>
          <a:r>
            <a:rPr lang="en-GB" dirty="0" smtClean="0"/>
            <a:t>Scientist validated results. VATES integration</a:t>
          </a:r>
          <a:endParaRPr lang="en-GB" dirty="0"/>
        </a:p>
      </dgm:t>
    </dgm:pt>
    <dgm:pt modelId="{DB89C186-F5F8-4FD4-BFB8-E6E1A692E324}" type="parTrans" cxnId="{4920300A-867D-4ABF-8904-11395A53C168}">
      <dgm:prSet/>
      <dgm:spPr/>
      <dgm:t>
        <a:bodyPr/>
        <a:lstStyle/>
        <a:p>
          <a:endParaRPr lang="en-GB"/>
        </a:p>
      </dgm:t>
    </dgm:pt>
    <dgm:pt modelId="{3092065F-62F8-48F4-BFEA-DB795A96E41A}" type="sibTrans" cxnId="{4920300A-867D-4ABF-8904-11395A53C168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32E1E8-C7FF-493D-8C56-FC852AF86BFC}" type="pres">
      <dgm:prSet presAssocID="{72EB4D76-EF9B-471F-AB6C-6B0F63F3F014}" presName="bullet5c" presStyleLbl="node1" presStyleIdx="2" presStyleCnt="5"/>
      <dgm:spPr/>
    </dgm:pt>
    <dgm:pt modelId="{A8B273A8-2ACD-48B1-AE98-345EA613BD9D}" type="pres">
      <dgm:prSet presAssocID="{72EB4D76-EF9B-471F-AB6C-6B0F63F3F01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AA35A-7499-4F03-87EE-4E6056B2FE4D}" type="pres">
      <dgm:prSet presAssocID="{6E86D186-3009-41A4-8482-8738EF0D8667}" presName="bullet5d" presStyleLbl="node1" presStyleIdx="3" presStyleCnt="5"/>
      <dgm:spPr/>
    </dgm:pt>
    <dgm:pt modelId="{226EB3EC-9750-4101-B596-C935ECE33401}" type="pres">
      <dgm:prSet presAssocID="{6E86D186-3009-41A4-8482-8738EF0D866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233371-A7D3-41E4-8E15-FFF54190165D}" type="pres">
      <dgm:prSet presAssocID="{F6FB4B9E-AC45-49DF-9716-7B967ABC2443}" presName="bullet5e" presStyleLbl="node1" presStyleIdx="4" presStyleCnt="5"/>
      <dgm:spPr/>
    </dgm:pt>
    <dgm:pt modelId="{81BF5929-4140-48B6-89E7-ACB805810F85}" type="pres">
      <dgm:prSet presAssocID="{F6FB4B9E-AC45-49DF-9716-7B967ABC244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DDFFBB9-9230-4210-BF96-0322EEF0BD49}" type="presOf" srcId="{B8D253D6-6974-45FB-8CBE-BABFE0DC4844}" destId="{84050A4C-F702-4021-B4AE-14BD765726A4}" srcOrd="0" destOrd="0" presId="urn:microsoft.com/office/officeart/2005/8/layout/arrow2"/>
    <dgm:cxn modelId="{A569155D-3EF5-4BF7-A87B-D65A431C4C9A}" type="presOf" srcId="{F6FB4B9E-AC45-49DF-9716-7B967ABC2443}" destId="{81BF5929-4140-48B6-89E7-ACB805810F85}" srcOrd="0" destOrd="0" presId="urn:microsoft.com/office/officeart/2005/8/layout/arrow2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4920300A-867D-4ABF-8904-11395A53C168}" srcId="{A21EA611-A19A-4B67-9B10-54843DEC54AD}" destId="{F6FB4B9E-AC45-49DF-9716-7B967ABC2443}" srcOrd="4" destOrd="0" parTransId="{DB89C186-F5F8-4FD4-BFB8-E6E1A692E324}" sibTransId="{3092065F-62F8-48F4-BFEA-DB795A96E41A}"/>
    <dgm:cxn modelId="{ED74A1B4-723E-4EDC-B370-14B232E3FBF6}" type="presOf" srcId="{6E86D186-3009-41A4-8482-8738EF0D8667}" destId="{226EB3EC-9750-4101-B596-C935ECE33401}" srcOrd="0" destOrd="0" presId="urn:microsoft.com/office/officeart/2005/8/layout/arrow2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B50E0D97-DD34-422F-999C-0AC0DBC0D303}" type="presOf" srcId="{72EB4D76-EF9B-471F-AB6C-6B0F63F3F014}" destId="{A8B273A8-2ACD-48B1-AE98-345EA613BD9D}" srcOrd="0" destOrd="0" presId="urn:microsoft.com/office/officeart/2005/8/layout/arrow2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3FC75C12-1796-46BA-874B-79981860EC17}" type="presOf" srcId="{D27F6784-EE8E-4C45-922A-2EF6B38390BD}" destId="{1DAD8E73-AC19-4537-B58E-387B32261134}" srcOrd="0" destOrd="0" presId="urn:microsoft.com/office/officeart/2005/8/layout/arrow2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0658F5B1-F27F-463D-9D5E-B9BFB2C4E1FC}" type="presParOf" srcId="{CCBECA63-84B9-4525-9882-B60ADD7341D1}" destId="{CA977622-5D5E-4C23-A6D4-08C373836E3E}" srcOrd="1" destOrd="0" presId="urn:microsoft.com/office/officeart/2005/8/layout/arrow2"/>
    <dgm:cxn modelId="{1B5E23F0-577A-4D50-9D40-D738EAA902FD}" type="presParOf" srcId="{CA977622-5D5E-4C23-A6D4-08C373836E3E}" destId="{965268CF-F8DF-4C5B-A373-044412E06DF1}" srcOrd="0" destOrd="0" presId="urn:microsoft.com/office/officeart/2005/8/layout/arrow2"/>
    <dgm:cxn modelId="{1BF3EA8D-F8E7-4624-8430-FCF142BD99AD}" type="presParOf" srcId="{CA977622-5D5E-4C23-A6D4-08C373836E3E}" destId="{84050A4C-F702-4021-B4AE-14BD765726A4}" srcOrd="1" destOrd="0" presId="urn:microsoft.com/office/officeart/2005/8/layout/arrow2"/>
    <dgm:cxn modelId="{BA986550-7AA7-4507-B977-9F9F32F68999}" type="presParOf" srcId="{CA977622-5D5E-4C23-A6D4-08C373836E3E}" destId="{C42AEEE3-8A34-4615-B123-F892FCF68336}" srcOrd="2" destOrd="0" presId="urn:microsoft.com/office/officeart/2005/8/layout/arrow2"/>
    <dgm:cxn modelId="{7D05FB28-5CCF-4DB3-BF18-B11D62B66DEC}" type="presParOf" srcId="{CA977622-5D5E-4C23-A6D4-08C373836E3E}" destId="{1DAD8E73-AC19-4537-B58E-387B32261134}" srcOrd="3" destOrd="0" presId="urn:microsoft.com/office/officeart/2005/8/layout/arrow2"/>
    <dgm:cxn modelId="{FA2E5598-A3FC-4570-BBC0-2AA9A66E1FBC}" type="presParOf" srcId="{CA977622-5D5E-4C23-A6D4-08C373836E3E}" destId="{4832E1E8-C7FF-493D-8C56-FC852AF86BFC}" srcOrd="4" destOrd="0" presId="urn:microsoft.com/office/officeart/2005/8/layout/arrow2"/>
    <dgm:cxn modelId="{2DC69BD2-4491-49D5-A8D9-69C631F1482E}" type="presParOf" srcId="{CA977622-5D5E-4C23-A6D4-08C373836E3E}" destId="{A8B273A8-2ACD-48B1-AE98-345EA613BD9D}" srcOrd="5" destOrd="0" presId="urn:microsoft.com/office/officeart/2005/8/layout/arrow2"/>
    <dgm:cxn modelId="{9414A241-6694-43E7-ABBD-B55EA7407A2A}" type="presParOf" srcId="{CA977622-5D5E-4C23-A6D4-08C373836E3E}" destId="{D4DAA35A-7499-4F03-87EE-4E6056B2FE4D}" srcOrd="6" destOrd="0" presId="urn:microsoft.com/office/officeart/2005/8/layout/arrow2"/>
    <dgm:cxn modelId="{63FBED9E-940E-432B-811D-4CAD2429F507}" type="presParOf" srcId="{CA977622-5D5E-4C23-A6D4-08C373836E3E}" destId="{226EB3EC-9750-4101-B596-C935ECE33401}" srcOrd="7" destOrd="0" presId="urn:microsoft.com/office/officeart/2005/8/layout/arrow2"/>
    <dgm:cxn modelId="{9963960B-1362-4229-B2C0-7D6967AAC10F}" type="presParOf" srcId="{CA977622-5D5E-4C23-A6D4-08C373836E3E}" destId="{1F233371-A7D3-41E4-8E15-FFF54190165D}" srcOrd="8" destOrd="0" presId="urn:microsoft.com/office/officeart/2005/8/layout/arrow2"/>
    <dgm:cxn modelId="{892F5C85-EA07-448D-A1AE-13F7C2905808}" type="presParOf" srcId="{CA977622-5D5E-4C23-A6D4-08C373836E3E}" destId="{81BF5929-4140-48B6-89E7-ACB805810F8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51411"/>
          <a:ext cx="3958747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Users</a:t>
          </a:r>
          <a:endParaRPr lang="en-GB" sz="1500" kern="1200" dirty="0"/>
        </a:p>
      </dsp:txBody>
      <dsp:txXfrm rot="-10800000">
        <a:off x="692780" y="51411"/>
        <a:ext cx="2573185" cy="967478"/>
      </dsp:txXfrm>
    </dsp:sp>
    <dsp:sp modelId="{79B1D86C-02A8-4A69-BBCF-3ACE07C1D57F}">
      <dsp:nvSpPr>
        <dsp:cNvPr id="0" name=""/>
        <dsp:cNvSpPr/>
      </dsp:nvSpPr>
      <dsp:spPr>
        <a:xfrm rot="10800000">
          <a:off x="659791" y="967478"/>
          <a:ext cx="2639164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Scientific Steering Committee</a:t>
          </a:r>
          <a:endParaRPr lang="en-GB" sz="1500" kern="1200" dirty="0"/>
        </a:p>
      </dsp:txBody>
      <dsp:txXfrm rot="-10800000">
        <a:off x="1121644" y="967478"/>
        <a:ext cx="1715457" cy="967478"/>
      </dsp:txXfrm>
    </dsp:sp>
    <dsp:sp modelId="{072F3032-F66D-448B-B152-69B9628A68BA}">
      <dsp:nvSpPr>
        <dsp:cNvPr id="0" name=""/>
        <dsp:cNvSpPr/>
      </dsp:nvSpPr>
      <dsp:spPr>
        <a:xfrm rot="10800000">
          <a:off x="1319582" y="1934957"/>
          <a:ext cx="1319582" cy="967478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Development Team</a:t>
          </a:r>
          <a:endParaRPr lang="en-GB" sz="1500" kern="1200" dirty="0"/>
        </a:p>
      </dsp:txBody>
      <dsp:txXfrm rot="-10800000">
        <a:off x="1319582" y="1934957"/>
        <a:ext cx="1319582" cy="96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3270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 rot="-10800000">
        <a:off x="440649" y="3270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 rot="-10800000"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 rot="-10800000">
        <a:off x="839333" y="1230748"/>
        <a:ext cx="839333" cy="615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4832E1E8-C7FF-493D-8C56-FC852AF86BFC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3A8-2ACD-48B1-AE98-345EA613BD9D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Feb 2010</a:t>
          </a:r>
          <a:br>
            <a:rPr lang="en-GB" sz="1100" kern="1200" dirty="0" smtClean="0"/>
          </a:br>
          <a:r>
            <a:rPr lang="en-GB" sz="1100" kern="1200" dirty="0" smtClean="0"/>
            <a:t>V1.1</a:t>
          </a:r>
          <a:br>
            <a:rPr lang="en-GB" sz="1100" kern="1200" dirty="0" smtClean="0"/>
          </a:br>
          <a:r>
            <a:rPr lang="en-GB" sz="1100" kern="1200" dirty="0" smtClean="0"/>
            <a:t>Support multiple techniques</a:t>
          </a:r>
          <a:endParaRPr lang="en-GB" sz="1100" kern="1200" dirty="0"/>
        </a:p>
      </dsp:txBody>
      <dsp:txXfrm>
        <a:off x="3253105" y="2354571"/>
        <a:ext cx="1542627" cy="2807501"/>
      </dsp:txXfrm>
    </dsp:sp>
    <dsp:sp modelId="{D4DAA35A-7499-4F03-87EE-4E6056B2FE4D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B3EC-9750-4101-B596-C935ECE33401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2010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1F233371-A7D3-41E4-8E15-FFF54190165D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F5929-4140-48B6-89E7-ACB805810F85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2012</a:t>
          </a:r>
          <a:br>
            <a:rPr lang="en-GB" sz="1100" kern="1200" dirty="0" smtClean="0"/>
          </a:br>
          <a:r>
            <a:rPr lang="en-GB" sz="1100" kern="1200" dirty="0" smtClean="0"/>
            <a:t>V2.0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Scientist validated results. VATES integration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9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Nick Draper</a:t>
            </a:r>
          </a:p>
          <a:p>
            <a:pPr eaLnBrk="1" hangingPunct="1"/>
            <a:r>
              <a:rPr lang="en-GB" sz="2000" dirty="0" smtClean="0"/>
              <a:t>Tessella </a:t>
            </a:r>
          </a:p>
          <a:p>
            <a:pPr eaLnBrk="1" hangingPunct="1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u="sng" dirty="0" smtClean="0">
                <a:solidFill>
                  <a:srgbClr val="C00000"/>
                </a:solidFill>
              </a:rPr>
              <a:t>www.mantidproject.org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/>
              <a:t>Requirements in a long term agile </a:t>
            </a:r>
            <a:r>
              <a:rPr lang="en-GB" sz="3600" dirty="0" smtClean="0"/>
              <a:t>project</a:t>
            </a:r>
            <a:endParaRPr lang="en-GB" sz="3600" dirty="0" smtClean="0"/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4563" y="0"/>
            <a:ext cx="4381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GB" dirty="0"/>
              <a:t>Mantid </a:t>
            </a:r>
            <a:r>
              <a:rPr lang="en-GB" dirty="0" smtClean="0"/>
              <a:t>early development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94730"/>
            <a:ext cx="4040188" cy="639762"/>
          </a:xfrm>
        </p:spPr>
        <p:txBody>
          <a:bodyPr/>
          <a:lstStyle/>
          <a:p>
            <a:r>
              <a:rPr lang="en-GB" dirty="0" smtClean="0"/>
              <a:t>Good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34492"/>
            <a:ext cx="4040188" cy="3951288"/>
          </a:xfrm>
        </p:spPr>
        <p:txBody>
          <a:bodyPr/>
          <a:lstStyle/>
          <a:p>
            <a:r>
              <a:rPr lang="en-GB" sz="2000" dirty="0" smtClean="0"/>
              <a:t>Rapid development</a:t>
            </a:r>
          </a:p>
          <a:p>
            <a:r>
              <a:rPr lang="en-GB" sz="2000" dirty="0" smtClean="0"/>
              <a:t>De-risking design decisions</a:t>
            </a:r>
          </a:p>
          <a:p>
            <a:r>
              <a:rPr lang="en-GB" sz="2000" dirty="0" smtClean="0"/>
              <a:t>Validation of framework approach</a:t>
            </a:r>
          </a:p>
          <a:p>
            <a:r>
              <a:rPr lang="en-GB" sz="2000" dirty="0" smtClean="0"/>
              <a:t>Gathered momentum within the team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94730"/>
            <a:ext cx="4041775" cy="639762"/>
          </a:xfrm>
        </p:spPr>
        <p:txBody>
          <a:bodyPr/>
          <a:lstStyle/>
          <a:p>
            <a:r>
              <a:rPr lang="en-GB" dirty="0" smtClean="0"/>
              <a:t>Bad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34492"/>
            <a:ext cx="4041775" cy="3951288"/>
          </a:xfrm>
        </p:spPr>
        <p:txBody>
          <a:bodyPr/>
          <a:lstStyle/>
          <a:p>
            <a:r>
              <a:rPr lang="en-GB" sz="1800" dirty="0" smtClean="0"/>
              <a:t>No wider stakeholder engagement</a:t>
            </a:r>
          </a:p>
          <a:p>
            <a:r>
              <a:rPr lang="en-GB" sz="1800" dirty="0" smtClean="0"/>
              <a:t>Little immediate use</a:t>
            </a:r>
          </a:p>
          <a:p>
            <a:r>
              <a:rPr lang="en-GB" sz="1800" dirty="0" smtClean="0"/>
              <a:t>Low visibility to senior management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07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67544" y="-17261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Improving Stakeholder engagement</a:t>
            </a:r>
            <a:endParaRPr lang="en-GB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88819"/>
              </p:ext>
            </p:extLst>
          </p:nvPr>
        </p:nvGraphicFramePr>
        <p:xfrm>
          <a:off x="5077749" y="1196752"/>
          <a:ext cx="3958747" cy="290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64192" y="4263479"/>
            <a:ext cx="1944216" cy="461665"/>
            <a:chOff x="3657566" y="3837241"/>
            <a:chExt cx="1944216" cy="461665"/>
          </a:xfrm>
        </p:grpSpPr>
        <p:sp>
          <p:nvSpPr>
            <p:cNvPr id="10" name="Trapezoid 9"/>
            <p:cNvSpPr/>
            <p:nvPr/>
          </p:nvSpPr>
          <p:spPr bwMode="auto">
            <a:xfrm rot="10800000">
              <a:off x="3657566" y="3837242"/>
              <a:ext cx="1944216" cy="432048"/>
            </a:xfrm>
            <a:prstGeom prst="trapezoid">
              <a:avLst>
                <a:gd name="adj" fmla="val 547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9574" y="383724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dirty="0" smtClean="0"/>
                <a:t>Project Management</a:t>
              </a:r>
              <a:br>
                <a:rPr lang="en-GB" sz="1200" b="0" dirty="0" smtClean="0"/>
              </a:br>
              <a:r>
                <a:rPr lang="en-GB" sz="1200" b="0" dirty="0" smtClean="0"/>
                <a:t>Board</a:t>
              </a:r>
              <a:endParaRPr lang="en-GB" sz="1200" b="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239838"/>
            <a:ext cx="4690864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Scientific Steering Committee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1 -&gt; 3 month releases</a:t>
            </a:r>
          </a:p>
          <a:p>
            <a:pPr lvl="1"/>
            <a:r>
              <a:rPr lang="en-GB" b="0" kern="0" dirty="0" smtClean="0"/>
              <a:t>Better fit with cycle timings</a:t>
            </a:r>
          </a:p>
          <a:p>
            <a:pPr lvl="1"/>
            <a:endParaRPr lang="en-GB" b="0" kern="0" dirty="0" smtClean="0"/>
          </a:p>
          <a:p>
            <a:r>
              <a:rPr lang="en-GB" b="0" kern="0" dirty="0" smtClean="0"/>
              <a:t>User Training</a:t>
            </a:r>
          </a:p>
          <a:p>
            <a:r>
              <a:rPr lang="en-GB" b="0" kern="0" dirty="0" smtClean="0"/>
              <a:t>Release Notes</a:t>
            </a:r>
          </a:p>
          <a:p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919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10934" y="1294845"/>
            <a:ext cx="3181546" cy="1846123"/>
            <a:chOff x="3657566" y="1919110"/>
            <a:chExt cx="3181546" cy="1846123"/>
          </a:xfrm>
        </p:grpSpPr>
        <p:sp>
          <p:nvSpPr>
            <p:cNvPr id="9" name="Trapezoid 8"/>
            <p:cNvSpPr/>
            <p:nvPr/>
          </p:nvSpPr>
          <p:spPr bwMode="auto">
            <a:xfrm>
              <a:off x="3657566" y="3189169"/>
              <a:ext cx="1854016" cy="533138"/>
            </a:xfrm>
            <a:prstGeom prst="trapezoid">
              <a:avLst>
                <a:gd name="adj" fmla="val 66092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6864551"/>
                </p:ext>
              </p:extLst>
            </p:nvPr>
          </p:nvGraphicFramePr>
          <p:xfrm>
            <a:off x="4321112" y="1919110"/>
            <a:ext cx="2518000" cy="18461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67544" y="-172610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Expanding the project</a:t>
            </a:r>
            <a:endParaRPr lang="en-GB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99976"/>
              </p:ext>
            </p:extLst>
          </p:nvPr>
        </p:nvGraphicFramePr>
        <p:xfrm>
          <a:off x="4414790" y="1268760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7007078" y="908720"/>
            <a:ext cx="1295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5292080" y="908720"/>
            <a:ext cx="994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ISIS</a:t>
            </a:r>
          </a:p>
        </p:txBody>
      </p:sp>
      <p:sp>
        <p:nvSpPr>
          <p:cNvPr id="10" name="Trapezoid 9"/>
          <p:cNvSpPr/>
          <p:nvPr/>
        </p:nvSpPr>
        <p:spPr bwMode="auto">
          <a:xfrm rot="10800000">
            <a:off x="5710934" y="3212977"/>
            <a:ext cx="1944216" cy="432048"/>
          </a:xfrm>
          <a:prstGeom prst="trapezoid">
            <a:avLst>
              <a:gd name="adj" fmla="val 54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42" y="32129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 smtClean="0"/>
              <a:t>Project Management</a:t>
            </a:r>
            <a:br>
              <a:rPr lang="en-GB" sz="1200" b="0" dirty="0" smtClean="0"/>
            </a:br>
            <a:r>
              <a:rPr lang="en-GB" sz="1200" b="0" dirty="0" smtClean="0"/>
              <a:t>Board</a:t>
            </a:r>
            <a:endParaRPr lang="en-GB" sz="1200" b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239838"/>
            <a:ext cx="4690864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Scientific Steering Committee</a:t>
            </a:r>
          </a:p>
          <a:p>
            <a:pPr lvl="1"/>
            <a:r>
              <a:rPr lang="en-GB" b="0" kern="0" dirty="0" smtClean="0"/>
              <a:t>Every 3 months</a:t>
            </a:r>
          </a:p>
          <a:p>
            <a:pPr lvl="1"/>
            <a:r>
              <a:rPr lang="en-GB" b="0" kern="0" dirty="0" smtClean="0"/>
              <a:t>Local scientific steering committees</a:t>
            </a:r>
          </a:p>
          <a:p>
            <a:pPr lvl="1"/>
            <a:r>
              <a:rPr lang="en-GB" b="0" kern="0" dirty="0" smtClean="0"/>
              <a:t>Joint teleconferences every 6 months</a:t>
            </a:r>
          </a:p>
          <a:p>
            <a:pPr lvl="1"/>
            <a:r>
              <a:rPr lang="en-GB" b="0" kern="0" dirty="0" smtClean="0"/>
              <a:t>Two way </a:t>
            </a:r>
            <a:r>
              <a:rPr lang="en-GB" b="0" kern="0" dirty="0"/>
              <a:t>i</a:t>
            </a:r>
            <a:r>
              <a:rPr lang="en-GB" b="0" kern="0" dirty="0" smtClean="0"/>
              <a:t>nformation flow</a:t>
            </a:r>
          </a:p>
          <a:p>
            <a:pPr lvl="2"/>
            <a:r>
              <a:rPr lang="en-GB" b="0" kern="0" dirty="0" smtClean="0"/>
              <a:t>Project progress -&gt; </a:t>
            </a:r>
            <a:r>
              <a:rPr lang="en-GB" b="0" kern="0" dirty="0" err="1" smtClean="0"/>
              <a:t>scientsts</a:t>
            </a:r>
            <a:endParaRPr lang="en-GB" b="0" kern="0" dirty="0" smtClean="0"/>
          </a:p>
          <a:p>
            <a:pPr lvl="2"/>
            <a:r>
              <a:rPr lang="en-GB" b="0" kern="0" dirty="0" smtClean="0"/>
              <a:t>Requirements &amp; priorities -&gt; </a:t>
            </a:r>
            <a:r>
              <a:rPr lang="en-GB" b="0" kern="0" dirty="0" err="1" smtClean="0"/>
              <a:t>dev</a:t>
            </a:r>
            <a:r>
              <a:rPr lang="en-GB" b="0" kern="0" dirty="0" smtClean="0"/>
              <a:t> team</a:t>
            </a:r>
          </a:p>
          <a:p>
            <a:pPr lvl="1"/>
            <a:endParaRPr lang="en-GB" b="0" kern="0" dirty="0" smtClean="0"/>
          </a:p>
          <a:p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40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two facilities were in two very different situations</a:t>
            </a:r>
          </a:p>
          <a:p>
            <a:pPr lvl="1"/>
            <a:r>
              <a:rPr lang="en-GB" dirty="0" smtClean="0"/>
              <a:t>ISIS had been involved since the start, and were looking to extend capability.</a:t>
            </a:r>
          </a:p>
          <a:p>
            <a:pPr lvl="1"/>
            <a:r>
              <a:rPr lang="en-GB" dirty="0" smtClean="0"/>
              <a:t>SNS were finding how to fit </a:t>
            </a:r>
            <a:r>
              <a:rPr lang="en-GB" dirty="0"/>
              <a:t>M</a:t>
            </a:r>
            <a:r>
              <a:rPr lang="en-GB" dirty="0" smtClean="0"/>
              <a:t>antid to their needs</a:t>
            </a:r>
          </a:p>
          <a:p>
            <a:r>
              <a:rPr lang="en-GB" dirty="0" smtClean="0"/>
              <a:t>Information did not flow reliably beyond members</a:t>
            </a:r>
          </a:p>
          <a:p>
            <a:pPr lvl="1"/>
            <a:r>
              <a:rPr lang="en-GB" dirty="0" smtClean="0"/>
              <a:t>Progress</a:t>
            </a:r>
          </a:p>
          <a:p>
            <a:pPr lvl="1"/>
            <a:r>
              <a:rPr lang="en-GB" dirty="0" smtClean="0"/>
              <a:t>Requirements &amp; Priorities</a:t>
            </a:r>
          </a:p>
          <a:p>
            <a:r>
              <a:rPr lang="en-GB" dirty="0" smtClean="0"/>
              <a:t>How to handle strategic and longer </a:t>
            </a:r>
            <a:r>
              <a:rPr lang="en-GB" dirty="0"/>
              <a:t>term </a:t>
            </a:r>
            <a:r>
              <a:rPr lang="en-GB" dirty="0" smtClean="0"/>
              <a:t>tasks?</a:t>
            </a:r>
            <a:endParaRPr lang="en-GB" dirty="0"/>
          </a:p>
          <a:p>
            <a:pPr lvl="1"/>
            <a:r>
              <a:rPr lang="en-GB" dirty="0"/>
              <a:t>Requirements</a:t>
            </a:r>
          </a:p>
          <a:p>
            <a:pPr lvl="1"/>
            <a:r>
              <a:rPr lang="en-GB" dirty="0"/>
              <a:t>Process</a:t>
            </a:r>
          </a:p>
          <a:p>
            <a:pPr lvl="1"/>
            <a:r>
              <a:rPr lang="en-GB" dirty="0"/>
              <a:t>Visibility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2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277"/>
            <a:ext cx="8229600" cy="1143000"/>
          </a:xfrm>
        </p:spPr>
        <p:txBody>
          <a:bodyPr/>
          <a:lstStyle/>
          <a:p>
            <a:r>
              <a:rPr lang="en-GB" dirty="0" smtClean="0"/>
              <a:t>Two timescales of requirements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70198"/>
            <a:ext cx="4040188" cy="639762"/>
          </a:xfrm>
        </p:spPr>
        <p:txBody>
          <a:bodyPr/>
          <a:lstStyle/>
          <a:p>
            <a:r>
              <a:rPr lang="en-GB" dirty="0" smtClean="0"/>
              <a:t>Short term (Urgent)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709960"/>
            <a:ext cx="4040188" cy="3951288"/>
          </a:xfrm>
        </p:spPr>
        <p:txBody>
          <a:bodyPr/>
          <a:lstStyle/>
          <a:p>
            <a:r>
              <a:rPr lang="en-GB" dirty="0" smtClean="0"/>
              <a:t>Direct requests</a:t>
            </a:r>
          </a:p>
          <a:p>
            <a:pPr lvl="1"/>
            <a:r>
              <a:rPr lang="en-GB" dirty="0" smtClean="0"/>
              <a:t>Mantid-help email</a:t>
            </a:r>
          </a:p>
          <a:p>
            <a:pPr lvl="1"/>
            <a:r>
              <a:rPr lang="en-GB" dirty="0" smtClean="0"/>
              <a:t>Conversation with developers</a:t>
            </a:r>
          </a:p>
          <a:p>
            <a:r>
              <a:rPr lang="en-GB" dirty="0" smtClean="0"/>
              <a:t>Bugs or feature requests</a:t>
            </a:r>
          </a:p>
          <a:p>
            <a:r>
              <a:rPr lang="en-GB" dirty="0" smtClean="0"/>
              <a:t>Rapid response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070198"/>
            <a:ext cx="4041775" cy="639762"/>
          </a:xfrm>
        </p:spPr>
        <p:txBody>
          <a:bodyPr/>
          <a:lstStyle/>
          <a:p>
            <a:r>
              <a:rPr lang="en-GB" dirty="0" smtClean="0"/>
              <a:t>Longer term (Planned)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709960"/>
            <a:ext cx="4041775" cy="3951288"/>
          </a:xfrm>
        </p:spPr>
        <p:txBody>
          <a:bodyPr/>
          <a:lstStyle/>
          <a:p>
            <a:r>
              <a:rPr lang="en-GB" dirty="0" smtClean="0"/>
              <a:t>Larger features to sub-projects</a:t>
            </a:r>
          </a:p>
          <a:p>
            <a:r>
              <a:rPr lang="en-GB" dirty="0" smtClean="0"/>
              <a:t>Higher chance of standardization and reuse</a:t>
            </a:r>
          </a:p>
          <a:p>
            <a:r>
              <a:rPr lang="en-GB" dirty="0" smtClean="0"/>
              <a:t>Design</a:t>
            </a:r>
          </a:p>
          <a:p>
            <a:r>
              <a:rPr lang="en-GB" dirty="0" smtClean="0"/>
              <a:t>Planned implementation</a:t>
            </a:r>
          </a:p>
          <a:p>
            <a:r>
              <a:rPr lang="en-GB" dirty="0" smtClean="0"/>
              <a:t>Progress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5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Presentations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before each release</a:t>
            </a:r>
          </a:p>
          <a:p>
            <a:r>
              <a:rPr lang="en-GB" dirty="0" smtClean="0"/>
              <a:t>Everyone invited</a:t>
            </a:r>
          </a:p>
          <a:p>
            <a:pPr lvl="1"/>
            <a:r>
              <a:rPr lang="en-GB" dirty="0" smtClean="0"/>
              <a:t>But participation optional</a:t>
            </a:r>
          </a:p>
          <a:p>
            <a:r>
              <a:rPr lang="en-GB" dirty="0" smtClean="0"/>
              <a:t>Development team present progress</a:t>
            </a:r>
          </a:p>
          <a:p>
            <a:r>
              <a:rPr lang="en-GB" dirty="0" smtClean="0"/>
              <a:t>Different focus topic each time</a:t>
            </a:r>
          </a:p>
          <a:p>
            <a:pPr lvl="1"/>
            <a:r>
              <a:rPr lang="en-GB" dirty="0" smtClean="0"/>
              <a:t>Covers complete functionality in that area, not just improvements</a:t>
            </a:r>
          </a:p>
          <a:p>
            <a:r>
              <a:rPr lang="en-GB" dirty="0" smtClean="0"/>
              <a:t>Meet the team at the end</a:t>
            </a:r>
          </a:p>
          <a:p>
            <a:pPr lvl="1"/>
            <a:r>
              <a:rPr lang="en-GB" dirty="0" smtClean="0"/>
              <a:t>Opportunity to chat to the scientists and solve any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Annual Joint Scientific Steering Committee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39838"/>
            <a:ext cx="5122912" cy="4205287"/>
          </a:xfrm>
        </p:spPr>
        <p:txBody>
          <a:bodyPr/>
          <a:lstStyle/>
          <a:p>
            <a:r>
              <a:rPr lang="en-GB" dirty="0" smtClean="0"/>
              <a:t>Extract longer term requirements</a:t>
            </a:r>
          </a:p>
          <a:p>
            <a:pPr lvl="1"/>
            <a:r>
              <a:rPr lang="en-GB" dirty="0" smtClean="0"/>
              <a:t>Ask less often!</a:t>
            </a:r>
          </a:p>
          <a:p>
            <a:pPr lvl="1"/>
            <a:r>
              <a:rPr lang="en-GB" dirty="0" smtClean="0"/>
              <a:t>Place greater importance on the event</a:t>
            </a:r>
          </a:p>
          <a:p>
            <a:pPr lvl="1"/>
            <a:r>
              <a:rPr lang="en-GB" dirty="0" smtClean="0"/>
              <a:t>Spend time, listening and feeding back</a:t>
            </a:r>
          </a:p>
          <a:p>
            <a:pPr lvl="1"/>
            <a:r>
              <a:rPr lang="en-GB" dirty="0" smtClean="0"/>
              <a:t>Deliver on your promises</a:t>
            </a:r>
          </a:p>
          <a:p>
            <a:r>
              <a:rPr lang="en-GB" dirty="0" smtClean="0"/>
              <a:t>Encourage wider collaboration</a:t>
            </a:r>
          </a:p>
          <a:p>
            <a:pPr lvl="1"/>
            <a:r>
              <a:rPr lang="en-GB" dirty="0" smtClean="0"/>
              <a:t>Face to face meetings lead to much more agreement</a:t>
            </a:r>
          </a:p>
          <a:p>
            <a:pPr lvl="1"/>
            <a:r>
              <a:rPr lang="en-GB" dirty="0" smtClean="0"/>
              <a:t>The joint meeting allow time for other conversations with remote colleagues</a:t>
            </a:r>
            <a:endParaRPr lang="en-GB" dirty="0"/>
          </a:p>
        </p:txBody>
      </p:sp>
      <p:pic>
        <p:nvPicPr>
          <p:cNvPr id="2050" name="Picture 2" descr="C:\Mantid\Documents\Images\People_using_Mantid\Mantid SSC 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98376"/>
            <a:ext cx="3383360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Annual Joint Scientific Steering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565426"/>
          </a:xfrm>
        </p:spPr>
        <p:txBody>
          <a:bodyPr/>
          <a:lstStyle/>
          <a:p>
            <a:r>
              <a:rPr lang="en-GB" dirty="0" smtClean="0"/>
              <a:t>Annual meeting</a:t>
            </a:r>
          </a:p>
          <a:p>
            <a:pPr lvl="1"/>
            <a:r>
              <a:rPr lang="en-GB" dirty="0" smtClean="0"/>
              <a:t>Face to face</a:t>
            </a:r>
          </a:p>
          <a:p>
            <a:pPr lvl="1"/>
            <a:r>
              <a:rPr lang="en-GB" dirty="0" smtClean="0"/>
              <a:t>2 days</a:t>
            </a:r>
          </a:p>
          <a:p>
            <a:pPr lvl="1"/>
            <a:r>
              <a:rPr lang="en-GB" dirty="0" smtClean="0"/>
              <a:t>Venue rotates among member facilities</a:t>
            </a:r>
          </a:p>
          <a:p>
            <a:pPr lvl="1"/>
            <a:endParaRPr lang="en-GB" dirty="0"/>
          </a:p>
          <a:p>
            <a:r>
              <a:rPr lang="en-GB" dirty="0" smtClean="0"/>
              <a:t>Feedback</a:t>
            </a:r>
          </a:p>
          <a:p>
            <a:pPr lvl="1"/>
            <a:r>
              <a:rPr lang="en-GB" dirty="0" smtClean="0"/>
              <a:t>During meeting</a:t>
            </a:r>
          </a:p>
          <a:p>
            <a:pPr lvl="1"/>
            <a:r>
              <a:rPr lang="en-GB" dirty="0" smtClean="0"/>
              <a:t>Development Roadmap</a:t>
            </a:r>
          </a:p>
          <a:p>
            <a:pPr lvl="1"/>
            <a:r>
              <a:rPr lang="en-GB" dirty="0" smtClean="0"/>
              <a:t>Release Notes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273624" y="1124744"/>
            <a:ext cx="4762872" cy="4832920"/>
            <a:chOff x="3923928" y="1124744"/>
            <a:chExt cx="4762872" cy="483292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923928" y="1124744"/>
              <a:ext cx="4464496" cy="43204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4139952" y="1268760"/>
              <a:ext cx="4546848" cy="4688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GB" b="0" kern="0" dirty="0" smtClean="0"/>
                <a:t>Sample Agenda</a:t>
              </a:r>
            </a:p>
            <a:p>
              <a:r>
                <a:rPr lang="en-GB" b="0" kern="0" dirty="0" smtClean="0"/>
                <a:t>Day 1</a:t>
              </a:r>
            </a:p>
            <a:p>
              <a:pPr lvl="1"/>
              <a:r>
                <a:rPr lang="en-GB" b="0" kern="0" dirty="0" smtClean="0"/>
                <a:t>Current status</a:t>
              </a:r>
            </a:p>
            <a:p>
              <a:pPr lvl="1"/>
              <a:r>
                <a:rPr lang="en-GB" b="0" kern="0" dirty="0" smtClean="0"/>
                <a:t>Facility strategic goals</a:t>
              </a:r>
            </a:p>
            <a:p>
              <a:pPr lvl="1"/>
              <a:r>
                <a:rPr lang="en-GB" b="0" kern="0" dirty="0" smtClean="0"/>
                <a:t>Science breakout groups</a:t>
              </a:r>
            </a:p>
            <a:p>
              <a:pPr lvl="1"/>
              <a:r>
                <a:rPr lang="en-GB" b="0" kern="0" dirty="0" smtClean="0"/>
                <a:t>General &amp; UI requirements</a:t>
              </a:r>
            </a:p>
            <a:p>
              <a:pPr lvl="1"/>
              <a:endParaRPr lang="en-GB" b="0" kern="0" dirty="0" smtClean="0"/>
            </a:p>
            <a:p>
              <a:r>
                <a:rPr lang="en-GB" b="0" kern="0" dirty="0" smtClean="0"/>
                <a:t>Day 2</a:t>
              </a:r>
            </a:p>
            <a:p>
              <a:pPr lvl="1"/>
              <a:r>
                <a:rPr lang="en-GB" b="0" kern="0" dirty="0" smtClean="0"/>
                <a:t>Initial planning</a:t>
              </a:r>
            </a:p>
            <a:p>
              <a:pPr lvl="1"/>
              <a:r>
                <a:rPr lang="en-GB" b="0" kern="0" dirty="0" smtClean="0"/>
                <a:t>Feedback and Discussion</a:t>
              </a:r>
              <a:endParaRPr lang="en-GB" b="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8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r>
              <a:rPr lang="en-GB" dirty="0" smtClean="0"/>
              <a:t>A good overview at the start of an Agile project is essential</a:t>
            </a:r>
          </a:p>
          <a:p>
            <a:endParaRPr lang="en-GB" dirty="0"/>
          </a:p>
          <a:p>
            <a:r>
              <a:rPr lang="en-GB" dirty="0" smtClean="0"/>
              <a:t>Requirements </a:t>
            </a:r>
            <a:r>
              <a:rPr lang="en-GB" dirty="0"/>
              <a:t>gathering approaches need to change during a long term project</a:t>
            </a:r>
          </a:p>
          <a:p>
            <a:endParaRPr lang="en-GB" dirty="0" smtClean="0"/>
          </a:p>
          <a:p>
            <a:r>
              <a:rPr lang="en-GB" dirty="0" smtClean="0"/>
              <a:t>Do not assume that others will pass the message of the good work you are doing onwards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One collaborative project is a great opportunity to found others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67630"/>
            <a:ext cx="5238750" cy="26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in Agile Projects</a:t>
            </a:r>
            <a:endParaRPr lang="en-GB" dirty="0" smtClean="0"/>
          </a:p>
          <a:p>
            <a:r>
              <a:rPr lang="en-GB" dirty="0" smtClean="0"/>
              <a:t>Requirements throughout Mantid</a:t>
            </a:r>
          </a:p>
          <a:p>
            <a:r>
              <a:rPr lang="en-GB" dirty="0" smtClean="0"/>
              <a:t>The problems</a:t>
            </a:r>
            <a:endParaRPr lang="en-GB" dirty="0" smtClean="0"/>
          </a:p>
          <a:p>
            <a:r>
              <a:rPr lang="en-GB" dirty="0" smtClean="0"/>
              <a:t>Our solution</a:t>
            </a:r>
            <a:endParaRPr lang="en-GB" dirty="0" smtClean="0"/>
          </a:p>
        </p:txBody>
      </p:sp>
      <p:pic>
        <p:nvPicPr>
          <p:cNvPr id="3074" name="Picture 2" descr="http://3.bp.blogspot.com/-g2K8NpEaMVM/TcCLVJ18MGI/AAAAAAAABgY/H734VhzO3Xk/s1600/baby%2Bpraying%2Bmant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6" y="3429000"/>
            <a:ext cx="3200924" cy="21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rdwatchersdigest.com/site/images/backyard_birds/Mantis_hummingbi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5" y="3429000"/>
            <a:ext cx="1912597" cy="21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</a:t>
            </a:r>
            <a:r>
              <a:rPr lang="en-GB" dirty="0"/>
              <a:t>user involvement is imperative </a:t>
            </a:r>
            <a:endParaRPr lang="en-GB" dirty="0" smtClean="0"/>
          </a:p>
          <a:p>
            <a:r>
              <a:rPr lang="en-GB" dirty="0" smtClean="0"/>
              <a:t>Requirements </a:t>
            </a:r>
            <a:r>
              <a:rPr lang="en-GB" dirty="0"/>
              <a:t>evolve but the timescale is fixed </a:t>
            </a:r>
            <a:endParaRPr lang="en-GB" dirty="0" smtClean="0"/>
          </a:p>
          <a:p>
            <a:r>
              <a:rPr lang="en-GB" dirty="0" smtClean="0"/>
              <a:t>Capture </a:t>
            </a:r>
            <a:r>
              <a:rPr lang="en-GB" dirty="0"/>
              <a:t>requirements at a high level; lightweight &amp; visual </a:t>
            </a:r>
            <a:endParaRPr lang="en-GB" dirty="0" smtClean="0"/>
          </a:p>
          <a:p>
            <a:r>
              <a:rPr lang="en-GB" dirty="0" smtClean="0"/>
              <a:t>Develop </a:t>
            </a:r>
            <a:r>
              <a:rPr lang="en-GB" dirty="0"/>
              <a:t>small, incremental releases and iterate </a:t>
            </a:r>
            <a:endParaRPr lang="en-GB" dirty="0" smtClean="0"/>
          </a:p>
          <a:p>
            <a:r>
              <a:rPr lang="en-GB" dirty="0" smtClean="0"/>
              <a:t>Focus </a:t>
            </a:r>
            <a:r>
              <a:rPr lang="en-GB" dirty="0"/>
              <a:t>on frequent delivery of products </a:t>
            </a:r>
            <a:endParaRPr lang="en-GB" dirty="0" smtClean="0"/>
          </a:p>
          <a:p>
            <a:r>
              <a:rPr lang="en-GB" dirty="0" smtClean="0"/>
              <a:t>Apply </a:t>
            </a:r>
            <a:r>
              <a:rPr lang="en-GB" dirty="0"/>
              <a:t>the 80/20 rule </a:t>
            </a:r>
            <a:endParaRPr lang="en-GB" dirty="0" smtClean="0"/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</a:t>
            </a:r>
            <a:r>
              <a:rPr lang="en-GB" dirty="0"/>
              <a:t>user involvement is imperative 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Requirements </a:t>
            </a:r>
            <a:r>
              <a:rPr lang="en-GB" dirty="0">
                <a:solidFill>
                  <a:srgbClr val="FF0000"/>
                </a:solidFill>
              </a:rPr>
              <a:t>evolve but the timescale is fixed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Capture </a:t>
            </a:r>
            <a:r>
              <a:rPr lang="en-GB" dirty="0">
                <a:solidFill>
                  <a:srgbClr val="FF0000"/>
                </a:solidFill>
              </a:rPr>
              <a:t>requirements at a high level; lightweight &amp; visual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Develop </a:t>
            </a:r>
            <a:r>
              <a:rPr lang="en-GB" dirty="0"/>
              <a:t>small, incremental releases and iterate </a:t>
            </a:r>
            <a:endParaRPr lang="en-GB" dirty="0" smtClean="0"/>
          </a:p>
          <a:p>
            <a:r>
              <a:rPr lang="en-GB" dirty="0" smtClean="0"/>
              <a:t>Focus </a:t>
            </a:r>
            <a:r>
              <a:rPr lang="en-GB" dirty="0"/>
              <a:t>on frequent delivery of products </a:t>
            </a:r>
            <a:endParaRPr lang="en-GB" dirty="0" smtClean="0"/>
          </a:p>
          <a:p>
            <a:r>
              <a:rPr lang="en-GB" dirty="0" smtClean="0"/>
              <a:t>Apply </a:t>
            </a:r>
            <a:r>
              <a:rPr lang="en-GB" dirty="0"/>
              <a:t>the 80/20 rule </a:t>
            </a:r>
            <a:endParaRPr lang="en-GB" dirty="0" smtClean="0"/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Principles of Agile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Active </a:t>
            </a:r>
            <a:r>
              <a:rPr lang="en-GB" dirty="0">
                <a:solidFill>
                  <a:srgbClr val="0070C0"/>
                </a:solidFill>
              </a:rPr>
              <a:t>user involvement is imperative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Requirements </a:t>
            </a:r>
            <a:r>
              <a:rPr lang="en-GB" dirty="0">
                <a:solidFill>
                  <a:srgbClr val="FF0000"/>
                </a:solidFill>
              </a:rPr>
              <a:t>evolve but the timescale is fixed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Capture </a:t>
            </a:r>
            <a:r>
              <a:rPr lang="en-GB" dirty="0">
                <a:solidFill>
                  <a:srgbClr val="FF0000"/>
                </a:solidFill>
              </a:rPr>
              <a:t>requirements at a high level; lightweight &amp; visual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Develop </a:t>
            </a:r>
            <a:r>
              <a:rPr lang="en-GB" dirty="0">
                <a:solidFill>
                  <a:srgbClr val="0070C0"/>
                </a:solidFill>
              </a:rPr>
              <a:t>small, incremental releases and iterate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Focus </a:t>
            </a:r>
            <a:r>
              <a:rPr lang="en-GB" dirty="0">
                <a:solidFill>
                  <a:srgbClr val="0070C0"/>
                </a:solidFill>
              </a:rPr>
              <a:t>on frequent delivery of products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Apply </a:t>
            </a:r>
            <a:r>
              <a:rPr lang="en-GB" dirty="0">
                <a:solidFill>
                  <a:srgbClr val="0070C0"/>
                </a:solidFill>
              </a:rPr>
              <a:t>the 80/20 rule 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Testing </a:t>
            </a:r>
            <a:r>
              <a:rPr lang="en-GB" dirty="0"/>
              <a:t>is integrated throughout the project lifecycle – test early and </a:t>
            </a:r>
            <a:r>
              <a:rPr lang="en-GB" dirty="0" smtClean="0"/>
              <a:t>often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 smtClean="0">
                <a:latin typeface="+mn-lt"/>
              </a:rPr>
              <a:t>Open source</a:t>
            </a:r>
            <a:endParaRPr lang="en-GB" sz="2000" b="0" kern="0" dirty="0">
              <a:latin typeface="+mn-lt"/>
            </a:endParaRP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in the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http://www.fhcrc.org/en/diseases/technology-transfer/for-inventors/collaborate/_jcr_content/par/textimage/image.img.jpg/1360278134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4618"/>
            <a:ext cx="1547813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2608250" y="975568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4572000" y="975568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0" t="51148" r="9144" b="9016"/>
          <a:stretch/>
        </p:blipFill>
        <p:spPr bwMode="auto">
          <a:xfrm>
            <a:off x="7524328" y="1412776"/>
            <a:ext cx="11191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www.cameronius.com/graphics/gaudi/gaudi-fig-8-cactus-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3756065"/>
            <a:ext cx="2877935" cy="16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26" y="213285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Requirements meetings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213285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User Requirements Document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213285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System Requirements Document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6332" y="5436513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Prototyping &amp; evaluation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53003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Architectural Design Document</a:t>
            </a:r>
            <a:endParaRPr lang="en-GB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20272" y="3284984"/>
            <a:ext cx="2733675" cy="1557338"/>
            <a:chOff x="4427984" y="4293096"/>
            <a:chExt cx="2733675" cy="1557338"/>
          </a:xfrm>
        </p:grpSpPr>
        <p:pic>
          <p:nvPicPr>
            <p:cNvPr id="1033" name="Picture 9" descr="https://www.ctg.com/media/10807/t_toolselection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293096"/>
              <a:ext cx="2733675" cy="155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794821" y="4418409"/>
              <a:ext cx="1366838" cy="450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8304" y="478844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Tool Selection</a:t>
            </a:r>
            <a:endParaRPr lang="en-GB" sz="1600" dirty="0"/>
          </a:p>
        </p:txBody>
      </p:sp>
      <p:cxnSp>
        <p:nvCxnSpPr>
          <p:cNvPr id="11" name="Straight Arrow Connector 10"/>
          <p:cNvCxnSpPr>
            <a:stCxn id="1026" idx="3"/>
            <a:endCxn id="1027" idx="1"/>
          </p:cNvCxnSpPr>
          <p:nvPr/>
        </p:nvCxnSpPr>
        <p:spPr bwMode="auto">
          <a:xfrm>
            <a:off x="1943349" y="1554212"/>
            <a:ext cx="66490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3"/>
            <a:endCxn id="6" idx="1"/>
          </p:cNvCxnSpPr>
          <p:nvPr/>
        </p:nvCxnSpPr>
        <p:spPr bwMode="auto">
          <a:xfrm>
            <a:off x="3727438" y="1554212"/>
            <a:ext cx="84456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 bwMode="auto">
          <a:xfrm>
            <a:off x="5691188" y="1554212"/>
            <a:ext cx="1833140" cy="43720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33" idx="1"/>
          </p:cNvCxnSpPr>
          <p:nvPr/>
        </p:nvCxnSpPr>
        <p:spPr bwMode="auto">
          <a:xfrm>
            <a:off x="5691188" y="1554212"/>
            <a:ext cx="1329084" cy="250944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31" idx="1"/>
            <a:endCxn id="7" idx="1"/>
          </p:cNvCxnSpPr>
          <p:nvPr/>
        </p:nvCxnSpPr>
        <p:spPr bwMode="auto">
          <a:xfrm flipV="1">
            <a:off x="4209575" y="1991420"/>
            <a:ext cx="3314753" cy="26100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1" idx="1"/>
            <a:endCxn id="1033" idx="1"/>
          </p:cNvCxnSpPr>
          <p:nvPr/>
        </p:nvCxnSpPr>
        <p:spPr bwMode="auto">
          <a:xfrm flipV="1">
            <a:off x="4209575" y="4063653"/>
            <a:ext cx="2810697" cy="5378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 flipV="1">
            <a:off x="3474217" y="1554212"/>
            <a:ext cx="1097783" cy="250944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3950113"/>
            <a:ext cx="12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Gaudi</a:t>
            </a:r>
          </a:p>
          <a:p>
            <a:pPr algn="ctr"/>
            <a:endParaRPr lang="en-GB" sz="1600" dirty="0" smtClean="0"/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In-house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61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5496" y="3933056"/>
            <a:ext cx="8856984" cy="1800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496" y="1556792"/>
            <a:ext cx="8856984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GB" dirty="0"/>
              <a:t>Mantid in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94730"/>
            <a:ext cx="4040188" cy="639762"/>
          </a:xfrm>
        </p:spPr>
        <p:txBody>
          <a:bodyPr/>
          <a:lstStyle/>
          <a:p>
            <a:r>
              <a:rPr lang="en-GB" dirty="0" smtClean="0"/>
              <a:t>Good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34492"/>
            <a:ext cx="4040188" cy="3951288"/>
          </a:xfrm>
        </p:spPr>
        <p:txBody>
          <a:bodyPr/>
          <a:lstStyle/>
          <a:p>
            <a:r>
              <a:rPr lang="en-GB" sz="2000" dirty="0" smtClean="0"/>
              <a:t>Wide cross section of scientists</a:t>
            </a:r>
          </a:p>
          <a:p>
            <a:r>
              <a:rPr lang="en-GB" sz="2000" dirty="0" smtClean="0"/>
              <a:t>Separated high level from details</a:t>
            </a:r>
          </a:p>
          <a:p>
            <a:r>
              <a:rPr lang="en-GB" sz="2000" dirty="0" smtClean="0"/>
              <a:t>Built relationships</a:t>
            </a:r>
          </a:p>
          <a:p>
            <a:r>
              <a:rPr lang="en-GB" sz="2000" dirty="0" smtClean="0"/>
              <a:t>Documented and agreed requirements</a:t>
            </a:r>
          </a:p>
          <a:p>
            <a:r>
              <a:rPr lang="en-GB" sz="2000" dirty="0" smtClean="0"/>
              <a:t>Learning from other projects</a:t>
            </a:r>
          </a:p>
          <a:p>
            <a:r>
              <a:rPr lang="en-GB" sz="2000" dirty="0" smtClean="0"/>
              <a:t>Evaluation of current software</a:t>
            </a:r>
          </a:p>
          <a:p>
            <a:r>
              <a:rPr lang="en-GB" sz="2000" dirty="0" smtClean="0"/>
              <a:t>Gathering best practice</a:t>
            </a:r>
            <a:endParaRPr lang="en-GB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894730"/>
            <a:ext cx="4041775" cy="639762"/>
          </a:xfrm>
        </p:spPr>
        <p:txBody>
          <a:bodyPr/>
          <a:lstStyle/>
          <a:p>
            <a:r>
              <a:rPr lang="en-GB" dirty="0" smtClean="0"/>
              <a:t>Bad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34492"/>
            <a:ext cx="4041775" cy="3951288"/>
          </a:xfrm>
        </p:spPr>
        <p:txBody>
          <a:bodyPr/>
          <a:lstStyle/>
          <a:p>
            <a:r>
              <a:rPr lang="en-GB" sz="1800" dirty="0" smtClean="0"/>
              <a:t>Tough to separate vital detail from the rest</a:t>
            </a:r>
          </a:p>
          <a:p>
            <a:r>
              <a:rPr lang="en-GB" sz="1800" dirty="0" smtClean="0"/>
              <a:t>Stakeholder coverage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000" dirty="0" smtClean="0"/>
          </a:p>
          <a:p>
            <a:endParaRPr lang="en-GB" sz="1800" dirty="0"/>
          </a:p>
          <a:p>
            <a:r>
              <a:rPr lang="en-GB" sz="1800" dirty="0" smtClean="0"/>
              <a:t>Accuracy vs. time</a:t>
            </a:r>
          </a:p>
          <a:p>
            <a:r>
              <a:rPr lang="en-GB" sz="1800" dirty="0" smtClean="0"/>
              <a:t>Bias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772816"/>
            <a:ext cx="492443" cy="19924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000" dirty="0" smtClean="0"/>
              <a:t>Requirements</a:t>
            </a:r>
            <a:endParaRPr lang="en-GB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3948447"/>
            <a:ext cx="492443" cy="17128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2000" dirty="0" smtClean="0"/>
              <a:t>Prototyping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1256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early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month iterations</a:t>
            </a:r>
          </a:p>
          <a:p>
            <a:r>
              <a:rPr lang="en-GB" dirty="0" smtClean="0"/>
              <a:t>Development</a:t>
            </a:r>
          </a:p>
          <a:p>
            <a:pPr lvl="2"/>
            <a:r>
              <a:rPr lang="en-GB" dirty="0" smtClean="0"/>
              <a:t>High risk design features</a:t>
            </a:r>
          </a:p>
          <a:p>
            <a:pPr lvl="3"/>
            <a:r>
              <a:rPr lang="en-GB" dirty="0" smtClean="0"/>
              <a:t>Plug in architecture</a:t>
            </a:r>
          </a:p>
          <a:p>
            <a:pPr lvl="3"/>
            <a:r>
              <a:rPr lang="en-GB" dirty="0" smtClean="0"/>
              <a:t>Python Integration</a:t>
            </a:r>
          </a:p>
          <a:p>
            <a:pPr lvl="2"/>
            <a:r>
              <a:rPr lang="en-GB" dirty="0" smtClean="0"/>
              <a:t>Vital common data structures</a:t>
            </a:r>
          </a:p>
          <a:p>
            <a:pPr lvl="3"/>
            <a:r>
              <a:rPr lang="en-GB" dirty="0" smtClean="0"/>
              <a:t>Workspace2D</a:t>
            </a:r>
          </a:p>
          <a:p>
            <a:pPr lvl="3"/>
            <a:r>
              <a:rPr lang="en-GB" dirty="0" smtClean="0"/>
              <a:t>Workspace History</a:t>
            </a:r>
          </a:p>
          <a:p>
            <a:pPr lvl="3"/>
            <a:r>
              <a:rPr lang="en-GB" dirty="0" smtClean="0"/>
              <a:t>Instrument Geometry</a:t>
            </a:r>
          </a:p>
          <a:p>
            <a:pPr lvl="2"/>
            <a:r>
              <a:rPr lang="en-GB" dirty="0" smtClean="0"/>
              <a:t>Common algorithms</a:t>
            </a:r>
          </a:p>
          <a:p>
            <a:pPr lvl="3"/>
            <a:r>
              <a:rPr lang="en-GB" dirty="0" err="1" smtClean="0"/>
              <a:t>LoadRaw</a:t>
            </a:r>
            <a:endParaRPr lang="en-GB" dirty="0" smtClean="0"/>
          </a:p>
          <a:p>
            <a:pPr lvl="3"/>
            <a:r>
              <a:rPr lang="en-GB" dirty="0" err="1" smtClean="0"/>
              <a:t>Rebin</a:t>
            </a:r>
            <a:endParaRPr lang="en-GB" dirty="0" smtClean="0"/>
          </a:p>
          <a:p>
            <a:pPr lvl="3"/>
            <a:r>
              <a:rPr lang="en-GB" dirty="0" err="1" smtClean="0"/>
              <a:t>ConvertUnits</a:t>
            </a:r>
            <a:endParaRPr lang="en-GB" dirty="0" smtClean="0"/>
          </a:p>
          <a:p>
            <a:r>
              <a:rPr lang="en-GB" dirty="0" smtClean="0"/>
              <a:t>Unit testing, continuous integration</a:t>
            </a:r>
            <a:br>
              <a:rPr lang="en-GB" dirty="0" smtClean="0"/>
            </a:br>
            <a:r>
              <a:rPr lang="en-GB" dirty="0" smtClean="0"/>
              <a:t>from the start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156176" y="1196752"/>
            <a:ext cx="504056" cy="4752528"/>
          </a:xfrm>
          <a:prstGeom prst="rightBrace">
            <a:avLst>
              <a:gd name="adj1" fmla="val 36678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3000434"/>
            <a:ext cx="2376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dirty="0" smtClean="0">
                <a:latin typeface="+mn-lt"/>
              </a:rPr>
              <a:t>Evaluated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Lead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+mn-lt"/>
              </a:rPr>
              <a:t>Project Team</a:t>
            </a:r>
            <a:endParaRPr lang="en-GB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19222</TotalTime>
  <Words>651</Words>
  <Application>Microsoft Office PowerPoint</Application>
  <PresentationFormat>On-screen Show (4:3)</PresentationFormat>
  <Paragraphs>220</Paragraphs>
  <Slides>19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ISIS Small Bottom Banner</vt:lpstr>
      <vt:lpstr>1_ISIS Small Bottom Banner</vt:lpstr>
      <vt:lpstr>Requirements in a long term agile project</vt:lpstr>
      <vt:lpstr>Overview</vt:lpstr>
      <vt:lpstr>Key Principles of Agile projects</vt:lpstr>
      <vt:lpstr>Key Principles of Agile projects</vt:lpstr>
      <vt:lpstr>Key Principles of Agile projects</vt:lpstr>
      <vt:lpstr>PowerPoint Presentation</vt:lpstr>
      <vt:lpstr>Mantid in the beginning</vt:lpstr>
      <vt:lpstr>Mantid in the beginning</vt:lpstr>
      <vt:lpstr>Mantid early development</vt:lpstr>
      <vt:lpstr>Mantid early development</vt:lpstr>
      <vt:lpstr>Improving Stakeholder engagement</vt:lpstr>
      <vt:lpstr>Expanding the project</vt:lpstr>
      <vt:lpstr>Problems</vt:lpstr>
      <vt:lpstr>Two timescales of requirements</vt:lpstr>
      <vt:lpstr>Release Presentations</vt:lpstr>
      <vt:lpstr>Annual Joint Scientific Steering Committee</vt:lpstr>
      <vt:lpstr>Annual Joint Scientific Steering Committee</vt:lpstr>
      <vt:lpstr>Conclusion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Draper, Nick (-,RAL,ISIS)</cp:lastModifiedBy>
  <cp:revision>485</cp:revision>
  <dcterms:created xsi:type="dcterms:W3CDTF">2007-04-16T13:36:05Z</dcterms:created>
  <dcterms:modified xsi:type="dcterms:W3CDTF">2014-09-09T14:40:12Z</dcterms:modified>
</cp:coreProperties>
</file>