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7" autoAdjust="0"/>
  </p:normalViewPr>
  <p:slideViewPr>
    <p:cSldViewPr snapToGrid="0" snapToObjects="1">
      <p:cViewPr varScale="1">
        <p:scale>
          <a:sx n="93" d="100"/>
          <a:sy n="93" d="100"/>
        </p:scale>
        <p:origin x="-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FE7F-0CA8-544F-9123-9ED87A14BA95}" type="datetimeFigureOut">
              <a:rPr lang="en-US" smtClean="0"/>
              <a:t>2/28/11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886FB-D53A-AB43-91C3-3DA900E1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4AC99-2875-DF4C-9419-F7D9D249FDA2}" type="datetimeFigureOut">
              <a:rPr lang="en-US" smtClean="0"/>
              <a:t>2/28/11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854A6-50C7-C84F-BB14-90E5D120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February 28,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Owen Arnold and Michael Reuter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VisIt</a:t>
            </a:r>
            <a:r>
              <a:rPr lang="en-US" dirty="0" smtClean="0"/>
              <a:t> for the </a:t>
            </a:r>
            <a:r>
              <a:rPr lang="en-US" dirty="0" err="1" smtClean="0"/>
              <a:t>Mantid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Owen Arnold (</a:t>
            </a:r>
            <a:r>
              <a:rPr lang="en-US" dirty="0" err="1" smtClean="0"/>
              <a:t>Tessella</a:t>
            </a:r>
            <a:r>
              <a:rPr lang="en-US" dirty="0" smtClean="0"/>
              <a:t> PLC)</a:t>
            </a:r>
          </a:p>
          <a:p>
            <a:pPr algn="ctr"/>
            <a:r>
              <a:rPr lang="en-US" dirty="0" smtClean="0"/>
              <a:t>Michael Reuter (ORNL NSSD)</a:t>
            </a:r>
          </a:p>
          <a:p>
            <a:pPr algn="ctr"/>
            <a:r>
              <a:rPr lang="en-US" dirty="0" smtClean="0"/>
              <a:t>February </a:t>
            </a:r>
            <a:r>
              <a:rPr lang="en-US" dirty="0" smtClean="0"/>
              <a:t>28</a:t>
            </a:r>
            <a:r>
              <a:rPr lang="en-US" dirty="0" smtClean="0"/>
              <a:t>, </a:t>
            </a:r>
            <a:r>
              <a:rPr lang="en-US" dirty="0" smtClean="0"/>
              <a:t>2011</a:t>
            </a:r>
          </a:p>
          <a:p>
            <a:pPr algn="ctr"/>
            <a:endParaRPr lang="en-US" dirty="0"/>
          </a:p>
        </p:txBody>
      </p:sp>
      <p:pic>
        <p:nvPicPr>
          <p:cNvPr id="4" name="Picture 3" descr="MantidSplash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77" y="469964"/>
            <a:ext cx="2761093" cy="20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4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Modified Pipeline for </a:t>
            </a:r>
            <a:r>
              <a:rPr lang="en-GB" dirty="0" err="1" smtClean="0"/>
              <a:t>Rebinning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789361" y="1610763"/>
            <a:ext cx="2313354" cy="11097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336443" y="1959557"/>
            <a:ext cx="12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Source/Db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9361" y="3474734"/>
            <a:ext cx="2313354" cy="1109785"/>
            <a:chOff x="3094892" y="3618524"/>
            <a:chExt cx="2313354" cy="1109785"/>
          </a:xfrm>
        </p:grpSpPr>
        <p:sp>
          <p:nvSpPr>
            <p:cNvPr id="8" name="Oval 7"/>
            <p:cNvSpPr/>
            <p:nvPr/>
          </p:nvSpPr>
          <p:spPr>
            <a:xfrm>
              <a:off x="3094892" y="3618524"/>
              <a:ext cx="2313354" cy="11097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1974" y="3987856"/>
              <a:ext cx="129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Operator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3276" y="5317255"/>
            <a:ext cx="2313354" cy="1109785"/>
            <a:chOff x="3145697" y="3208215"/>
            <a:chExt cx="2313354" cy="1109785"/>
          </a:xfrm>
        </p:grpSpPr>
        <p:sp>
          <p:nvSpPr>
            <p:cNvPr id="11" name="Oval 10"/>
            <p:cNvSpPr/>
            <p:nvPr/>
          </p:nvSpPr>
          <p:spPr>
            <a:xfrm>
              <a:off x="3145697" y="3208215"/>
              <a:ext cx="2313354" cy="11097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1974" y="3618524"/>
              <a:ext cx="129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Operator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5" idx="4"/>
          </p:cNvCxnSpPr>
          <p:nvPr/>
        </p:nvCxnSpPr>
        <p:spPr>
          <a:xfrm rot="5400000">
            <a:off x="1568945" y="3097641"/>
            <a:ext cx="7541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581627" y="4948929"/>
            <a:ext cx="732736" cy="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8900" y="2900302"/>
            <a:ext cx="151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vtkDataSet</a:t>
            </a:r>
            <a:r>
              <a:rPr lang="en-GB" dirty="0" smtClean="0"/>
              <a:t> + Metadata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078900" y="4783809"/>
            <a:ext cx="151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vtkDataSet</a:t>
            </a:r>
            <a:r>
              <a:rPr lang="en-GB" dirty="0" smtClean="0"/>
              <a:t> + Metadata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912346" y="3474733"/>
            <a:ext cx="2313354" cy="11097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Mantid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Rebinning</a:t>
            </a:r>
            <a:r>
              <a:rPr lang="en-GB" dirty="0" smtClean="0">
                <a:solidFill>
                  <a:schemeClr val="bg1"/>
                </a:solidFill>
              </a:rPr>
              <a:t> Libraries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8" idx="6"/>
            <a:endCxn id="17" idx="2"/>
          </p:cNvCxnSpPr>
          <p:nvPr/>
        </p:nvCxnSpPr>
        <p:spPr>
          <a:xfrm flipV="1">
            <a:off x="3102715" y="4029626"/>
            <a:ext cx="280963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5" idx="6"/>
          </p:cNvCxnSpPr>
          <p:nvPr/>
        </p:nvCxnSpPr>
        <p:spPr>
          <a:xfrm rot="16200000" flipV="1">
            <a:off x="3941122" y="1327250"/>
            <a:ext cx="1471601" cy="3148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1" idx="6"/>
          </p:cNvCxnSpPr>
          <p:nvPr/>
        </p:nvCxnSpPr>
        <p:spPr>
          <a:xfrm rot="5400000">
            <a:off x="3953803" y="3574822"/>
            <a:ext cx="1450154" cy="31444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48924" y="2577136"/>
            <a:ext cx="359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Arguments:  Metadata</a:t>
            </a:r>
          </a:p>
          <a:p>
            <a:r>
              <a:rPr lang="en-GB" dirty="0" smtClean="0"/>
              <a:t>Returns:       </a:t>
            </a:r>
            <a:r>
              <a:rPr lang="en-GB" dirty="0" err="1" smtClean="0"/>
              <a:t>vtkDataSet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pic>
        <p:nvPicPr>
          <p:cNvPr id="1027" name="Picture 3" descr="C:\VmShare\Rebinning1.png"/>
          <p:cNvPicPr>
            <a:picLocks noChangeAspect="1" noChangeArrowheads="1"/>
          </p:cNvPicPr>
          <p:nvPr/>
        </p:nvPicPr>
        <p:blipFill>
          <a:blip r:embed="rId2" cstate="print"/>
          <a:srcRect t="2222" r="22278" b="2548"/>
          <a:stretch>
            <a:fillRect/>
          </a:stretch>
        </p:blipFill>
        <p:spPr bwMode="auto">
          <a:xfrm>
            <a:off x="1182773" y="1519516"/>
            <a:ext cx="7240611" cy="5068855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pic>
        <p:nvPicPr>
          <p:cNvPr id="2050" name="Picture 2" descr="C:\VmShare\Rebinning2.png"/>
          <p:cNvPicPr>
            <a:picLocks noChangeAspect="1" noChangeArrowheads="1"/>
          </p:cNvPicPr>
          <p:nvPr/>
        </p:nvPicPr>
        <p:blipFill>
          <a:blip r:embed="rId2" cstate="print"/>
          <a:srcRect t="2276" r="22122" b="2497"/>
          <a:stretch>
            <a:fillRect/>
          </a:stretch>
        </p:blipFill>
        <p:spPr bwMode="auto">
          <a:xfrm>
            <a:off x="1150172" y="1477100"/>
            <a:ext cx="7353448" cy="513739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VisIt</a:t>
            </a:r>
            <a:r>
              <a:rPr lang="en-US" dirty="0" smtClean="0"/>
              <a:t> “Enhancements”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Pipeline </a:t>
            </a:r>
            <a:r>
              <a:rPr lang="en-US" dirty="0"/>
              <a:t>branching in UI</a:t>
            </a:r>
          </a:p>
          <a:p>
            <a:r>
              <a:rPr lang="en-US" dirty="0" smtClean="0"/>
              <a:t>Labeling </a:t>
            </a:r>
            <a:r>
              <a:rPr lang="en-US" dirty="0"/>
              <a:t>and axes transformations in operators (rotated by arbitrary degrees and non-orthogonal)</a:t>
            </a:r>
          </a:p>
          <a:p>
            <a:r>
              <a:rPr lang="en-US" dirty="0" smtClean="0"/>
              <a:t>Allow </a:t>
            </a:r>
            <a:r>
              <a:rPr lang="en-US" dirty="0"/>
              <a:t>filters to publish updated time information</a:t>
            </a:r>
          </a:p>
          <a:p>
            <a:r>
              <a:rPr lang="en-US" dirty="0" smtClean="0"/>
              <a:t>Improvements </a:t>
            </a:r>
            <a:r>
              <a:rPr lang="en-US" dirty="0"/>
              <a:t>to box/plane </a:t>
            </a:r>
            <a:r>
              <a:rPr lang="en-US" dirty="0" err="1"/>
              <a:t>interactors</a:t>
            </a:r>
            <a:r>
              <a:rPr lang="en-US" dirty="0"/>
              <a:t> to make easier to use</a:t>
            </a:r>
            <a:r>
              <a:rPr lang="en-US" dirty="0" smtClean="0"/>
              <a:t>.</a:t>
            </a:r>
          </a:p>
          <a:p>
            <a:r>
              <a:rPr lang="en-US" dirty="0"/>
              <a:t>Interaction with File loading/Databases to provide input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Exposure of extra information to </a:t>
            </a:r>
            <a:r>
              <a:rPr lang="en-US" dirty="0" err="1" smtClean="0"/>
              <a:t>VisitViewer</a:t>
            </a:r>
            <a:endParaRPr lang="en-US" dirty="0" smtClean="0"/>
          </a:p>
          <a:p>
            <a:r>
              <a:rPr lang="en-US" dirty="0" smtClean="0"/>
              <a:t>2D plots from 1D Query over Time</a:t>
            </a:r>
          </a:p>
          <a:p>
            <a:r>
              <a:rPr lang="en-US" dirty="0" err="1" smtClean="0"/>
              <a:t>PluginVsInstall.cmake</a:t>
            </a:r>
            <a:r>
              <a:rPr lang="en-US" dirty="0" smtClean="0"/>
              <a:t> issue with CMAKE_CXX_COMPILER etc.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Mantid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/>
          </a:p>
          <a:p>
            <a:r>
              <a:rPr lang="en-US" dirty="0"/>
              <a:t>The </a:t>
            </a:r>
            <a:r>
              <a:rPr lang="en-US" dirty="0" err="1"/>
              <a:t>Mantid</a:t>
            </a:r>
            <a:r>
              <a:rPr lang="en-US" dirty="0"/>
              <a:t> project provides a platform that supports high-performance computing on neutron and </a:t>
            </a:r>
            <a:r>
              <a:rPr lang="en-US" dirty="0" err="1"/>
              <a:t>muon</a:t>
            </a:r>
            <a:r>
              <a:rPr lang="en-US" dirty="0"/>
              <a:t> data. The framework provides a set of common services, algorithms and data objects that </a:t>
            </a:r>
            <a:r>
              <a:rPr lang="en-US" dirty="0" smtClean="0"/>
              <a:t>are: </a:t>
            </a:r>
            <a:endParaRPr lang="en-US" dirty="0"/>
          </a:p>
          <a:p>
            <a:r>
              <a:rPr lang="en-US" dirty="0"/>
              <a:t>Instrument or technique independent. </a:t>
            </a:r>
          </a:p>
          <a:p>
            <a:r>
              <a:rPr lang="en-US" dirty="0"/>
              <a:t>Supported on multiple target platforms (Windows, Linux, Mac OS X). </a:t>
            </a:r>
          </a:p>
          <a:p>
            <a:r>
              <a:rPr lang="en-US" dirty="0"/>
              <a:t>Easily extensible by Instruments Scientists/Users. </a:t>
            </a:r>
          </a:p>
          <a:p>
            <a:r>
              <a:rPr lang="en-US" dirty="0"/>
              <a:t>Open source and freely redistributable to visiting scientists. </a:t>
            </a:r>
          </a:p>
          <a:p>
            <a:r>
              <a:rPr lang="en-US" dirty="0"/>
              <a:t>Provides functionalities for Scripting, Visualization, Data transformation, Implementing Algorithms, Virtual Instrument Geometry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in Action</a:t>
            </a:r>
            <a:endParaRPr lang="en-US" dirty="0"/>
          </a:p>
        </p:txBody>
      </p:sp>
      <p:pic>
        <p:nvPicPr>
          <p:cNvPr id="7" name="Content Placeholder 6" descr="Instrument view of GEM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71" r="-18671"/>
          <a:stretch>
            <a:fillRect/>
          </a:stretch>
        </p:blipFill>
        <p:spPr>
          <a:xfrm>
            <a:off x="4705349" y="1313319"/>
            <a:ext cx="4222939" cy="2375403"/>
          </a:xfrm>
        </p:spPr>
      </p:pic>
      <p:pic>
        <p:nvPicPr>
          <p:cNvPr id="8" name="Content Placeholder 7" descr="Python Scripting within MantidPlot.png"/>
          <p:cNvPicPr>
            <a:picLocks noGrp="1" noChangeAspect="1"/>
          </p:cNvPicPr>
          <p:nvPr>
            <p:ph sz="half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96" r="-18696"/>
          <a:stretch>
            <a:fillRect/>
          </a:stretch>
        </p:blipFill>
        <p:spPr>
          <a:xfrm>
            <a:off x="4710953" y="3767051"/>
            <a:ext cx="4206606" cy="2366216"/>
          </a:xfrm>
        </p:spPr>
      </p:pic>
      <p:pic>
        <p:nvPicPr>
          <p:cNvPr id="6" name="Content Placeholder 5" descr="1D, 2D and 3D plotting.png"/>
          <p:cNvPicPr>
            <a:picLocks noGrp="1" noChangeAspect="1"/>
          </p:cNvPicPr>
          <p:nvPr>
            <p:ph sz="half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12" b="-24412"/>
          <a:stretch>
            <a:fillRect/>
          </a:stretch>
        </p:blipFill>
        <p:spPr>
          <a:xfrm>
            <a:off x="779461" y="1098150"/>
            <a:ext cx="4290941" cy="495022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4D Visualization</a:t>
            </a:r>
            <a:endParaRPr lang="en-US" dirty="0"/>
          </a:p>
        </p:txBody>
      </p:sp>
      <p:pic>
        <p:nvPicPr>
          <p:cNvPr id="11" name="Picture 41" descr="\\expdata.sns.gov\SNS\ARCS\IPTS-1752\shared\FeSi_for_DAVE\FeSimovie1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-9259" r="-9259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13" descr="DAVE_ELH_plot.png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5" r="-17725"/>
          <a:stretch>
            <a:fillRect/>
          </a:stretch>
        </p:blipFill>
        <p:spPr/>
      </p:pic>
      <p:sp>
        <p:nvSpPr>
          <p:cNvPr id="15" name="Content Placeholder 14"/>
          <p:cNvSpPr>
            <a:spLocks noGrp="1"/>
          </p:cNvSpPr>
          <p:nvPr>
            <p:ph sz="half" idx="14"/>
          </p:nvPr>
        </p:nvSpPr>
        <p:spPr>
          <a:xfrm>
            <a:off x="779461" y="1828800"/>
            <a:ext cx="4026677" cy="4219575"/>
          </a:xfrm>
        </p:spPr>
        <p:txBody>
          <a:bodyPr/>
          <a:lstStyle/>
          <a:p>
            <a:r>
              <a:rPr lang="en-US" dirty="0" smtClean="0"/>
              <a:t>(E, h, k, l) or (E, </a:t>
            </a:r>
            <a:r>
              <a:rPr lang="en-US" dirty="0" err="1" smtClean="0"/>
              <a:t>Qx</a:t>
            </a:r>
            <a:r>
              <a:rPr lang="en-US" dirty="0" smtClean="0"/>
              <a:t>, </a:t>
            </a:r>
            <a:r>
              <a:rPr lang="en-US" dirty="0" err="1" smtClean="0"/>
              <a:t>Qy</a:t>
            </a:r>
            <a:r>
              <a:rPr lang="en-US" dirty="0" smtClean="0"/>
              <a:t>, </a:t>
            </a:r>
            <a:r>
              <a:rPr lang="en-US" dirty="0" err="1" smtClean="0"/>
              <a:t>Qz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 any 3 and 4</a:t>
            </a:r>
            <a:r>
              <a:rPr lang="en-US" baseline="30000" dirty="0" smtClean="0"/>
              <a:t>th</a:t>
            </a:r>
            <a:r>
              <a:rPr lang="en-US" dirty="0" smtClean="0"/>
              <a:t> is “time”</a:t>
            </a:r>
          </a:p>
          <a:p>
            <a:r>
              <a:rPr lang="en-US" dirty="0" smtClean="0"/>
              <a:t>No a priori knowledge of which combination to view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Reduced Dimensions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cuts and slices to see interesting parts of data</a:t>
            </a:r>
          </a:p>
          <a:p>
            <a:r>
              <a:rPr lang="en-US" dirty="0" smtClean="0"/>
              <a:t>Use multiple cuts to see data progression in different directions</a:t>
            </a:r>
          </a:p>
          <a:p>
            <a:r>
              <a:rPr lang="en-US" dirty="0" smtClean="0"/>
              <a:t>Cuts/slices with width important to deal with resolution</a:t>
            </a:r>
          </a:p>
          <a:p>
            <a:r>
              <a:rPr lang="en-US" dirty="0" smtClean="0"/>
              <a:t>View three orthogonal cuts</a:t>
            </a:r>
            <a:r>
              <a:rPr lang="en-US" dirty="0"/>
              <a:t> </a:t>
            </a:r>
            <a:r>
              <a:rPr lang="en-US" dirty="0" smtClean="0"/>
              <a:t>simultaneously (with control) through time (</a:t>
            </a:r>
            <a:r>
              <a:rPr lang="en-US" dirty="0" err="1" smtClean="0"/>
              <a:t>ThreeSlice</a:t>
            </a:r>
            <a:r>
              <a:rPr lang="en-US" dirty="0" smtClean="0"/>
              <a:t> unrolled)</a:t>
            </a:r>
          </a:p>
        </p:txBody>
      </p:sp>
      <p:pic>
        <p:nvPicPr>
          <p:cNvPr id="7" name="Content Placeholder 6" descr="image002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02" b="-15402"/>
          <a:stretch>
            <a:fillRect/>
          </a:stretch>
        </p:blipFill>
        <p:spPr>
          <a:xfrm>
            <a:off x="4437062" y="1135270"/>
            <a:ext cx="4258763" cy="49131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Dimensionality</a:t>
            </a:r>
            <a:endParaRPr lang="en-US" dirty="0"/>
          </a:p>
        </p:txBody>
      </p:sp>
      <p:pic>
        <p:nvPicPr>
          <p:cNvPr id="6" name="Content Placeholder 5" descr="CNCS_800_4panel_b001_nd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76" r="-37576"/>
          <a:stretch>
            <a:fillRect/>
          </a:stretch>
        </p:blipFill>
        <p:spPr>
          <a:xfrm>
            <a:off x="4378608" y="1425388"/>
            <a:ext cx="4374779" cy="2460813"/>
          </a:xfrm>
        </p:spPr>
      </p:pic>
      <p:pic>
        <p:nvPicPr>
          <p:cNvPr id="7" name="Content Placeholder 6" descr="SEQ_694_DAVE_int.jpg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97" r="-22397"/>
          <a:stretch>
            <a:fillRect/>
          </a:stretch>
        </p:blipFill>
        <p:spPr>
          <a:xfrm>
            <a:off x="4516041" y="3991815"/>
            <a:ext cx="4500560" cy="2531565"/>
          </a:xfrm>
        </p:spPr>
      </p:pic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smtClean="0"/>
              <a:t>Making cuts, slices or projections</a:t>
            </a:r>
          </a:p>
          <a:p>
            <a:r>
              <a:rPr lang="en-US" dirty="0" smtClean="0"/>
              <a:t>Reduce to 3D, 2D or 1D</a:t>
            </a:r>
          </a:p>
          <a:p>
            <a:r>
              <a:rPr lang="en-US" dirty="0" smtClean="0"/>
              <a:t>One of the axes can be “time”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VisIt</a:t>
            </a:r>
            <a:r>
              <a:rPr lang="en-US" dirty="0" smtClean="0"/>
              <a:t> in </a:t>
            </a:r>
            <a:r>
              <a:rPr lang="en-US" dirty="0" err="1" smtClean="0"/>
              <a:t>Mantid</a:t>
            </a:r>
            <a:endParaRPr lang="en-US" dirty="0"/>
          </a:p>
        </p:txBody>
      </p:sp>
      <p:pic>
        <p:nvPicPr>
          <p:cNvPr id="5" name="Content Placeholder 4" descr="Screenshot-Mantid Visualization Application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84" r="-46184"/>
          <a:stretch>
            <a:fillRect/>
          </a:stretch>
        </p:blipFill>
        <p:spPr>
          <a:xfrm>
            <a:off x="210154" y="1528310"/>
            <a:ext cx="8692904" cy="23578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scaled down version of </a:t>
            </a:r>
            <a:r>
              <a:rPr lang="en-US" dirty="0" err="1" smtClean="0"/>
              <a:t>VisIt</a:t>
            </a:r>
            <a:endParaRPr lang="en-US" dirty="0" smtClean="0"/>
          </a:p>
          <a:p>
            <a:r>
              <a:rPr lang="en-US" dirty="0" smtClean="0"/>
              <a:t>Expose certain operators and plots</a:t>
            </a:r>
          </a:p>
          <a:p>
            <a:r>
              <a:rPr lang="en-US" dirty="0" smtClean="0"/>
              <a:t>Use our own plugins as well</a:t>
            </a:r>
          </a:p>
          <a:p>
            <a:r>
              <a:rPr lang="en-US" dirty="0" smtClean="0"/>
              <a:t>Lean on certain bits of </a:t>
            </a:r>
            <a:r>
              <a:rPr lang="en-US" dirty="0" err="1" smtClean="0"/>
              <a:t>VisIt</a:t>
            </a:r>
            <a:r>
              <a:rPr lang="en-US" dirty="0" smtClean="0"/>
              <a:t> (VCR/</a:t>
            </a:r>
            <a:r>
              <a:rPr lang="en-US" dirty="0" err="1" smtClean="0"/>
              <a:t>TimeSlider</a:t>
            </a:r>
            <a:r>
              <a:rPr lang="en-US" dirty="0" smtClean="0"/>
              <a:t>, Plugin GUIs)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09246"/>
          </a:xfrm>
        </p:spPr>
        <p:txBody>
          <a:bodyPr/>
          <a:lstStyle/>
          <a:p>
            <a:r>
              <a:rPr lang="en-GB" dirty="0" err="1" smtClean="0"/>
              <a:t>Mantid</a:t>
            </a:r>
            <a:r>
              <a:rPr lang="en-GB" dirty="0" smtClean="0"/>
              <a:t> </a:t>
            </a:r>
            <a:r>
              <a:rPr lang="en-GB" dirty="0" err="1" smtClean="0"/>
              <a:t>Rebinning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262" y="1520145"/>
            <a:ext cx="7823688" cy="3231663"/>
          </a:xfrm>
        </p:spPr>
        <p:txBody>
          <a:bodyPr>
            <a:normAutofit/>
          </a:bodyPr>
          <a:lstStyle/>
          <a:p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Centre point</a:t>
            </a:r>
          </a:p>
          <a:p>
            <a:pPr lvl="1"/>
            <a:r>
              <a:rPr lang="en-GB" dirty="0" smtClean="0"/>
              <a:t>Parallelepiped</a:t>
            </a:r>
          </a:p>
          <a:p>
            <a:pPr lvl="1"/>
            <a:r>
              <a:rPr lang="en-GB" dirty="0" smtClean="0"/>
              <a:t>Adaptive </a:t>
            </a:r>
          </a:p>
          <a:p>
            <a:r>
              <a:rPr lang="en-GB" dirty="0" smtClean="0"/>
              <a:t>Exposing more detail</a:t>
            </a:r>
          </a:p>
          <a:p>
            <a:pPr lvl="1"/>
            <a:r>
              <a:rPr lang="en-GB" dirty="0" smtClean="0"/>
              <a:t>Merges boundaries between operators and databases</a:t>
            </a:r>
          </a:p>
          <a:p>
            <a:pPr lvl="1"/>
            <a:r>
              <a:rPr lang="en-GB" dirty="0" smtClean="0"/>
              <a:t>Original </a:t>
            </a:r>
            <a:r>
              <a:rPr lang="en-GB" dirty="0" err="1" smtClean="0"/>
              <a:t>VisIt</a:t>
            </a:r>
            <a:r>
              <a:rPr lang="en-GB" dirty="0" smtClean="0"/>
              <a:t> metadata may not apply</a:t>
            </a:r>
          </a:p>
          <a:p>
            <a:pPr lvl="1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Pipeline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094892" y="1609969"/>
            <a:ext cx="2313354" cy="11097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641974" y="1958763"/>
            <a:ext cx="12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Source/Db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94892" y="3473940"/>
            <a:ext cx="2313354" cy="1109785"/>
            <a:chOff x="3094892" y="3618524"/>
            <a:chExt cx="2313354" cy="1109785"/>
          </a:xfrm>
        </p:grpSpPr>
        <p:sp>
          <p:nvSpPr>
            <p:cNvPr id="7" name="Oval 6"/>
            <p:cNvSpPr/>
            <p:nvPr/>
          </p:nvSpPr>
          <p:spPr>
            <a:xfrm>
              <a:off x="3094892" y="3618524"/>
              <a:ext cx="2313354" cy="11097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1974" y="3987856"/>
              <a:ext cx="129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Operator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98807" y="5316461"/>
            <a:ext cx="2313354" cy="1109785"/>
            <a:chOff x="3145697" y="3208215"/>
            <a:chExt cx="2313354" cy="1109785"/>
          </a:xfrm>
        </p:grpSpPr>
        <p:sp>
          <p:nvSpPr>
            <p:cNvPr id="11" name="Oval 10"/>
            <p:cNvSpPr/>
            <p:nvPr/>
          </p:nvSpPr>
          <p:spPr>
            <a:xfrm>
              <a:off x="3145697" y="3208215"/>
              <a:ext cx="2313354" cy="11097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1974" y="3618524"/>
              <a:ext cx="129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Operator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5" idx="4"/>
            <a:endCxn id="7" idx="0"/>
          </p:cNvCxnSpPr>
          <p:nvPr/>
        </p:nvCxnSpPr>
        <p:spPr>
          <a:xfrm rot="5400000">
            <a:off x="3874476" y="3096847"/>
            <a:ext cx="7541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11" idx="0"/>
          </p:cNvCxnSpPr>
          <p:nvPr/>
        </p:nvCxnSpPr>
        <p:spPr>
          <a:xfrm rot="16200000" flipH="1">
            <a:off x="3887158" y="4948135"/>
            <a:ext cx="732736" cy="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4431" y="2899508"/>
            <a:ext cx="15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vtkDataSet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384431" y="4783015"/>
            <a:ext cx="15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vtkDataSet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28, 2011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Owen Arnold and Michael Reuter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829</TotalTime>
  <Words>510</Words>
  <Application>Microsoft Macintosh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VisIt for the Mantid Project</vt:lpstr>
      <vt:lpstr>Overview of Mantid</vt:lpstr>
      <vt:lpstr>Mantid in Action</vt:lpstr>
      <vt:lpstr>4D Visualization</vt:lpstr>
      <vt:lpstr>Visualizing Reduced Dimensions</vt:lpstr>
      <vt:lpstr>Reducing Dimensionality</vt:lpstr>
      <vt:lpstr>VisIt in Mantid</vt:lpstr>
      <vt:lpstr>Mantid Rebinning</vt:lpstr>
      <vt:lpstr>Standard Pipeline</vt:lpstr>
      <vt:lpstr>Modified Pipeline for Rebinning</vt:lpstr>
      <vt:lpstr>Progress</vt:lpstr>
      <vt:lpstr>Progress</vt:lpstr>
      <vt:lpstr>VisIt “Enhancements”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 for the Mantid Project</dc:title>
  <dc:creator>Michael Reuter</dc:creator>
  <cp:lastModifiedBy>Michael Reuter</cp:lastModifiedBy>
  <cp:revision>31</cp:revision>
  <dcterms:created xsi:type="dcterms:W3CDTF">2011-02-04T14:30:42Z</dcterms:created>
  <dcterms:modified xsi:type="dcterms:W3CDTF">2011-02-28T16:21:42Z</dcterms:modified>
</cp:coreProperties>
</file>