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68" d="100"/>
          <a:sy n="68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GB" smtClean="0"/>
              <a:t>require all their data on a local machine.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downloading large datasets across the Janet network is very time consuming.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calibration data and log files and map files.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reduction scripts and other bits and bobs.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need to remember how to use the application.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Users are busy and have other things to do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This strategic vision for the project is to produce a framework that maximises the time spent actually performing data analysis, and minimises the time setting the framework up. To present the user with a common and flexible framework that allows efficient and timely publication of ISIS data.</a:t>
            </a:r>
          </a:p>
          <a:p>
            <a:pPr eaLnBrk="1" hangingPunct="1"/>
            <a:endParaRPr lang="en-GB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05AF3C-3DDB-427F-AB26-5D28E531B64E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1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0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0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0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5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 sz="3600" dirty="0"/>
              <a:t>Storage of </a:t>
            </a:r>
            <a:r>
              <a:rPr lang="en-GB" sz="3600" dirty="0" smtClean="0"/>
              <a:t>other</a:t>
            </a:r>
            <a:r>
              <a:rPr lang="en-GB" sz="3600" baseline="30000" dirty="0" smtClean="0"/>
              <a:t>1</a:t>
            </a:r>
            <a:r>
              <a:rPr lang="en-GB" sz="3600" dirty="0" smtClean="0"/>
              <a:t> files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GB" sz="1800" smtClean="0"/>
              <a:t>1. </a:t>
            </a:r>
            <a:r>
              <a:rPr lang="en-GB" sz="1800" dirty="0" smtClean="0"/>
              <a:t>Mapping</a:t>
            </a:r>
            <a:r>
              <a:rPr lang="en-GB" sz="1800" dirty="0"/>
              <a:t>, </a:t>
            </a:r>
            <a:r>
              <a:rPr lang="en-GB" sz="1800" dirty="0" smtClean="0"/>
              <a:t>grouping, </a:t>
            </a:r>
            <a:r>
              <a:rPr lang="en-GB" sz="1800" dirty="0" err="1" smtClean="0"/>
              <a:t>config</a:t>
            </a:r>
            <a:r>
              <a:rPr lang="en-GB" sz="1800" dirty="0" smtClean="0"/>
              <a:t>, </a:t>
            </a:r>
            <a:r>
              <a:rPr lang="en-GB" sz="1800" dirty="0" err="1" smtClean="0"/>
              <a:t>etc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 the user needs</a:t>
            </a:r>
          </a:p>
        </p:txBody>
      </p:sp>
      <p:pic>
        <p:nvPicPr>
          <p:cNvPr id="14338" name="Picture 2" descr="http://www.forcetenco.co.uk/quotation/images/Cartoon_person_and_compu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24"/>
          <a:stretch>
            <a:fillRect/>
          </a:stretch>
        </p:blipFill>
        <p:spPr bwMode="auto">
          <a:xfrm>
            <a:off x="2339975" y="2997200"/>
            <a:ext cx="1944688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0063" y="1628775"/>
            <a:ext cx="1008062" cy="615950"/>
            <a:chOff x="2627784" y="2204864"/>
            <a:chExt cx="1008112" cy="615677"/>
          </a:xfrm>
        </p:grpSpPr>
        <p:pic>
          <p:nvPicPr>
            <p:cNvPr id="10263" name="Picture 4" descr="http://anolis.oeb.harvard.edu/~liam/programs/multi_mantel/doc/data_fil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204864"/>
              <a:ext cx="1008112" cy="615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4" name="TextBox 5"/>
            <p:cNvSpPr txBox="1">
              <a:spLocks noChangeArrowheads="1"/>
            </p:cNvSpPr>
            <p:nvPr/>
          </p:nvSpPr>
          <p:spPr bwMode="auto">
            <a:xfrm>
              <a:off x="2771800" y="2348880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Data</a:t>
              </a:r>
            </a:p>
          </p:txBody>
        </p:sp>
      </p:grpSp>
      <p:sp>
        <p:nvSpPr>
          <p:cNvPr id="15" name="Freeform 14"/>
          <p:cNvSpPr/>
          <p:nvPr/>
        </p:nvSpPr>
        <p:spPr>
          <a:xfrm>
            <a:off x="3700463" y="1941513"/>
            <a:ext cx="1851025" cy="1020762"/>
          </a:xfrm>
          <a:custGeom>
            <a:avLst/>
            <a:gdLst>
              <a:gd name="connsiteX0" fmla="*/ 1851472 w 1851472"/>
              <a:gd name="connsiteY0" fmla="*/ 0 h 1020199"/>
              <a:gd name="connsiteX1" fmla="*/ 347624 w 1851472"/>
              <a:gd name="connsiteY1" fmla="*/ 211597 h 1020199"/>
              <a:gd name="connsiteX2" fmla="*/ 0 w 1851472"/>
              <a:gd name="connsiteY2" fmla="*/ 1020199 h 1020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472" h="1020199">
                <a:moveTo>
                  <a:pt x="1851472" y="0"/>
                </a:moveTo>
                <a:cubicBezTo>
                  <a:pt x="1253837" y="20782"/>
                  <a:pt x="656203" y="41564"/>
                  <a:pt x="347624" y="211597"/>
                </a:cubicBezTo>
                <a:cubicBezTo>
                  <a:pt x="39045" y="381630"/>
                  <a:pt x="59197" y="847647"/>
                  <a:pt x="0" y="10201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635375" y="1844675"/>
            <a:ext cx="649288" cy="720725"/>
            <a:chOff x="1403648" y="1628800"/>
            <a:chExt cx="648072" cy="720080"/>
          </a:xfrm>
        </p:grpSpPr>
        <p:sp>
          <p:nvSpPr>
            <p:cNvPr id="16" name="Rectangle 15"/>
            <p:cNvSpPr/>
            <p:nvPr/>
          </p:nvSpPr>
          <p:spPr>
            <a:xfrm>
              <a:off x="1403648" y="1628800"/>
              <a:ext cx="648072" cy="72008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10262" name="Picture 6" descr="http://www.icatproject.org/skins/common/images/icat_logo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7728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Freeform 17"/>
          <p:cNvSpPr/>
          <p:nvPr/>
        </p:nvSpPr>
        <p:spPr>
          <a:xfrm>
            <a:off x="3987800" y="2259013"/>
            <a:ext cx="1760538" cy="914400"/>
          </a:xfrm>
          <a:custGeom>
            <a:avLst/>
            <a:gdLst>
              <a:gd name="connsiteX0" fmla="*/ 1760787 w 1760787"/>
              <a:gd name="connsiteY0" fmla="*/ 0 h 914400"/>
              <a:gd name="connsiteX1" fmla="*/ 906843 w 1760787"/>
              <a:gd name="connsiteY1" fmla="*/ 717918 h 914400"/>
              <a:gd name="connsiteX2" fmla="*/ 0 w 1760787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787" h="914400">
                <a:moveTo>
                  <a:pt x="1760787" y="0"/>
                </a:moveTo>
                <a:cubicBezTo>
                  <a:pt x="1480547" y="282759"/>
                  <a:pt x="1200307" y="565518"/>
                  <a:pt x="906843" y="717918"/>
                </a:cubicBezTo>
                <a:cubicBezTo>
                  <a:pt x="613379" y="870318"/>
                  <a:pt x="0" y="914400"/>
                  <a:pt x="0" y="9144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4033838" y="2282825"/>
            <a:ext cx="2032000" cy="1657350"/>
          </a:xfrm>
          <a:custGeom>
            <a:avLst/>
            <a:gdLst>
              <a:gd name="connsiteX0" fmla="*/ 2032839 w 2032839"/>
              <a:gd name="connsiteY0" fmla="*/ 0 h 1657508"/>
              <a:gd name="connsiteX1" fmla="*/ 1322479 w 2032839"/>
              <a:gd name="connsiteY1" fmla="*/ 1481177 h 1657508"/>
              <a:gd name="connsiteX2" fmla="*/ 0 w 2032839"/>
              <a:gd name="connsiteY2" fmla="*/ 1057984 h 16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839" h="1657508">
                <a:moveTo>
                  <a:pt x="2032839" y="0"/>
                </a:moveTo>
                <a:cubicBezTo>
                  <a:pt x="1847062" y="652423"/>
                  <a:pt x="1661286" y="1304846"/>
                  <a:pt x="1322479" y="1481177"/>
                </a:cubicBezTo>
                <a:cubicBezTo>
                  <a:pt x="983673" y="1657508"/>
                  <a:pt x="215375" y="1119700"/>
                  <a:pt x="0" y="105798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565400"/>
            <a:ext cx="1296988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Freeform 26"/>
          <p:cNvSpPr/>
          <p:nvPr/>
        </p:nvSpPr>
        <p:spPr>
          <a:xfrm>
            <a:off x="3971925" y="2941638"/>
            <a:ext cx="2706688" cy="163512"/>
          </a:xfrm>
          <a:custGeom>
            <a:avLst/>
            <a:gdLst>
              <a:gd name="connsiteX0" fmla="*/ 2705415 w 2705415"/>
              <a:gd name="connsiteY0" fmla="*/ 88165 h 163735"/>
              <a:gd name="connsiteX1" fmla="*/ 891729 w 2705415"/>
              <a:gd name="connsiteY1" fmla="*/ 12595 h 163735"/>
              <a:gd name="connsiteX2" fmla="*/ 0 w 2705415"/>
              <a:gd name="connsiteY2" fmla="*/ 163735 h 16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5415" h="163735">
                <a:moveTo>
                  <a:pt x="2705415" y="88165"/>
                </a:moveTo>
                <a:cubicBezTo>
                  <a:pt x="2024023" y="44082"/>
                  <a:pt x="1342631" y="0"/>
                  <a:pt x="891729" y="12595"/>
                </a:cubicBezTo>
                <a:cubicBezTo>
                  <a:pt x="440827" y="25190"/>
                  <a:pt x="148621" y="138545"/>
                  <a:pt x="0" y="16373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4344" name="Picture 8" descr="https://encrypted-tbn1.gstatic.com/images?q=tbn:ANd9GcQXGltBKLxsUhwU4IoYM35FtTxa11STOQR05Pm6zX9VwPyFsd8WQQ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08275"/>
            <a:ext cx="5826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reeform 27"/>
          <p:cNvSpPr/>
          <p:nvPr/>
        </p:nvSpPr>
        <p:spPr>
          <a:xfrm>
            <a:off x="4070350" y="3249613"/>
            <a:ext cx="2638425" cy="430212"/>
          </a:xfrm>
          <a:custGeom>
            <a:avLst/>
            <a:gdLst>
              <a:gd name="connsiteX0" fmla="*/ 2637401 w 2637401"/>
              <a:gd name="connsiteY0" fmla="*/ 0 h 430750"/>
              <a:gd name="connsiteX1" fmla="*/ 1314922 w 2637401"/>
              <a:gd name="connsiteY1" fmla="*/ 423193 h 430750"/>
              <a:gd name="connsiteX2" fmla="*/ 0 w 2637401"/>
              <a:gd name="connsiteY2" fmla="*/ 45342 h 4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7401" h="430750">
                <a:moveTo>
                  <a:pt x="2637401" y="0"/>
                </a:moveTo>
                <a:cubicBezTo>
                  <a:pt x="2195945" y="207818"/>
                  <a:pt x="1754489" y="415636"/>
                  <a:pt x="1314922" y="423193"/>
                </a:cubicBezTo>
                <a:cubicBezTo>
                  <a:pt x="875355" y="430750"/>
                  <a:pt x="437677" y="238046"/>
                  <a:pt x="0" y="453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690" y="5780699"/>
            <a:ext cx="2193370" cy="4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Freeform 30"/>
          <p:cNvSpPr/>
          <p:nvPr/>
        </p:nvSpPr>
        <p:spPr>
          <a:xfrm>
            <a:off x="3306763" y="4111625"/>
            <a:ext cx="220662" cy="1730375"/>
          </a:xfrm>
          <a:custGeom>
            <a:avLst/>
            <a:gdLst>
              <a:gd name="connsiteX0" fmla="*/ 220413 w 220413"/>
              <a:gd name="connsiteY0" fmla="*/ 1730559 h 1730559"/>
              <a:gd name="connsiteX1" fmla="*/ 8816 w 220413"/>
              <a:gd name="connsiteY1" fmla="*/ 937072 h 1730559"/>
              <a:gd name="connsiteX2" fmla="*/ 167514 w 220413"/>
              <a:gd name="connsiteY2" fmla="*/ 0 h 173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413" h="1730559">
                <a:moveTo>
                  <a:pt x="220413" y="1730559"/>
                </a:moveTo>
                <a:cubicBezTo>
                  <a:pt x="119022" y="1478028"/>
                  <a:pt x="17632" y="1225498"/>
                  <a:pt x="8816" y="937072"/>
                </a:cubicBezTo>
                <a:cubicBezTo>
                  <a:pt x="0" y="648646"/>
                  <a:pt x="83757" y="324323"/>
                  <a:pt x="16751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4358" name="Picture 22" descr="http://www.xyplorer.com/tour/images/script_udcrunscripted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508500"/>
            <a:ext cx="10683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Freeform 33"/>
          <p:cNvSpPr/>
          <p:nvPr/>
        </p:nvSpPr>
        <p:spPr>
          <a:xfrm>
            <a:off x="4070350" y="3271838"/>
            <a:ext cx="2252663" cy="1284287"/>
          </a:xfrm>
          <a:custGeom>
            <a:avLst/>
            <a:gdLst>
              <a:gd name="connsiteX0" fmla="*/ 2251993 w 2251993"/>
              <a:gd name="connsiteY0" fmla="*/ 1284694 h 1284694"/>
              <a:gd name="connsiteX1" fmla="*/ 1262023 w 2251993"/>
              <a:gd name="connsiteY1" fmla="*/ 279610 h 1284694"/>
              <a:gd name="connsiteX2" fmla="*/ 0 w 2251993"/>
              <a:gd name="connsiteY2" fmla="*/ 0 h 128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993" h="1284694">
                <a:moveTo>
                  <a:pt x="2251993" y="1284694"/>
                </a:moveTo>
                <a:cubicBezTo>
                  <a:pt x="1944674" y="889210"/>
                  <a:pt x="1637355" y="493726"/>
                  <a:pt x="1262023" y="279610"/>
                </a:cubicBezTo>
                <a:cubicBezTo>
                  <a:pt x="886691" y="65494"/>
                  <a:pt x="443345" y="32747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4346" name="Picture 10" descr="http://www.picturesof.net/_images/A_Scientist_Reading_A_Note_Royalty_Free_Clipart_Picture_091230-173854-140042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357563"/>
            <a:ext cx="59213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331913" y="1484313"/>
            <a:ext cx="1600200" cy="1744662"/>
            <a:chOff x="1907704" y="1484784"/>
            <a:chExt cx="1600250" cy="1743862"/>
          </a:xfrm>
        </p:grpSpPr>
        <p:pic>
          <p:nvPicPr>
            <p:cNvPr id="10259" name="Picture 24" descr="https://encrypted-tbn2.gstatic.com/images?q=tbn:ANd9GcSO3SMEtQXkQvSkQT0VEWS-da6GOQF-m1ARpNQReptMxzAXw8sGGA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628800"/>
              <a:ext cx="768832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0" name="Picture 28" descr="http://www.noisypost.com/wp-content/uploads/2011/06/thought-bubble.png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484784"/>
              <a:ext cx="1600250" cy="174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4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are the other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 Inelastic: SVN repository</a:t>
            </a:r>
          </a:p>
          <a:p>
            <a:r>
              <a:rPr lang="en-GB" dirty="0" smtClean="0"/>
              <a:t>SANS: File System</a:t>
            </a:r>
          </a:p>
          <a:p>
            <a:r>
              <a:rPr lang="en-GB" dirty="0" smtClean="0"/>
              <a:t>Crystallography: File System</a:t>
            </a:r>
          </a:p>
          <a:p>
            <a:r>
              <a:rPr lang="en-GB" dirty="0" smtClean="0"/>
              <a:t>Muon: Nexus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2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Agree if this is a problem that needs addressing</a:t>
            </a:r>
          </a:p>
          <a:p>
            <a:r>
              <a:rPr lang="en-GB" dirty="0" smtClean="0"/>
              <a:t>Agree </a:t>
            </a:r>
            <a:r>
              <a:rPr lang="en-GB" dirty="0"/>
              <a:t>on the best approach to tackle the problem, for the medium and long term at </a:t>
            </a:r>
            <a:r>
              <a:rPr lang="en-GB" dirty="0" smtClean="0"/>
              <a:t>ISIS</a:t>
            </a:r>
          </a:p>
          <a:p>
            <a:r>
              <a:rPr lang="en-GB" dirty="0" smtClean="0"/>
              <a:t>Time permitting, build a list of high level requirements for a possible solution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78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need to consider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Impact on instrument scientists</a:t>
            </a:r>
          </a:p>
          <a:p>
            <a:pPr lvl="0"/>
            <a:r>
              <a:rPr lang="en-GB" dirty="0"/>
              <a:t>Migration of existing scripts</a:t>
            </a:r>
          </a:p>
          <a:p>
            <a:pPr lvl="0"/>
            <a:r>
              <a:rPr lang="en-GB" dirty="0"/>
              <a:t>Implementation resource</a:t>
            </a:r>
          </a:p>
          <a:p>
            <a:pPr lvl="0"/>
            <a:r>
              <a:rPr lang="en-GB" dirty="0"/>
              <a:t>How this would be maintained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4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options for a central 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GB" dirty="0"/>
              <a:t>Storing the files in </a:t>
            </a:r>
            <a:r>
              <a:rPr lang="en-GB" dirty="0" err="1"/>
              <a:t>icat</a:t>
            </a:r>
            <a:r>
              <a:rPr lang="en-GB" dirty="0"/>
              <a:t> alongside the data files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A shared central repository – using something like </a:t>
            </a:r>
            <a:r>
              <a:rPr lang="en-GB" dirty="0" err="1"/>
              <a:t>svn</a:t>
            </a:r>
            <a:r>
              <a:rPr lang="en-GB" dirty="0"/>
              <a:t> or git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Using the (yet to be released) </a:t>
            </a:r>
            <a:r>
              <a:rPr lang="en-GB" dirty="0" err="1"/>
              <a:t>mantid</a:t>
            </a:r>
            <a:r>
              <a:rPr lang="en-GB" dirty="0"/>
              <a:t> script library functionality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Merging the appropriate data into the “raw” data nexus files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Storing the Files in the ISIS data archive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33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from Pascal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4205287"/>
          </a:xfrm>
        </p:spPr>
        <p:txBody>
          <a:bodyPr/>
          <a:lstStyle/>
          <a:p>
            <a:r>
              <a:rPr lang="en-GB" dirty="0" smtClean="0"/>
              <a:t>Favourite option</a:t>
            </a:r>
          </a:p>
          <a:p>
            <a:pPr lvl="1"/>
            <a:r>
              <a:rPr lang="en-GB" dirty="0" smtClean="0"/>
              <a:t>whatever </a:t>
            </a:r>
            <a:r>
              <a:rPr lang="en-GB" dirty="0"/>
              <a:t>makes this as light as possible for the instrument scientists. </a:t>
            </a:r>
          </a:p>
          <a:p>
            <a:r>
              <a:rPr lang="en-GB" dirty="0" smtClean="0"/>
              <a:t>Possibly an </a:t>
            </a:r>
            <a:r>
              <a:rPr lang="en-GB" dirty="0"/>
              <a:t>automated use of </a:t>
            </a:r>
            <a:r>
              <a:rPr lang="en-GB" dirty="0" err="1" smtClean="0"/>
              <a:t>icat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Look </a:t>
            </a:r>
            <a:r>
              <a:rPr lang="en-GB" dirty="0"/>
              <a:t>for RB numbers </a:t>
            </a:r>
            <a:r>
              <a:rPr lang="en-GB" dirty="0" smtClean="0"/>
              <a:t>(we </a:t>
            </a:r>
            <a:r>
              <a:rPr lang="en-GB" dirty="0"/>
              <a:t>still need a manual way of doing it) and associated </a:t>
            </a:r>
            <a:r>
              <a:rPr lang="en-GB" dirty="0" err="1"/>
              <a:t>runnos</a:t>
            </a:r>
            <a:r>
              <a:rPr lang="en-GB" dirty="0"/>
              <a:t>/</a:t>
            </a:r>
            <a:r>
              <a:rPr lang="en-GB" dirty="0" err="1"/>
              <a:t>logfiles</a:t>
            </a:r>
            <a:r>
              <a:rPr lang="en-GB" dirty="0"/>
              <a:t> on the instrument machine and get the processed data, etc... put V runs/empties in there (needs a </a:t>
            </a:r>
            <a:r>
              <a:rPr lang="en-GB" dirty="0" smtClean="0"/>
              <a:t>way </a:t>
            </a:r>
            <a:r>
              <a:rPr lang="en-GB" dirty="0"/>
              <a:t>to flag up the correct ones to use) a folder it creates for that experiment. </a:t>
            </a:r>
          </a:p>
          <a:p>
            <a:r>
              <a:rPr lang="en-GB" dirty="0"/>
              <a:t>In the short </a:t>
            </a:r>
            <a:r>
              <a:rPr lang="en-GB" dirty="0" smtClean="0"/>
              <a:t>term</a:t>
            </a:r>
          </a:p>
          <a:p>
            <a:pPr lvl="1"/>
            <a:r>
              <a:rPr lang="en-GB" dirty="0" smtClean="0"/>
              <a:t>need </a:t>
            </a:r>
            <a:r>
              <a:rPr lang="en-GB" dirty="0"/>
              <a:t>a permanent link to something like </a:t>
            </a:r>
            <a:r>
              <a:rPr lang="en-GB" dirty="0" err="1" smtClean="0"/>
              <a:t>icat</a:t>
            </a:r>
            <a:r>
              <a:rPr lang="en-GB" dirty="0" smtClean="0"/>
              <a:t> from </a:t>
            </a:r>
            <a:r>
              <a:rPr lang="en-GB" dirty="0"/>
              <a:t>the analysis machine (I have to use </a:t>
            </a:r>
            <a:r>
              <a:rPr lang="en-GB" dirty="0" err="1"/>
              <a:t>dropbox</a:t>
            </a:r>
            <a:r>
              <a:rPr lang="en-GB" dirty="0"/>
              <a:t> at the moment) where instrument scientists can </a:t>
            </a:r>
            <a:r>
              <a:rPr lang="en-GB" dirty="0" smtClean="0"/>
              <a:t>drop </a:t>
            </a:r>
            <a:r>
              <a:rPr lang="en-GB" dirty="0"/>
              <a:t>processed data in folders they can </a:t>
            </a:r>
            <a:r>
              <a:rPr lang="en-GB" dirty="0" smtClean="0"/>
              <a:t>create.</a:t>
            </a:r>
          </a:p>
          <a:p>
            <a:pPr lvl="1"/>
            <a:r>
              <a:rPr lang="en-GB" dirty="0" smtClean="0"/>
              <a:t>if security </a:t>
            </a:r>
            <a:r>
              <a:rPr lang="en-GB" dirty="0"/>
              <a:t>is an issue, give permission to some email </a:t>
            </a:r>
            <a:r>
              <a:rPr lang="en-GB" dirty="0" smtClean="0"/>
              <a:t>addresses/</a:t>
            </a:r>
            <a:r>
              <a:rPr lang="en-GB" dirty="0" err="1" smtClean="0"/>
              <a:t>clrc</a:t>
            </a:r>
            <a:r>
              <a:rPr lang="en-GB" dirty="0" smtClean="0"/>
              <a:t> </a:t>
            </a:r>
            <a:r>
              <a:rPr lang="en-GB" dirty="0"/>
              <a:t>account only and users can also do that but only to folders linked their usernames.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868616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27</TotalTime>
  <Words>422</Words>
  <Application>Microsoft Office PowerPoint</Application>
  <PresentationFormat>On-screen Show (4:3)</PresentationFormat>
  <Paragraphs>49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Mantid slide template</vt:lpstr>
      <vt:lpstr>Storage of other1 files</vt:lpstr>
      <vt:lpstr>What the user needs</vt:lpstr>
      <vt:lpstr>Where are the other files</vt:lpstr>
      <vt:lpstr>Meeting Aim</vt:lpstr>
      <vt:lpstr>What we need to consider</vt:lpstr>
      <vt:lpstr>Possible options for a central location</vt:lpstr>
      <vt:lpstr>Input from Pascal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of other1 files</dc:title>
  <dc:creator>Nicholas Draper</dc:creator>
  <cp:lastModifiedBy>Nicholas Draper</cp:lastModifiedBy>
  <cp:revision>4</cp:revision>
  <dcterms:created xsi:type="dcterms:W3CDTF">2013-04-24T08:00:44Z</dcterms:created>
  <dcterms:modified xsi:type="dcterms:W3CDTF">2013-04-24T08:49:16Z</dcterms:modified>
</cp:coreProperties>
</file>