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50" d="100"/>
          <a:sy n="50" d="100"/>
        </p:scale>
        <p:origin x="-664" y="7392"/>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02/07/2013</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02/07/2013</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gif"/><Relationship Id="rId20" Type="http://schemas.openxmlformats.org/officeDocument/2006/relationships/image" Target="../media/image14.png"/><Relationship Id="rId10" Type="http://schemas.openxmlformats.org/officeDocument/2006/relationships/image" Target="../media/image4.gif"/><Relationship Id="rId11" Type="http://schemas.openxmlformats.org/officeDocument/2006/relationships/image" Target="../media/image5.gif"/><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 Id="rId16" Type="http://schemas.openxmlformats.org/officeDocument/2006/relationships/image" Target="../media/image10.png"/><Relationship Id="rId17" Type="http://schemas.openxmlformats.org/officeDocument/2006/relationships/image" Target="../media/image11.png"/><Relationship Id="rId18" Type="http://schemas.openxmlformats.org/officeDocument/2006/relationships/image" Target="../media/image12.png"/><Relationship Id="rId19"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www.mantidroject.org" TargetMode="External"/><Relationship Id="rId4" Type="http://schemas.openxmlformats.org/officeDocument/2006/relationships/hyperlink" Target="http://www.paraview.org" TargetMode="External"/><Relationship Id="rId5" Type="http://schemas.openxmlformats.org/officeDocument/2006/relationships/hyperlink" Target="http://arxiv.org/abs/1306.1762" TargetMode="External"/><Relationship Id="rId6" Type="http://schemas.openxmlformats.org/officeDocument/2006/relationships/hyperlink" Target="http://www.paraview.orghorace.isis.rl.ac.uk" TargetMode="External"/><Relationship Id="rId7" Type="http://schemas.openxmlformats.org/officeDocument/2006/relationships/hyperlink" Target="http://www.ncnr.nist.gov/dave" TargetMode="External"/><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1065541217"/>
              </p:ext>
            </p:extLst>
          </p:nvPr>
        </p:nvGraphicFramePr>
        <p:xfrm>
          <a:off x="1066800" y="8610599"/>
          <a:ext cx="28194000" cy="41209000"/>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b="0" i="0" kern="1200" dirty="0" smtClean="0">
                          <a:solidFill>
                            <a:schemeClr val="tx1"/>
                          </a:solidFill>
                          <a:effectLst/>
                          <a:latin typeface="+mn-lt"/>
                          <a:ea typeface="+mn-ea"/>
                          <a:cs typeface="Arial"/>
                        </a:rPr>
                        <a:t>Increasingly, to build a full understanding of the materials of interest to solid state physics, chemistry and materials research, requires the complete mapping of data in an n-dimensional manifold.</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The VATES project (Visualisation and Analysis Toolkit</a:t>
                      </a:r>
                      <a:r>
                        <a:rPr lang="en-GB" sz="2400" b="0" i="0" kern="1200" baseline="0" dirty="0" smtClean="0">
                          <a:solidFill>
                            <a:schemeClr val="tx1"/>
                          </a:solidFill>
                          <a:effectLst/>
                          <a:latin typeface="+mn-lt"/>
                          <a:ea typeface="+mn-ea"/>
                          <a:cs typeface="Arial"/>
                        </a:rPr>
                        <a:t> </a:t>
                      </a:r>
                      <a:r>
                        <a:rPr lang="en-GB" sz="2400" b="0" i="0" kern="1200" baseline="0" dirty="0" err="1" smtClean="0">
                          <a:solidFill>
                            <a:schemeClr val="tx1"/>
                          </a:solidFill>
                          <a:effectLst/>
                          <a:latin typeface="+mn-lt"/>
                          <a:ea typeface="+mn-ea"/>
                          <a:cs typeface="Arial"/>
                        </a:rPr>
                        <a:t>ExensionS</a:t>
                      </a:r>
                      <a:r>
                        <a:rPr lang="en-GB" sz="2400" b="0" i="0" kern="1200" baseline="0" dirty="0" smtClean="0">
                          <a:solidFill>
                            <a:schemeClr val="tx1"/>
                          </a:solidFill>
                          <a:effectLst/>
                          <a:latin typeface="+mn-lt"/>
                          <a:ea typeface="+mn-ea"/>
                          <a:cs typeface="Arial"/>
                        </a:rPr>
                        <a:t>)</a:t>
                      </a:r>
                      <a:r>
                        <a:rPr lang="en-GB" sz="2400" b="0" i="0" kern="1200" dirty="0" smtClean="0">
                          <a:solidFill>
                            <a:schemeClr val="tx1"/>
                          </a:solidFill>
                          <a:effectLst/>
                          <a:latin typeface="+mn-lt"/>
                          <a:ea typeface="+mn-ea"/>
                          <a:cs typeface="Arial"/>
                        </a:rPr>
                        <a:t> delivers advanced tools for visualisation and analysis of large neutron scattering datasets. The project is an international collaboration between ISIS at RAL and the SNS at Oak</a:t>
                      </a:r>
                      <a:r>
                        <a:rPr lang="en-GB" sz="2400" b="0" i="0" kern="1200" baseline="0" dirty="0" smtClean="0">
                          <a:solidFill>
                            <a:schemeClr val="tx1"/>
                          </a:solidFill>
                          <a:effectLst/>
                          <a:latin typeface="+mn-lt"/>
                          <a:ea typeface="+mn-ea"/>
                          <a:cs typeface="Arial"/>
                        </a:rPr>
                        <a:t> R</a:t>
                      </a:r>
                      <a:r>
                        <a:rPr lang="en-GB" sz="2400" b="0" i="0" kern="1200" dirty="0" smtClean="0">
                          <a:solidFill>
                            <a:schemeClr val="tx1"/>
                          </a:solidFill>
                          <a:effectLst/>
                          <a:latin typeface="+mn-lt"/>
                          <a:ea typeface="+mn-ea"/>
                          <a:cs typeface="Arial"/>
                        </a:rPr>
                        <a:t>idge.</a:t>
                      </a:r>
                      <a:endParaRPr kumimoji="0" lang="en-GB" sz="2400" b="0" i="0" u="none" strike="noStrike" kern="1200" cap="none" normalizeH="0" baseline="0" dirty="0" smtClean="0">
                        <a:ln>
                          <a:noFill/>
                        </a:ln>
                        <a:solidFill>
                          <a:schemeClr val="tx1"/>
                        </a:solidFill>
                        <a:effectLst/>
                        <a:latin typeface="+mn-lt"/>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b="0" i="0" kern="1200" dirty="0" smtClean="0">
                          <a:solidFill>
                            <a:schemeClr val="tx1"/>
                          </a:solidFill>
                          <a:effectLst/>
                          <a:latin typeface="+mn-lt"/>
                          <a:ea typeface="+mn-ea"/>
                          <a:cs typeface="Arial"/>
                        </a:rPr>
                        <a:t>The VATES project has been developed in parallel to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an extensible framework for neutron and </a:t>
                      </a:r>
                      <a:r>
                        <a:rPr lang="en-GB" sz="2400" b="0" i="0" kern="1200" dirty="0" err="1" smtClean="0">
                          <a:solidFill>
                            <a:schemeClr val="tx1"/>
                          </a:solidFill>
                          <a:effectLst/>
                          <a:latin typeface="+mn-lt"/>
                          <a:ea typeface="+mn-ea"/>
                          <a:cs typeface="Arial"/>
                        </a:rPr>
                        <a:t>muon</a:t>
                      </a:r>
                      <a:r>
                        <a:rPr lang="en-GB" sz="2400" b="0" i="0" kern="1200" dirty="0" smtClean="0">
                          <a:solidFill>
                            <a:schemeClr val="tx1"/>
                          </a:solidFill>
                          <a:effectLst/>
                          <a:latin typeface="+mn-lt"/>
                          <a:ea typeface="+mn-ea"/>
                          <a:cs typeface="Arial"/>
                        </a:rPr>
                        <a:t> data reduction and analysis</a:t>
                      </a:r>
                      <a:r>
                        <a:rPr lang="en-GB" sz="2400" b="0" i="0" kern="1200" baseline="30000" dirty="0" smtClean="0">
                          <a:solidFill>
                            <a:schemeClr val="tx1"/>
                          </a:solidFill>
                          <a:effectLst/>
                          <a:latin typeface="+mn-lt"/>
                          <a:ea typeface="+mn-ea"/>
                          <a:cs typeface="Arial"/>
                        </a:rPr>
                        <a:t>1</a:t>
                      </a:r>
                      <a:r>
                        <a:rPr lang="en-GB" sz="2400" b="0" i="0" kern="1200" dirty="0" smtClean="0">
                          <a:solidFill>
                            <a:schemeClr val="tx1"/>
                          </a:solidFill>
                          <a:effectLst/>
                          <a:latin typeface="+mn-lt"/>
                          <a:ea typeface="+mn-ea"/>
                          <a:cs typeface="Arial"/>
                        </a:rPr>
                        <a:t>.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deployed on approximately 40 instruments at 3 facilities.</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For n-dimensional visualisation, the VATES project uses ParaView</a:t>
                      </a:r>
                      <a:r>
                        <a:rPr lang="en-GB" sz="2400" b="0" i="0" kern="1200" baseline="30000" dirty="0" smtClean="0">
                          <a:solidFill>
                            <a:schemeClr val="tx1"/>
                          </a:solidFill>
                          <a:effectLst/>
                          <a:latin typeface="+mn-lt"/>
                          <a:ea typeface="+mn-ea"/>
                          <a:cs typeface="Arial"/>
                        </a:rPr>
                        <a:t>2</a:t>
                      </a:r>
                      <a:r>
                        <a:rPr lang="en-GB" sz="2400" b="0" i="0" kern="1200" dirty="0" smtClean="0">
                          <a:solidFill>
                            <a:schemeClr val="tx1"/>
                          </a:solidFill>
                          <a:effectLst/>
                          <a:latin typeface="+mn-lt"/>
                          <a:ea typeface="+mn-ea"/>
                          <a:cs typeface="Arial"/>
                        </a:rPr>
                        <a:t>, an advanced VTK based visualisation engine. In brief, the VATES project binds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to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via the introduction of multidimensional data structures and algorithms. In addition, we utilise </a:t>
                      </a:r>
                      <a:r>
                        <a:rPr lang="en-GB" sz="2400" b="0" i="0" kern="1200" dirty="0" err="1" smtClean="0">
                          <a:solidFill>
                            <a:schemeClr val="tx1"/>
                          </a:solidFill>
                          <a:effectLst/>
                          <a:latin typeface="+mn-lt"/>
                          <a:ea typeface="+mn-ea"/>
                          <a:cs typeface="Arial"/>
                        </a:rPr>
                        <a:t>ParaView’s</a:t>
                      </a:r>
                      <a:r>
                        <a:rPr lang="en-GB" sz="2400" b="0" i="0" kern="1200" dirty="0" smtClean="0">
                          <a:solidFill>
                            <a:schemeClr val="tx1"/>
                          </a:solidFill>
                          <a:effectLst/>
                          <a:latin typeface="+mn-lt"/>
                          <a:ea typeface="+mn-ea"/>
                          <a:cs typeface="Arial"/>
                        </a:rPr>
                        <a:t> plugin mechanism to provide customised tools for neutron scattering. We also deliver two-way interaction between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and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so that users can visually drive the data reduction and analysis process.</a:t>
                      </a:r>
                    </a:p>
                    <a:p>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Single Crystal Diffraction</a:t>
                      </a:r>
                      <a:endParaRPr kumimoji="0" lang="en-US" sz="2400" b="0" i="0" u="none" strike="noStrike" kern="0" cap="none" normalizeH="0" baseline="0" dirty="0" smtClean="0">
                        <a:ln>
                          <a:noFill/>
                        </a:ln>
                        <a:solidFill>
                          <a:srgbClr val="002D55"/>
                        </a:solidFill>
                        <a:effectLst/>
                        <a:latin typeface="Arial"/>
                        <a:cs typeface="Arial"/>
                      </a:endParaRPr>
                    </a:p>
                    <a:p>
                      <a:r>
                        <a:rPr lang="en-GB" sz="2400" b="0" i="0" kern="1200" dirty="0" smtClean="0">
                          <a:solidFill>
                            <a:schemeClr val="tx1"/>
                          </a:solidFill>
                          <a:effectLst/>
                          <a:latin typeface="+mn-lt"/>
                          <a:ea typeface="+mn-ea"/>
                          <a:cs typeface="+mn-cs"/>
                        </a:rPr>
                        <a:t>A key hurdle is the ability to identify peaks, which we can do automatically. We use a hierarchical, recursive data structure, to store our n-dimensional data, which is particularly effective, as it gives higher resolution in the regions of the Bragg peaks at an overall low memory cost. </a:t>
                      </a:r>
                    </a:p>
                    <a:p>
                      <a:r>
                        <a:rPr lang="en-GB" sz="2400" b="0" i="0" kern="1200" dirty="0" smtClean="0">
                          <a:solidFill>
                            <a:schemeClr val="tx1"/>
                          </a:solidFill>
                          <a:effectLst/>
                          <a:latin typeface="+mn-lt"/>
                          <a:ea typeface="+mn-ea"/>
                          <a:cs typeface="+mn-cs"/>
                        </a:rPr>
                        <a:t> </a:t>
                      </a:r>
                    </a:p>
                    <a:p>
                      <a:r>
                        <a:rPr lang="en-GB" sz="2400" b="0" i="0" kern="1200" dirty="0" smtClean="0">
                          <a:solidFill>
                            <a:schemeClr val="tx1"/>
                          </a:solidFill>
                          <a:effectLst/>
                          <a:latin typeface="+mn-lt"/>
                          <a:ea typeface="+mn-ea"/>
                          <a:cs typeface="+mn-cs"/>
                        </a:rPr>
                        <a:t>UB matrix finding and optimisation functions are now well established. We have adapted, and built upon concepts from the ISAW</a:t>
                      </a:r>
                      <a:r>
                        <a:rPr lang="en-GB" sz="2400" b="0" i="0" kern="1200" baseline="30000" dirty="0" smtClean="0">
                          <a:solidFill>
                            <a:schemeClr val="tx1"/>
                          </a:solidFill>
                          <a:effectLst/>
                          <a:latin typeface="+mn-lt"/>
                          <a:ea typeface="+mn-ea"/>
                          <a:cs typeface="+mn-cs"/>
                        </a:rPr>
                        <a:t>3</a:t>
                      </a:r>
                      <a:r>
                        <a:rPr lang="en-GB" sz="2400" b="0" i="0" kern="1200" dirty="0" smtClean="0">
                          <a:solidFill>
                            <a:schemeClr val="tx1"/>
                          </a:solidFill>
                          <a:effectLst/>
                          <a:latin typeface="+mn-lt"/>
                          <a:ea typeface="+mn-ea"/>
                          <a:cs typeface="+mn-cs"/>
                        </a:rPr>
                        <a:t> framework using specialist knowledge from that team. Work in this area is on-going, for example, we have recently extended the workflow options to include elliptical peak integration and sample placement optimisation.</a:t>
                      </a:r>
                    </a:p>
                    <a:p>
                      <a:r>
                        <a:rPr lang="en-GB" sz="2400" b="0" i="0" kern="1200" dirty="0" smtClean="0">
                          <a:solidFill>
                            <a:schemeClr val="tx1"/>
                          </a:solidFill>
                          <a:effectLst/>
                          <a:latin typeface="+mn-lt"/>
                          <a:ea typeface="+mn-ea"/>
                          <a:cs typeface="+mn-cs"/>
                        </a:rPr>
                        <a:t> </a:t>
                      </a:r>
                    </a:p>
                    <a:p>
                      <a:r>
                        <a:rPr lang="en-GB" sz="2400" b="0" i="0" kern="1200" dirty="0" smtClean="0">
                          <a:solidFill>
                            <a:schemeClr val="tx1"/>
                          </a:solidFill>
                          <a:effectLst/>
                          <a:latin typeface="+mn-lt"/>
                          <a:ea typeface="+mn-ea"/>
                          <a:cs typeface="+mn-cs"/>
                        </a:rPr>
                        <a:t>Almost all aspects of this workflow have been developed as part of the VATES project. The workflow is very flexible, with options for manual intervention, visualisation of algorithmic results, as well as a range of alternative functions should the default not be suitable. We have even started running multi-threaded algorithms on the fly as part of the interactive Slice Viewer modes to give very fast 2D slices through single crystal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a:rPr>
                        <a:t>Putting VATES to the test; our users challenged us to accurately determine the lattice parameters of a single crystal sample analyzed on SXD at ISIS. Just a few lines of code are required to complete the full analysis (see below). A pending publication involving ISIS used these features for all the data processing</a:t>
                      </a:r>
                      <a:r>
                        <a:rPr kumimoji="0" lang="en-US" sz="2400" b="0" i="0" u="none" strike="noStrike" kern="0" cap="none" normalizeH="0" baseline="30000" dirty="0" smtClean="0">
                          <a:ln>
                            <a:noFill/>
                          </a:ln>
                          <a:solidFill>
                            <a:schemeClr val="tx1"/>
                          </a:solidFill>
                          <a:effectLst/>
                          <a:latin typeface="+mn-lt"/>
                          <a:cs typeface="Arial"/>
                        </a:rPr>
                        <a:t>4</a:t>
                      </a:r>
                      <a:r>
                        <a:rPr kumimoji="0" lang="en-US" sz="2400" b="0" i="0" u="none" strike="noStrike" kern="0" cap="none" normalizeH="0" baseline="0" dirty="0" smtClean="0">
                          <a:ln>
                            <a:noFill/>
                          </a:ln>
                          <a:solidFill>
                            <a:schemeClr val="tx1"/>
                          </a:solidFill>
                          <a:effectLst/>
                          <a:latin typeface="+mn-lt"/>
                          <a:cs typeface="Arial"/>
                        </a:rPr>
                        <a:t>.</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Detector-space peak picking and </a:t>
                      </a:r>
                      <a:r>
                        <a:rPr kumimoji="0" lang="en-US" sz="1800" b="0" i="1" u="none" strike="noStrike" kern="0" cap="none" normalizeH="0" baseline="0" dirty="0" err="1" smtClean="0">
                          <a:ln>
                            <a:noFill/>
                          </a:ln>
                          <a:solidFill>
                            <a:srgbClr val="000000"/>
                          </a:solidFill>
                          <a:effectLst/>
                          <a:latin typeface="+mn-lt"/>
                          <a:cs typeface="Arial"/>
                        </a:rPr>
                        <a:t>visualisation</a:t>
                      </a:r>
                      <a:r>
                        <a:rPr kumimoji="0" lang="en-US" sz="1800" b="0" i="1" u="none" strike="noStrike" kern="0" cap="none" normalizeH="0" baseline="0" dirty="0" smtClean="0">
                          <a:ln>
                            <a:noFill/>
                          </a:ln>
                          <a:solidFill>
                            <a:srgbClr val="000000"/>
                          </a:solidFill>
                          <a:effectLst/>
                          <a:latin typeface="+mn-lt"/>
                          <a:cs typeface="Arial"/>
                        </a:rPr>
                        <a:t> </a:t>
                      </a:r>
                      <a:r>
                        <a:rPr kumimoji="0" lang="en-US" sz="1800" b="0" i="1" u="none" strike="noStrike" kern="0" cap="none" normalizeH="0" baseline="0" dirty="0" smtClean="0">
                          <a:ln>
                            <a:noFill/>
                          </a:ln>
                          <a:solidFill>
                            <a:srgbClr val="000000"/>
                          </a:solidFill>
                          <a:effectLst/>
                          <a:latin typeface="+mn-lt"/>
                          <a:cs typeface="Arial"/>
                        </a:rPr>
                        <a:t>tools. </a:t>
                      </a:r>
                      <a:r>
                        <a:rPr kumimoji="0" lang="en-US" sz="1800" b="0" i="1" u="none" strike="noStrike" kern="0" cap="none" normalizeH="0" baseline="0" dirty="0" err="1" smtClean="0">
                          <a:ln>
                            <a:noFill/>
                          </a:ln>
                          <a:solidFill>
                            <a:srgbClr val="000000"/>
                          </a:solidFill>
                          <a:effectLst/>
                          <a:latin typeface="+mn-lt"/>
                          <a:cs typeface="Arial"/>
                        </a:rPr>
                        <a:t>NaCl</a:t>
                      </a:r>
                      <a:r>
                        <a:rPr kumimoji="0" lang="en-US" sz="1800" b="0" i="1" u="none" strike="noStrike" kern="0" cap="none" normalizeH="0" baseline="0" dirty="0" smtClean="0">
                          <a:ln>
                            <a:noFill/>
                          </a:ln>
                          <a:solidFill>
                            <a:srgbClr val="000000"/>
                          </a:solidFill>
                          <a:effectLst/>
                          <a:latin typeface="+mn-lt"/>
                          <a:cs typeface="Arial"/>
                        </a:rPr>
                        <a:t> sample measured on SXD. Indexed peaks over a flattened spherical projection of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Left: Slice through an multi-dimensional workspace in Q-lab. Algorithmic output fed into </a:t>
                      </a:r>
                      <a:r>
                        <a:rPr kumimoji="0" lang="en-US" sz="1800" b="0" i="1" u="none" strike="noStrike" kern="0" cap="none" normalizeH="0" baseline="0" dirty="0" err="1" smtClean="0">
                          <a:ln>
                            <a:noFill/>
                          </a:ln>
                          <a:solidFill>
                            <a:srgbClr val="000000"/>
                          </a:solidFill>
                          <a:effectLst/>
                          <a:latin typeface="+mn-lt"/>
                          <a:cs typeface="Arial"/>
                        </a:rPr>
                        <a:t>visualisation</a:t>
                      </a:r>
                      <a:r>
                        <a:rPr kumimoji="0" lang="en-US" sz="1800" b="0" i="1" u="none" strike="noStrike" kern="0" cap="none" normalizeH="0" baseline="0" dirty="0" smtClean="0">
                          <a:ln>
                            <a:noFill/>
                          </a:ln>
                          <a:solidFill>
                            <a:srgbClr val="000000"/>
                          </a:solidFill>
                          <a:effectLst/>
                          <a:latin typeface="+mn-lt"/>
                          <a:cs typeface="Arial"/>
                        </a:rPr>
                        <a:t> to show spherically integrated regions. Right: 3D representation of integration regions with Bragg peaks in </a:t>
                      </a:r>
                      <a:r>
                        <a:rPr kumimoji="0" lang="en-US" sz="1800" b="0" i="1" u="none" strike="noStrike" kern="0" cap="none" normalizeH="0" baseline="0" dirty="0" err="1" smtClean="0">
                          <a:ln>
                            <a:noFill/>
                          </a:ln>
                          <a:solidFill>
                            <a:srgbClr val="000000"/>
                          </a:solidFill>
                          <a:effectLst/>
                          <a:latin typeface="+mn-lt"/>
                          <a:cs typeface="Arial"/>
                        </a:rPr>
                        <a:t>Qlab</a:t>
                      </a:r>
                      <a:r>
                        <a:rPr kumimoji="0" lang="en-US" sz="1800" b="0" i="1" u="none" strike="noStrike" kern="0" cap="none" normalizeH="0" baseline="0" dirty="0" smtClean="0">
                          <a:ln>
                            <a:noFill/>
                          </a:ln>
                          <a:solidFill>
                            <a:srgbClr val="000000"/>
                          </a:solidFill>
                          <a:effectLst/>
                          <a:latin typeface="+mn-lt"/>
                          <a:cs typeface="Arial"/>
                        </a:rPr>
                        <a:t>. Both from </a:t>
                      </a:r>
                      <a:r>
                        <a:rPr kumimoji="0" lang="en-US" sz="1800" b="0" i="1" u="none" strike="noStrike" kern="0" cap="none" normalizeH="0" baseline="0" dirty="0" err="1" smtClean="0">
                          <a:ln>
                            <a:noFill/>
                          </a:ln>
                          <a:solidFill>
                            <a:srgbClr val="000000"/>
                          </a:solidFill>
                          <a:effectLst/>
                          <a:latin typeface="+mn-lt"/>
                          <a:cs typeface="Arial"/>
                        </a:rPr>
                        <a:t>cublic</a:t>
                      </a:r>
                      <a:r>
                        <a:rPr kumimoji="0" lang="en-US" sz="1800" b="0" i="1" u="none" strike="noStrike" kern="0" cap="none" normalizeH="0" baseline="0" dirty="0" smtClean="0">
                          <a:ln>
                            <a:noFill/>
                          </a:ln>
                          <a:solidFill>
                            <a:srgbClr val="000000"/>
                          </a:solidFill>
                          <a:effectLst/>
                          <a:latin typeface="+mn-lt"/>
                          <a:cs typeface="Arial"/>
                        </a:rPr>
                        <a:t> </a:t>
                      </a:r>
                      <a:r>
                        <a:rPr kumimoji="0" lang="en-US" sz="1800" b="0" i="1" u="none" strike="noStrike" kern="0" cap="none" normalizeH="0" baseline="0" dirty="0" err="1" smtClean="0">
                          <a:ln>
                            <a:noFill/>
                          </a:ln>
                          <a:solidFill>
                            <a:srgbClr val="000000"/>
                          </a:solidFill>
                          <a:effectLst/>
                          <a:latin typeface="+mn-lt"/>
                          <a:cs typeface="Arial"/>
                        </a:rPr>
                        <a:t>NaCl</a:t>
                      </a:r>
                      <a:r>
                        <a:rPr kumimoji="0" lang="en-US" sz="1800" b="0" i="1" u="none" strike="noStrike" kern="0" cap="none" normalizeH="0" baseline="0" dirty="0" smtClean="0">
                          <a:ln>
                            <a:noFill/>
                          </a:ln>
                          <a:solidFill>
                            <a:srgbClr val="000000"/>
                          </a:solidFill>
                          <a:effectLst/>
                          <a:latin typeface="+mn-lt"/>
                          <a:cs typeface="Arial"/>
                        </a:rPr>
                        <a:t> on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pitchFamily="34" charset="0"/>
                        </a:rPr>
                        <a:t>The toolset is common to both the SNS and ISIS. Results of analysis TOPAZ data form part of our automated test suite.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chemeClr val="tx1"/>
                          </a:solidFill>
                          <a:effectLst/>
                          <a:latin typeface="+mn-lt"/>
                          <a:cs typeface="Arial"/>
                        </a:rPr>
                        <a:t>Orthogonal HKL </a:t>
                      </a:r>
                      <a:r>
                        <a:rPr kumimoji="0" lang="en-US" sz="1800" b="0" i="1" u="none" strike="noStrike" kern="0" cap="none" normalizeH="0" baseline="0" dirty="0" err="1" smtClean="0">
                          <a:ln>
                            <a:noFill/>
                          </a:ln>
                          <a:solidFill>
                            <a:schemeClr val="tx1"/>
                          </a:solidFill>
                          <a:effectLst/>
                          <a:latin typeface="+mn-lt"/>
                          <a:cs typeface="Arial"/>
                        </a:rPr>
                        <a:t>visualisation</a:t>
                      </a:r>
                      <a:r>
                        <a:rPr kumimoji="0" lang="en-US" sz="1800" b="0" i="1" u="none" strike="noStrike" kern="0" cap="none" normalizeH="0" baseline="0" dirty="0" smtClean="0">
                          <a:ln>
                            <a:noFill/>
                          </a:ln>
                          <a:solidFill>
                            <a:schemeClr val="tx1"/>
                          </a:solidFill>
                          <a:effectLst/>
                          <a:latin typeface="+mn-lt"/>
                          <a:cs typeface="Arial"/>
                        </a:rPr>
                        <a:t> of </a:t>
                      </a:r>
                      <a:r>
                        <a:rPr kumimoji="0" lang="en-US" sz="1800" b="0" i="1" u="none" strike="noStrike" kern="0" cap="none" normalizeH="0" baseline="0" dirty="0" err="1" smtClean="0">
                          <a:ln>
                            <a:noFill/>
                          </a:ln>
                          <a:solidFill>
                            <a:schemeClr val="tx1"/>
                          </a:solidFill>
                          <a:effectLst/>
                          <a:latin typeface="+mn-lt"/>
                          <a:cs typeface="Arial"/>
                        </a:rPr>
                        <a:t>Triphylite</a:t>
                      </a:r>
                      <a:r>
                        <a:rPr kumimoji="0" lang="en-US" sz="1800" b="0" i="1" u="none" strike="noStrike" kern="0" cap="none" normalizeH="0" baseline="0" dirty="0" smtClean="0">
                          <a:ln>
                            <a:noFill/>
                          </a:ln>
                          <a:solidFill>
                            <a:schemeClr val="tx1"/>
                          </a:solidFill>
                          <a:effectLst/>
                          <a:latin typeface="+mn-lt"/>
                          <a:cs typeface="Arial"/>
                        </a:rPr>
                        <a:t> Crystal analyzed on TOPAZ. </a:t>
                      </a:r>
                      <a:r>
                        <a:rPr kumimoji="0" lang="en-US" sz="1800" b="0" i="1" u="none" strike="noStrike" kern="0" cap="none" normalizeH="0" baseline="0" dirty="0" err="1" smtClean="0">
                          <a:ln>
                            <a:noFill/>
                          </a:ln>
                          <a:solidFill>
                            <a:schemeClr val="tx1"/>
                          </a:solidFill>
                          <a:effectLst/>
                          <a:latin typeface="+mn-lt"/>
                          <a:cs typeface="Arial"/>
                        </a:rPr>
                        <a:t>Visualisation</a:t>
                      </a:r>
                      <a:r>
                        <a:rPr kumimoji="0" lang="en-US" sz="1800" b="0" i="1" u="none" strike="noStrike" kern="0" cap="none" normalizeH="0" baseline="0" dirty="0" smtClean="0">
                          <a:ln>
                            <a:noFill/>
                          </a:ln>
                          <a:solidFill>
                            <a:schemeClr val="tx1"/>
                          </a:solidFill>
                          <a:effectLst/>
                          <a:latin typeface="+mn-lt"/>
                          <a:cs typeface="Arial"/>
                        </a:rPr>
                        <a:t> using a 3-slice mode on the VATES Simple Interface.</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Inelastic Workflows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a:rPr>
                        <a:t>The inelastic workflows have hinged on the ability to represent  n-dimensional data.</a:t>
                      </a:r>
                      <a:r>
                        <a:rPr lang="en-US" sz="2400" b="0" i="0" kern="1200" dirty="0" smtClean="0">
                          <a:solidFill>
                            <a:schemeClr val="tx1"/>
                          </a:solidFill>
                          <a:latin typeface="+mn-lt"/>
                          <a:ea typeface="+mn-ea"/>
                          <a:cs typeface="Arial"/>
                        </a:rPr>
                        <a:t> The inelastic analysis workflow begins by taking raw data,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TOF) and converting it into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E) using a standard methodology implemented in the </a:t>
                      </a:r>
                      <a:r>
                        <a:rPr lang="en-US" sz="2400" b="0" i="0" kern="1200" dirty="0" err="1" smtClean="0">
                          <a:solidFill>
                            <a:schemeClr val="tx1"/>
                          </a:solidFill>
                          <a:latin typeface="+mn-lt"/>
                          <a:ea typeface="+mn-ea"/>
                          <a:cs typeface="Arial"/>
                        </a:rPr>
                        <a:t>Mantid</a:t>
                      </a:r>
                      <a:r>
                        <a:rPr lang="en-US" sz="2400" b="0" i="0" kern="1200" dirty="0" smtClean="0">
                          <a:solidFill>
                            <a:schemeClr val="tx1"/>
                          </a:solidFill>
                          <a:latin typeface="+mn-lt"/>
                          <a:ea typeface="+mn-ea"/>
                          <a:cs typeface="Arial"/>
                        </a:rPr>
                        <a:t> code base. Once the inelastic data is reduced to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E), it is necessary to convert the data to other coordinates for analysis. Typical examples are S(Q, E), S(</a:t>
                      </a:r>
                      <a:r>
                        <a:rPr lang="en-US" sz="2400" b="1" i="1" kern="1200" dirty="0" smtClean="0">
                          <a:solidFill>
                            <a:schemeClr val="tx1"/>
                          </a:solidFill>
                          <a:latin typeface="+mn-lt"/>
                          <a:ea typeface="+mn-ea"/>
                          <a:cs typeface="Arial"/>
                        </a:rPr>
                        <a:t>Q</a:t>
                      </a:r>
                      <a:r>
                        <a:rPr lang="en-US" sz="2400" b="0" i="0" kern="1200" dirty="0" smtClean="0">
                          <a:solidFill>
                            <a:schemeClr val="tx1"/>
                          </a:solidFill>
                          <a:latin typeface="+mn-lt"/>
                          <a:ea typeface="+mn-ea"/>
                          <a:cs typeface="Arial"/>
                        </a:rPr>
                        <a:t>, E) or S(H, K, L, E). The VATES project provides a single conversion function that can handle these transformations as well as providing the capability for other multidimensional transformations. Transformations along different viewing axes are easily handled by this function. In a typical workflow, the converted data is placed on a regular grid for further analysis. This binning capability is again provided by the VATES project and allows for both axis-aligned and non-axis aligned binning. The binning capability is used to produce the desired cuts (1D) and slices (2D) from the data. </a:t>
                      </a:r>
                      <a:r>
                        <a:rPr lang="en-US" sz="2400" b="0" i="0" kern="1200" dirty="0" err="1" smtClean="0">
                          <a:solidFill>
                            <a:schemeClr val="tx1"/>
                          </a:solidFill>
                          <a:latin typeface="+mn-lt"/>
                          <a:ea typeface="+mn-ea"/>
                          <a:cs typeface="Arial"/>
                        </a:rPr>
                        <a:t>Visualisation</a:t>
                      </a:r>
                      <a:r>
                        <a:rPr lang="en-US" sz="2400" b="0" i="0" kern="1200" dirty="0" smtClean="0">
                          <a:solidFill>
                            <a:schemeClr val="tx1"/>
                          </a:solidFill>
                          <a:latin typeface="+mn-lt"/>
                          <a:ea typeface="+mn-ea"/>
                          <a:cs typeface="Arial"/>
                        </a:rPr>
                        <a:t> for cuts and slices are provided by the Slice Viewer from the VATES project. The Slice Viewer allows for easy exploration of the data looking for interesting cuts and/or slices for further analysis. The VATES Simple Interface (VSI) extends this capability to 3D and 4D views of the data. The VSI can be used to browse the data in higher dimensionality, but provides a mechanism for pulling up interesting views in the Slice Viewer for more detailed study. The cuts and slices can then be fit to the various physical models to extract analytical values for the phenomenon under study.</a:t>
                      </a: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Simulation and Fitting</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 </a:t>
                      </a:r>
                      <a:endParaRPr kumimoji="0" lang="en-US" sz="2400" b="0" i="0"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1" u="none"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1800" b="0" i="1" kern="1200" dirty="0" smtClean="0">
                          <a:solidFill>
                            <a:schemeClr val="tx1"/>
                          </a:solidFill>
                          <a:effectLst/>
                          <a:latin typeface="+mn-lt"/>
                          <a:ea typeface="+mn-ea"/>
                          <a:cs typeface="Arial"/>
                        </a:rPr>
                        <a:t>Slices from simulation of MERLIN instrument resolution convolved with a Strontrium122 foreground model using </a:t>
                      </a:r>
                      <a:r>
                        <a:rPr lang="en-GB" sz="1800" b="0" i="1" kern="1200" dirty="0" err="1" smtClean="0">
                          <a:solidFill>
                            <a:schemeClr val="tx1"/>
                          </a:solidFill>
                          <a:effectLst/>
                          <a:latin typeface="+mn-lt"/>
                          <a:ea typeface="+mn-ea"/>
                          <a:cs typeface="Arial"/>
                        </a:rPr>
                        <a:t>Mantid</a:t>
                      </a:r>
                      <a:r>
                        <a:rPr lang="en-GB" sz="1800" b="0" i="1" kern="1200" dirty="0" smtClean="0">
                          <a:solidFill>
                            <a:schemeClr val="tx1"/>
                          </a:solidFill>
                          <a:effectLst/>
                          <a:latin typeface="+mn-lt"/>
                          <a:ea typeface="+mn-ea"/>
                          <a:cs typeface="Arial"/>
                        </a:rPr>
                        <a:t> (left) &amp; </a:t>
                      </a:r>
                      <a:r>
                        <a:rPr lang="en-GB" sz="1800" b="0" i="1" kern="1200" dirty="0" err="1" smtClean="0">
                          <a:solidFill>
                            <a:schemeClr val="tx1"/>
                          </a:solidFill>
                          <a:effectLst/>
                          <a:latin typeface="+mn-lt"/>
                          <a:ea typeface="+mn-ea"/>
                          <a:cs typeface="Arial"/>
                        </a:rPr>
                        <a:t>TobyFit</a:t>
                      </a:r>
                      <a:r>
                        <a:rPr lang="en-GB" sz="1800" b="0" i="1" kern="1200" dirty="0" smtClean="0">
                          <a:solidFill>
                            <a:schemeClr val="tx1"/>
                          </a:solidFill>
                          <a:effectLst/>
                          <a:latin typeface="+mn-lt"/>
                          <a:ea typeface="+mn-ea"/>
                          <a:cs typeface="Arial"/>
                        </a:rPr>
                        <a:t> (right). The horizontal line shows the expected alignment of the peaks given that the sample itself was misaligned.</a:t>
                      </a:r>
                      <a:endParaRPr kumimoji="0" lang="en-US" sz="18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Arial"/>
                        </a:rPr>
                        <a:t>From the outset, we planned to fully roll VATES</a:t>
                      </a:r>
                      <a:r>
                        <a:rPr lang="en-GB" sz="2400" b="0" i="0" kern="1200" baseline="0" dirty="0" smtClean="0">
                          <a:solidFill>
                            <a:schemeClr val="tx1"/>
                          </a:solidFill>
                          <a:effectLst/>
                          <a:latin typeface="+mn-lt"/>
                          <a:ea typeface="+mn-ea"/>
                          <a:cs typeface="Arial"/>
                        </a:rPr>
                        <a:t> </a:t>
                      </a:r>
                      <a:r>
                        <a:rPr lang="en-GB" sz="2400" b="0" i="0" kern="1200" dirty="0" smtClean="0">
                          <a:solidFill>
                            <a:schemeClr val="tx1"/>
                          </a:solidFill>
                          <a:effectLst/>
                          <a:latin typeface="+mn-lt"/>
                          <a:ea typeface="+mn-ea"/>
                          <a:cs typeface="Arial"/>
                        </a:rPr>
                        <a:t>into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when it was suitably mature, in order to take advantage of the shared maintenance effort. Since 2012, we have been shipping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VATES in a single package. Increasingly, we have seen innovation intended for the VATES project filtering into the mainstream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Our current</a:t>
                      </a:r>
                      <a:r>
                        <a:rPr lang="en-GB" sz="2400" b="0" i="0" kern="1200" baseline="0" dirty="0" smtClean="0">
                          <a:solidFill>
                            <a:schemeClr val="tx1"/>
                          </a:solidFill>
                          <a:effectLst/>
                          <a:latin typeface="+mn-lt"/>
                          <a:ea typeface="+mn-ea"/>
                          <a:cs typeface="Arial"/>
                        </a:rPr>
                        <a:t> long term objective are to develop the downstream simulation and fitting features. Equally as important, is aiding our users through the process of building their analysis workflows using the new tools, and extending the tools on both the visualisation and analysis side where needed. In the medium term we will extend the range of our </a:t>
                      </a:r>
                      <a:r>
                        <a:rPr lang="en-GB" sz="2400" b="0" i="0" kern="1200" baseline="0" dirty="0" err="1" smtClean="0">
                          <a:solidFill>
                            <a:schemeClr val="tx1"/>
                          </a:solidFill>
                          <a:effectLst/>
                          <a:latin typeface="+mn-lt"/>
                          <a:ea typeface="+mn-ea"/>
                          <a:cs typeface="Arial"/>
                        </a:rPr>
                        <a:t>scriptability</a:t>
                      </a:r>
                      <a:r>
                        <a:rPr lang="en-GB" sz="2400" b="0" i="0" kern="1200" baseline="0" dirty="0" smtClean="0">
                          <a:solidFill>
                            <a:schemeClr val="tx1"/>
                          </a:solidFill>
                          <a:effectLst/>
                          <a:latin typeface="+mn-lt"/>
                          <a:ea typeface="+mn-ea"/>
                          <a:cs typeface="Arial"/>
                        </a:rPr>
                        <a:t>, and implement a HORACE style syntax for high-level control.</a:t>
                      </a:r>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Both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VATES are being actively developed.  Frequent meetings with instrument scientists continue to provide a steady stream of additional requirements and challenges. Continuous  application of specialist knowledge and development effort from ISIS, the SNS and Tessella will be used to meet these challenges</a:t>
                      </a:r>
                      <a:r>
                        <a:rPr lang="en-GB" sz="2400" kern="1200" dirty="0" smtClean="0">
                          <a:solidFill>
                            <a:schemeClr val="tx1"/>
                          </a:solidFill>
                          <a:effectLst/>
                          <a:latin typeface="Arial"/>
                          <a:ea typeface="+mn-ea"/>
                          <a:cs typeface="Arial"/>
                        </a:rPr>
                        <a:t>.</a:t>
                      </a: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Left shows slices through Spin Waves in </a:t>
                      </a:r>
                      <a:r>
                        <a:rPr kumimoji="0" lang="en-US" sz="1800" b="0" i="1" u="none" strike="noStrike" kern="0" cap="none" normalizeH="0" baseline="0" dirty="0" err="1" smtClean="0">
                          <a:ln>
                            <a:noFill/>
                          </a:ln>
                          <a:solidFill>
                            <a:srgbClr val="000000"/>
                          </a:solidFill>
                          <a:effectLst/>
                          <a:latin typeface="+mn-lt"/>
                          <a:cs typeface="Arial"/>
                        </a:rPr>
                        <a:t>Gd</a:t>
                      </a:r>
                      <a:r>
                        <a:rPr kumimoji="0" lang="en-US" sz="1800" b="0" i="1" u="none" strike="noStrike" kern="0" cap="none" normalizeH="0" baseline="0" dirty="0" smtClean="0">
                          <a:ln>
                            <a:noFill/>
                          </a:ln>
                          <a:solidFill>
                            <a:srgbClr val="000000"/>
                          </a:solidFill>
                          <a:effectLst/>
                          <a:latin typeface="+mn-lt"/>
                          <a:cs typeface="Arial"/>
                        </a:rPr>
                        <a:t> measured on SEQUOIA. Right shows VSI volumetric plot of a fly head.</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2400" kern="1200" dirty="0" smtClean="0">
                          <a:solidFill>
                            <a:schemeClr val="tx1"/>
                          </a:solidFill>
                          <a:effectLst/>
                          <a:latin typeface="Arial"/>
                          <a:ea typeface="+mn-ea"/>
                          <a:cs typeface="Arial"/>
                        </a:rPr>
                        <a:t>[1] </a:t>
                      </a:r>
                      <a:r>
                        <a:rPr lang="en-GB" sz="2400" u="sng" kern="1200" dirty="0" smtClean="0">
                          <a:solidFill>
                            <a:schemeClr val="tx1"/>
                          </a:solidFill>
                          <a:effectLst/>
                          <a:latin typeface="Arial"/>
                          <a:ea typeface="+mn-ea"/>
                          <a:cs typeface="Arial"/>
                          <a:hlinkClick r:id="rId3"/>
                        </a:rPr>
                        <a:t>www.mantidroject.org</a:t>
                      </a:r>
                      <a:endParaRPr lang="en-GB" sz="2400" kern="1200" dirty="0" smtClean="0">
                        <a:solidFill>
                          <a:schemeClr val="tx1"/>
                        </a:solidFill>
                        <a:effectLst/>
                        <a:latin typeface="Arial"/>
                        <a:ea typeface="+mn-ea"/>
                        <a:cs typeface="Arial"/>
                      </a:endParaRPr>
                    </a:p>
                    <a:p>
                      <a:r>
                        <a:rPr lang="en-GB" sz="2400" kern="1200" dirty="0" smtClean="0">
                          <a:solidFill>
                            <a:schemeClr val="tx1"/>
                          </a:solidFill>
                          <a:effectLst/>
                          <a:latin typeface="Arial"/>
                          <a:ea typeface="+mn-ea"/>
                          <a:cs typeface="Arial"/>
                        </a:rPr>
                        <a:t>[2] </a:t>
                      </a:r>
                      <a:r>
                        <a:rPr lang="en-GB" sz="2400" u="sng" kern="1200" dirty="0" smtClean="0">
                          <a:solidFill>
                            <a:schemeClr val="tx1"/>
                          </a:solidFill>
                          <a:effectLst/>
                          <a:latin typeface="Arial"/>
                          <a:ea typeface="+mn-ea"/>
                          <a:cs typeface="Arial"/>
                          <a:hlinkClick r:id="rId4"/>
                        </a:rPr>
                        <a:t>www.paraview.org</a:t>
                      </a:r>
                      <a:endParaRPr lang="en-GB" sz="2400" u="sng"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400" kern="1200" dirty="0" smtClean="0">
                          <a:solidFill>
                            <a:schemeClr val="tx1"/>
                          </a:solidFill>
                          <a:effectLst/>
                          <a:latin typeface="Arial"/>
                          <a:ea typeface="+mn-ea"/>
                          <a:cs typeface="Arial"/>
                        </a:rPr>
                        <a:t>[3] </a:t>
                      </a:r>
                      <a:r>
                        <a:rPr lang="en-GB" sz="2400" u="sng" kern="1200" dirty="0" smtClean="0">
                          <a:solidFill>
                            <a:schemeClr val="tx1"/>
                          </a:solidFill>
                          <a:effectLst/>
                          <a:latin typeface="Arial"/>
                          <a:ea typeface="+mn-ea"/>
                          <a:cs typeface="Arial"/>
                        </a:rPr>
                        <a:t>[ISAW]</a:t>
                      </a:r>
                      <a:r>
                        <a:rPr lang="en-GB" sz="2400" u="none" kern="1200" dirty="0" smtClean="0">
                          <a:solidFill>
                            <a:schemeClr val="tx1"/>
                          </a:solidFill>
                          <a:effectLst/>
                          <a:latin typeface="Arial"/>
                          <a:ea typeface="+mn-ea"/>
                          <a:cs typeface="Aria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2400" u="none" kern="1200" dirty="0" smtClean="0">
                          <a:solidFill>
                            <a:schemeClr val="tx1"/>
                          </a:solidFill>
                          <a:effectLst/>
                          <a:latin typeface="Arial"/>
                          <a:ea typeface="+mn-ea"/>
                          <a:cs typeface="Arial"/>
                        </a:rPr>
                        <a:t>[4] </a:t>
                      </a:r>
                      <a:r>
                        <a:rPr lang="en-US" sz="2400" kern="1200" dirty="0" smtClean="0">
                          <a:solidFill>
                            <a:schemeClr val="tx1"/>
                          </a:solidFill>
                          <a:latin typeface="Arial"/>
                          <a:ea typeface="+mn-ea"/>
                          <a:cs typeface="Arial"/>
                        </a:rPr>
                        <a:t>O. Young, A. R. </a:t>
                      </a:r>
                      <a:r>
                        <a:rPr lang="en-US" sz="2400" kern="1200" dirty="0" err="1" smtClean="0">
                          <a:solidFill>
                            <a:schemeClr val="tx1"/>
                          </a:solidFill>
                          <a:latin typeface="Arial"/>
                          <a:ea typeface="+mn-ea"/>
                          <a:cs typeface="Arial"/>
                        </a:rPr>
                        <a:t>Wildes</a:t>
                      </a:r>
                      <a:r>
                        <a:rPr lang="en-US" sz="2400" kern="1200" dirty="0" smtClean="0">
                          <a:solidFill>
                            <a:schemeClr val="tx1"/>
                          </a:solidFill>
                          <a:latin typeface="Arial"/>
                          <a:ea typeface="+mn-ea"/>
                          <a:cs typeface="Arial"/>
                        </a:rPr>
                        <a:t>, P. Manuel, et al. (2013). </a:t>
                      </a:r>
                      <a:r>
                        <a:rPr lang="en-US" sz="2400" i="1" kern="1200" dirty="0" smtClean="0">
                          <a:solidFill>
                            <a:schemeClr val="tx1"/>
                          </a:solidFill>
                          <a:latin typeface="Arial"/>
                          <a:ea typeface="+mn-ea"/>
                          <a:cs typeface="Arial"/>
                        </a:rPr>
                        <a:t>Highly frustrated magnetism in </a:t>
                      </a:r>
                      <a:r>
                        <a:rPr lang="en-US" sz="2400" i="1" kern="1200" dirty="0" err="1" smtClean="0">
                          <a:solidFill>
                            <a:schemeClr val="tx1"/>
                          </a:solidFill>
                          <a:latin typeface="Arial"/>
                          <a:ea typeface="+mn-ea"/>
                          <a:cs typeface="Arial"/>
                        </a:rPr>
                        <a:t>SrHo</a:t>
                      </a:r>
                      <a:r>
                        <a:rPr lang="en-US" sz="2400" i="1" kern="1200" dirty="0" smtClean="0">
                          <a:solidFill>
                            <a:schemeClr val="tx1"/>
                          </a:solidFill>
                          <a:latin typeface="Arial"/>
                          <a:ea typeface="+mn-ea"/>
                          <a:cs typeface="Arial"/>
                        </a:rPr>
                        <a:t> 2O 4: Coexistence of two types of</a:t>
                      </a:r>
                      <a:r>
                        <a:rPr lang="en-US" sz="2400" i="1" kern="1200" baseline="0" dirty="0" smtClean="0">
                          <a:solidFill>
                            <a:schemeClr val="tx1"/>
                          </a:solidFill>
                          <a:latin typeface="Arial"/>
                          <a:ea typeface="+mn-ea"/>
                          <a:cs typeface="Arial"/>
                        </a:rPr>
                        <a:t> </a:t>
                      </a:r>
                      <a:r>
                        <a:rPr lang="en-US" sz="2400" i="1" kern="1200" dirty="0" smtClean="0">
                          <a:solidFill>
                            <a:schemeClr val="tx1"/>
                          </a:solidFill>
                          <a:latin typeface="Arial"/>
                          <a:ea typeface="+mn-ea"/>
                          <a:cs typeface="Arial"/>
                        </a:rPr>
                        <a:t>short-range orders</a:t>
                      </a:r>
                      <a:r>
                        <a:rPr lang="en-US" sz="2400" kern="1200" dirty="0" smtClean="0">
                          <a:solidFill>
                            <a:schemeClr val="tx1"/>
                          </a:solidFill>
                          <a:latin typeface="Arial"/>
                          <a:ea typeface="+mn-ea"/>
                          <a:cs typeface="Arial"/>
                        </a:rPr>
                        <a:t>. Advance online publication. </a:t>
                      </a:r>
                      <a:r>
                        <a:rPr lang="en-US" sz="2400" kern="1200" dirty="0" smtClean="0">
                          <a:solidFill>
                            <a:schemeClr val="tx1"/>
                          </a:solidFill>
                          <a:latin typeface="Arial"/>
                          <a:ea typeface="+mn-ea"/>
                          <a:cs typeface="Arial"/>
                          <a:hlinkClick r:id="rId5"/>
                        </a:rPr>
                        <a:t>http://arxiv.org/abs/1306.1762</a:t>
                      </a:r>
                      <a:endParaRPr lang="en-GB" sz="2400" u="sng" kern="1200" dirty="0" smtClean="0">
                        <a:solidFill>
                          <a:schemeClr val="tx1"/>
                        </a:solidFill>
                        <a:effectLst/>
                        <a:latin typeface="Arial"/>
                        <a:ea typeface="+mn-ea"/>
                        <a:cs typeface="Arial"/>
                      </a:endParaRPr>
                    </a:p>
                    <a:p>
                      <a:r>
                        <a:rPr lang="en-GB" sz="2400" u="none" kern="1200" dirty="0" smtClean="0">
                          <a:solidFill>
                            <a:schemeClr val="tx1"/>
                          </a:solidFill>
                          <a:effectLst/>
                          <a:latin typeface="Arial"/>
                          <a:ea typeface="+mn-ea"/>
                          <a:cs typeface="Arial"/>
                        </a:rPr>
                        <a:t>[5]</a:t>
                      </a:r>
                      <a:r>
                        <a:rPr lang="en-GB" sz="2400" u="none" kern="1200" baseline="0" dirty="0" smtClean="0">
                          <a:solidFill>
                            <a:schemeClr val="tx1"/>
                          </a:solidFill>
                          <a:effectLst/>
                          <a:latin typeface="Arial"/>
                          <a:ea typeface="+mn-ea"/>
                          <a:cs typeface="Arial"/>
                        </a:rPr>
                        <a:t> </a:t>
                      </a:r>
                      <a:r>
                        <a:rPr lang="en-GB" sz="2400" u="sng" kern="1200" dirty="0" smtClean="0">
                          <a:solidFill>
                            <a:schemeClr val="tx1"/>
                          </a:solidFill>
                          <a:effectLst/>
                          <a:latin typeface="Arial"/>
                          <a:ea typeface="+mn-ea"/>
                          <a:cs typeface="Arial"/>
                          <a:hlinkClick r:id="rId6"/>
                        </a:rPr>
                        <a:t>horace.isis.rl.ac.uk</a:t>
                      </a:r>
                      <a:endParaRPr lang="en-GB" sz="2400" u="sng" kern="1200" dirty="0" smtClean="0">
                        <a:solidFill>
                          <a:schemeClr val="tx1"/>
                        </a:solidFill>
                        <a:effectLst/>
                        <a:latin typeface="Arial"/>
                        <a:ea typeface="+mn-ea"/>
                        <a:cs typeface="Arial"/>
                      </a:endParaRPr>
                    </a:p>
                    <a:p>
                      <a:r>
                        <a:rPr lang="en-GB" sz="2400" u="sng" kern="1200" dirty="0" smtClean="0">
                          <a:solidFill>
                            <a:schemeClr val="tx1"/>
                          </a:solidFill>
                          <a:effectLst/>
                          <a:latin typeface="Arial"/>
                          <a:ea typeface="+mn-ea"/>
                          <a:cs typeface="Arial"/>
                        </a:rPr>
                        <a:t>[</a:t>
                      </a:r>
                      <a:r>
                        <a:rPr lang="en-GB" sz="2400" u="none" kern="1200" dirty="0" smtClean="0">
                          <a:solidFill>
                            <a:schemeClr val="tx1"/>
                          </a:solidFill>
                          <a:effectLst/>
                          <a:latin typeface="Arial"/>
                          <a:ea typeface="+mn-ea"/>
                          <a:cs typeface="Arial"/>
                        </a:rPr>
                        <a:t>6]</a:t>
                      </a:r>
                      <a:r>
                        <a:rPr lang="en-GB" sz="2400" u="none" kern="1200" baseline="0" dirty="0" smtClean="0">
                          <a:solidFill>
                            <a:schemeClr val="tx1"/>
                          </a:solidFill>
                          <a:effectLst/>
                          <a:latin typeface="Arial"/>
                          <a:ea typeface="+mn-ea"/>
                          <a:cs typeface="Arial"/>
                        </a:rPr>
                        <a:t> </a:t>
                      </a:r>
                      <a:r>
                        <a:rPr lang="en-GB" sz="2400" u="sng" kern="1200" dirty="0" smtClean="0">
                          <a:solidFill>
                            <a:schemeClr val="tx1"/>
                          </a:solidFill>
                          <a:effectLst/>
                          <a:latin typeface="Arial"/>
                          <a:ea typeface="+mn-ea"/>
                          <a:cs typeface="Arial"/>
                          <a:hlinkClick r:id="rId7"/>
                        </a:rPr>
                        <a:t>www.ncnr.nist.gov/dave</a:t>
                      </a:r>
                      <a:r>
                        <a:rPr lang="en-GB" sz="2400" u="sng" kern="1200" dirty="0" smtClean="0">
                          <a:solidFill>
                            <a:schemeClr val="tx1"/>
                          </a:solidFill>
                          <a:effectLst/>
                          <a:latin typeface="Arial"/>
                          <a:ea typeface="+mn-ea"/>
                          <a:cs typeface="Arial"/>
                        </a:rPr>
                        <a:t> </a:t>
                      </a:r>
                      <a:endParaRPr lang="en-US" sz="2400" kern="1200" dirty="0" smtClean="0">
                        <a:solidFill>
                          <a:schemeClr val="tx1"/>
                        </a:solidFill>
                        <a:latin typeface="Arial"/>
                        <a:ea typeface="+mn-ea"/>
                        <a:cs typeface="Arial"/>
                      </a:endParaRPr>
                    </a:p>
                    <a:p>
                      <a:r>
                        <a:rPr lang="en-US" sz="2400" kern="1200" dirty="0" smtClean="0">
                          <a:solidFill>
                            <a:schemeClr val="tx1"/>
                          </a:solidFill>
                          <a:latin typeface="Arial"/>
                          <a:ea typeface="+mn-ea"/>
                          <a:cs typeface="Arial"/>
                        </a:rPr>
                        <a:t>[7]</a:t>
                      </a:r>
                      <a:r>
                        <a:rPr lang="en-GB" sz="2400" u="sng" kern="1200" baseline="0" dirty="0" smtClean="0">
                          <a:solidFill>
                            <a:schemeClr val="tx1"/>
                          </a:solidFill>
                          <a:effectLst/>
                          <a:latin typeface="Arial"/>
                          <a:ea typeface="+mn-ea"/>
                          <a:cs typeface="Arial"/>
                        </a:rPr>
                        <a:t> </a:t>
                      </a:r>
                      <a:r>
                        <a:rPr lang="en-GB" sz="2400" u="sng" kern="1200" dirty="0" smtClean="0">
                          <a:solidFill>
                            <a:schemeClr val="tx1"/>
                          </a:solidFill>
                          <a:effectLst/>
                          <a:latin typeface="Arial"/>
                          <a:ea typeface="+mn-ea"/>
                          <a:cs typeface="Arial"/>
                          <a:hlinkClick r:id="rId3"/>
                        </a:rPr>
                        <a:t>tobyfilt.isis.rl.ac.uk</a:t>
                      </a: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293814" y="6784257"/>
            <a:ext cx="27813000" cy="2308324"/>
          </a:xfrm>
          <a:prstGeom prst="rect">
            <a:avLst/>
          </a:prstGeom>
          <a:noFill/>
          <a:ln w="9525">
            <a:noFill/>
            <a:miter lim="800000"/>
            <a:headEnd/>
            <a:tailEnd/>
          </a:ln>
        </p:spPr>
        <p:txBody>
          <a:bodyPr>
            <a:spAutoFit/>
          </a:bodyPr>
          <a:lstStyle/>
          <a:p>
            <a:pPr algn="ctr"/>
            <a:r>
              <a:rPr lang="en-GB" u="sng" dirty="0" smtClean="0">
                <a:solidFill>
                  <a:srgbClr val="002D55"/>
                </a:solidFill>
                <a:latin typeface="+mn-lt"/>
              </a:rPr>
              <a:t>Owen Arnold</a:t>
            </a:r>
            <a:r>
              <a:rPr lang="en-GB" baseline="30000" dirty="0" smtClean="0">
                <a:solidFill>
                  <a:srgbClr val="002D55"/>
                </a:solidFill>
                <a:latin typeface="+mn-lt"/>
              </a:rPr>
              <a:t>1</a:t>
            </a:r>
            <a:r>
              <a:rPr lang="en-GB" dirty="0" smtClean="0">
                <a:solidFill>
                  <a:srgbClr val="002D55"/>
                </a:solidFill>
                <a:latin typeface="+mn-lt"/>
              </a:rPr>
              <a:t>, </a:t>
            </a:r>
            <a:r>
              <a:rPr lang="en-GB" dirty="0">
                <a:solidFill>
                  <a:srgbClr val="002D55"/>
                </a:solidFill>
                <a:latin typeface="+mn-lt"/>
              </a:rPr>
              <a:t>Toby </a:t>
            </a:r>
            <a:r>
              <a:rPr lang="en-GB" dirty="0" smtClean="0">
                <a:solidFill>
                  <a:srgbClr val="002D55"/>
                </a:solidFill>
                <a:latin typeface="+mn-lt"/>
              </a:rPr>
              <a:t>Perring</a:t>
            </a:r>
            <a:r>
              <a:rPr lang="en-GB" baseline="30000" dirty="0" smtClean="0">
                <a:solidFill>
                  <a:srgbClr val="002D55"/>
                </a:solidFill>
                <a:latin typeface="+mn-lt"/>
              </a:rPr>
              <a:t>2</a:t>
            </a:r>
            <a:r>
              <a:rPr lang="en-GB" dirty="0" smtClean="0">
                <a:solidFill>
                  <a:srgbClr val="002D55"/>
                </a:solidFill>
                <a:latin typeface="+mn-lt"/>
              </a:rPr>
              <a:t>, </a:t>
            </a:r>
            <a:r>
              <a:rPr lang="en-GB" dirty="0">
                <a:solidFill>
                  <a:srgbClr val="002D55"/>
                </a:solidFill>
                <a:latin typeface="+mn-lt"/>
              </a:rPr>
              <a:t>Michael </a:t>
            </a:r>
            <a:r>
              <a:rPr lang="en-GB" dirty="0" smtClean="0">
                <a:solidFill>
                  <a:srgbClr val="002D55"/>
                </a:solidFill>
                <a:latin typeface="+mn-lt"/>
              </a:rPr>
              <a:t>Reuter</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Alex </a:t>
            </a:r>
            <a:r>
              <a:rPr lang="en-GB" dirty="0" smtClean="0">
                <a:solidFill>
                  <a:srgbClr val="002D55"/>
                </a:solidFill>
                <a:latin typeface="+mn-lt"/>
              </a:rPr>
              <a:t>Buts</a:t>
            </a:r>
            <a:r>
              <a:rPr lang="en-GB" baseline="30000" dirty="0" smtClean="0">
                <a:solidFill>
                  <a:srgbClr val="002D55"/>
                </a:solidFill>
                <a:latin typeface="+mn-lt"/>
              </a:rPr>
              <a:t>2</a:t>
            </a:r>
            <a:r>
              <a:rPr lang="en-GB" dirty="0" smtClean="0">
                <a:solidFill>
                  <a:srgbClr val="002D55"/>
                </a:solidFill>
                <a:latin typeface="+mn-lt"/>
              </a:rPr>
              <a:t>, Andrei Savici</a:t>
            </a:r>
            <a:r>
              <a:rPr lang="en-GB" baseline="30000" dirty="0" smtClean="0">
                <a:solidFill>
                  <a:srgbClr val="002D55"/>
                </a:solidFill>
                <a:latin typeface="+mn-lt"/>
              </a:rPr>
              <a:t>3</a:t>
            </a:r>
            <a:r>
              <a:rPr lang="en-GB" dirty="0" smtClean="0">
                <a:solidFill>
                  <a:srgbClr val="002D55"/>
                </a:solidFill>
                <a:latin typeface="+mn-lt"/>
              </a:rPr>
              <a:t>, </a:t>
            </a:r>
            <a:r>
              <a:rPr lang="en-GB" dirty="0" err="1" smtClean="0">
                <a:solidFill>
                  <a:srgbClr val="002D55"/>
                </a:solidFill>
                <a:latin typeface="+mn-lt"/>
              </a:rPr>
              <a:t>Martyn</a:t>
            </a:r>
            <a:r>
              <a:rPr lang="en-GB" dirty="0" smtClean="0">
                <a:solidFill>
                  <a:srgbClr val="002D55"/>
                </a:solidFill>
                <a:latin typeface="+mn-lt"/>
              </a:rPr>
              <a:t> Gigg</a:t>
            </a:r>
            <a:r>
              <a:rPr lang="en-GB" baseline="30000" dirty="0" smtClean="0">
                <a:solidFill>
                  <a:srgbClr val="002D55"/>
                </a:solidFill>
                <a:latin typeface="+mn-lt"/>
              </a:rPr>
              <a:t>1</a:t>
            </a:r>
            <a:r>
              <a:rPr lang="en-GB" dirty="0" smtClean="0">
                <a:solidFill>
                  <a:srgbClr val="002D55"/>
                </a:solidFill>
                <a:latin typeface="+mn-lt"/>
              </a:rPr>
              <a:t>, </a:t>
            </a:r>
            <a:r>
              <a:rPr lang="en-GB" dirty="0" err="1">
                <a:solidFill>
                  <a:srgbClr val="002D55"/>
                </a:solidFill>
                <a:latin typeface="+mn-lt"/>
              </a:rPr>
              <a:t>Janik</a:t>
            </a:r>
            <a:r>
              <a:rPr lang="en-GB" dirty="0">
                <a:solidFill>
                  <a:srgbClr val="002D55"/>
                </a:solidFill>
                <a:latin typeface="+mn-lt"/>
              </a:rPr>
              <a:t> </a:t>
            </a:r>
            <a:r>
              <a:rPr lang="en-GB" dirty="0" smtClean="0">
                <a:solidFill>
                  <a:srgbClr val="002D55"/>
                </a:solidFill>
                <a:latin typeface="+mn-lt"/>
              </a:rPr>
              <a:t>Zikovsky</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Nick </a:t>
            </a:r>
            <a:r>
              <a:rPr lang="en-GB" dirty="0" smtClean="0">
                <a:solidFill>
                  <a:srgbClr val="002D55"/>
                </a:solidFill>
                <a:latin typeface="+mn-lt"/>
              </a:rPr>
              <a:t>Draper</a:t>
            </a:r>
            <a:r>
              <a:rPr lang="en-GB" baseline="30000" dirty="0" smtClean="0">
                <a:solidFill>
                  <a:srgbClr val="002D55"/>
                </a:solidFill>
                <a:latin typeface="+mn-lt"/>
              </a:rPr>
              <a:t>1</a:t>
            </a:r>
            <a:endParaRPr lang="en-GB" dirty="0">
              <a:solidFill>
                <a:srgbClr val="002D55"/>
              </a:solidFill>
              <a:latin typeface="+mn-lt"/>
            </a:endParaRPr>
          </a:p>
          <a:p>
            <a:pPr algn="ctr"/>
            <a:r>
              <a:rPr lang="en-GB" dirty="0">
                <a:solidFill>
                  <a:srgbClr val="002D55"/>
                </a:solidFill>
                <a:latin typeface="+mn-lt"/>
              </a:rPr>
              <a:t> </a:t>
            </a:r>
          </a:p>
          <a:p>
            <a:pPr algn="ctr"/>
            <a:r>
              <a:rPr lang="en-GB" baseline="30000" dirty="0" smtClean="0">
                <a:solidFill>
                  <a:srgbClr val="002D55"/>
                </a:solidFill>
                <a:latin typeface="+mn-lt"/>
              </a:rPr>
              <a:t>1 </a:t>
            </a:r>
            <a:r>
              <a:rPr lang="en-GB" dirty="0">
                <a:solidFill>
                  <a:srgbClr val="002D55"/>
                </a:solidFill>
                <a:latin typeface="+mn-lt"/>
              </a:rPr>
              <a:t>Tessella </a:t>
            </a:r>
            <a:r>
              <a:rPr lang="en-GB" dirty="0" err="1">
                <a:solidFill>
                  <a:srgbClr val="002D55"/>
                </a:solidFill>
                <a:latin typeface="+mn-lt"/>
              </a:rPr>
              <a:t>plc</a:t>
            </a:r>
            <a:r>
              <a:rPr lang="en-GB" dirty="0">
                <a:solidFill>
                  <a:srgbClr val="002D55"/>
                </a:solidFill>
                <a:latin typeface="+mn-lt"/>
              </a:rPr>
              <a:t>, Abingdon, Oxfordshire, UK </a:t>
            </a:r>
          </a:p>
          <a:p>
            <a:pPr algn="ctr"/>
            <a:r>
              <a:rPr lang="en-GB" baseline="30000" dirty="0">
                <a:solidFill>
                  <a:srgbClr val="002D55"/>
                </a:solidFill>
                <a:latin typeface="+mn-lt"/>
              </a:rPr>
              <a:t>2</a:t>
            </a:r>
            <a:r>
              <a:rPr lang="en-GB" baseline="30000" dirty="0" smtClean="0">
                <a:solidFill>
                  <a:srgbClr val="002D55"/>
                </a:solidFill>
                <a:latin typeface="+mn-lt"/>
              </a:rPr>
              <a:t> </a:t>
            </a:r>
            <a:r>
              <a:rPr lang="en-GB" dirty="0">
                <a:solidFill>
                  <a:srgbClr val="002D55"/>
                </a:solidFill>
                <a:latin typeface="+mn-lt"/>
              </a:rPr>
              <a:t>STFC Rutherford Appleton Laboratory, Oxfordshire, UK </a:t>
            </a:r>
          </a:p>
          <a:p>
            <a:pPr algn="ctr"/>
            <a:r>
              <a:rPr lang="en-GB" baseline="30000" dirty="0" smtClean="0">
                <a:solidFill>
                  <a:srgbClr val="002D55"/>
                </a:solidFill>
                <a:latin typeface="+mn-lt"/>
              </a:rPr>
              <a:t>3 </a:t>
            </a:r>
            <a:r>
              <a:rPr lang="en-GB" dirty="0">
                <a:solidFill>
                  <a:srgbClr val="002D55"/>
                </a:solidFill>
                <a:latin typeface="+mn-lt"/>
              </a:rPr>
              <a:t>Oak Ridge National Laboratory, Oak Ridge, Tennessee, USA</a:t>
            </a:r>
          </a:p>
          <a:p>
            <a:pPr algn="ct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541838"/>
            <a:ext cx="22002750" cy="2862322"/>
          </a:xfrm>
          <a:prstGeom prst="rect">
            <a:avLst/>
          </a:prstGeom>
          <a:noFill/>
          <a:ln w="9525">
            <a:noFill/>
            <a:miter lim="800000"/>
            <a:headEnd/>
            <a:tailEnd/>
          </a:ln>
        </p:spPr>
        <p:txBody>
          <a:bodyPr>
            <a:spAutoFit/>
          </a:bodyPr>
          <a:lstStyle/>
          <a:p>
            <a:pPr algn="ctr"/>
            <a:r>
              <a:rPr lang="en-GB" sz="6000" b="1" dirty="0" err="1" smtClean="0">
                <a:latin typeface="Arial"/>
                <a:cs typeface="Arial"/>
              </a:rPr>
              <a:t>Mantid</a:t>
            </a:r>
            <a:r>
              <a:rPr lang="en-GB" sz="6000" b="1" dirty="0">
                <a:latin typeface="Arial"/>
                <a:cs typeface="Arial"/>
              </a:rPr>
              <a:t>/</a:t>
            </a:r>
            <a:r>
              <a:rPr lang="en-GB" sz="6000" b="1" dirty="0" smtClean="0">
                <a:latin typeface="Arial"/>
                <a:cs typeface="Arial"/>
              </a:rPr>
              <a:t>VATES</a:t>
            </a:r>
            <a:r>
              <a:rPr lang="en-GB" sz="6000" b="1" dirty="0">
                <a:latin typeface="Arial"/>
                <a:cs typeface="Arial"/>
              </a:rPr>
              <a:t>: Software for advanced </a:t>
            </a:r>
            <a:r>
              <a:rPr lang="en-GB" sz="6000" b="1" dirty="0" smtClean="0">
                <a:latin typeface="Arial"/>
                <a:cs typeface="Arial"/>
              </a:rPr>
              <a:t>visualisation </a:t>
            </a:r>
            <a:r>
              <a:rPr lang="en-GB" sz="6000" b="1" dirty="0">
                <a:latin typeface="Arial"/>
                <a:cs typeface="Arial"/>
              </a:rPr>
              <a:t>and quantification of neutron scattering data</a:t>
            </a:r>
            <a:endParaRPr lang="en-GB" sz="6000" dirty="0">
              <a:latin typeface="Arial"/>
              <a:cs typeface="Arial"/>
            </a:endParaRPr>
          </a:p>
          <a:p>
            <a:pPr algn="ctr"/>
            <a:endParaRPr lang="en-GB" sz="6000" b="1" dirty="0">
              <a:latin typeface="Arial" pitchFamily="34" charset="0"/>
              <a:cs typeface="Arial" pitchFamily="34" charset="0"/>
            </a:endParaRPr>
          </a:p>
        </p:txBody>
      </p:sp>
      <p:grpSp>
        <p:nvGrpSpPr>
          <p:cNvPr id="16" name="Group 15"/>
          <p:cNvGrpSpPr/>
          <p:nvPr/>
        </p:nvGrpSpPr>
        <p:grpSpPr>
          <a:xfrm>
            <a:off x="789658" y="38971833"/>
            <a:ext cx="19010212" cy="2745575"/>
            <a:chOff x="789658" y="38971833"/>
            <a:chExt cx="19010212" cy="2745575"/>
          </a:xfrm>
        </p:grpSpPr>
        <p:pic>
          <p:nvPicPr>
            <p:cNvPr id="3088" name="Picture 16" descr="C:\Mantid\Documents\Images\Mantid Logo Transparent Cropped - Large.png"/>
            <p:cNvPicPr>
              <a:picLocks noChangeAspect="1" noChangeArrowheads="1"/>
            </p:cNvPicPr>
            <p:nvPr/>
          </p:nvPicPr>
          <p:blipFill>
            <a:blip r:embed="rId8" cstate="print"/>
            <a:srcRect/>
            <a:stretch>
              <a:fillRect/>
            </a:stretch>
          </p:blipFill>
          <p:spPr bwMode="auto">
            <a:xfrm>
              <a:off x="789658" y="3897183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9" cstate="print"/>
            <a:srcRect/>
            <a:stretch>
              <a:fillRect/>
            </a:stretch>
          </p:blipFill>
          <p:spPr bwMode="auto">
            <a:xfrm>
              <a:off x="5614194" y="3954789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10" cstate="print"/>
            <a:srcRect/>
            <a:stretch>
              <a:fillRect/>
            </a:stretch>
          </p:blipFill>
          <p:spPr bwMode="auto">
            <a:xfrm>
              <a:off x="9646642" y="39259865"/>
              <a:ext cx="3670562" cy="2457543"/>
            </a:xfrm>
            <a:prstGeom prst="rect">
              <a:avLst/>
            </a:prstGeom>
            <a:noFill/>
          </p:spPr>
        </p:pic>
        <p:pic>
          <p:nvPicPr>
            <p:cNvPr id="4" name="Picture 3" descr="Tessella_Logo.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95114" y="39259865"/>
              <a:ext cx="5904756" cy="2363985"/>
            </a:xfrm>
            <a:prstGeom prst="rect">
              <a:avLst/>
            </a:prstGeom>
          </p:spPr>
        </p:pic>
      </p:grpSp>
      <p:pic>
        <p:nvPicPr>
          <p:cNvPr id="5" name="Picture 4" descr="InstrumentViewPeakOverlay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7790" y="29466777"/>
            <a:ext cx="9289032" cy="5412834"/>
          </a:xfrm>
          <a:prstGeom prst="rect">
            <a:avLst/>
          </a:prstGeom>
        </p:spPr>
      </p:pic>
      <p:pic>
        <p:nvPicPr>
          <p:cNvPr id="7" name="Picture 6" descr="Screen Shot 2013-07-01 at 14.00.44.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38830" y="8890943"/>
            <a:ext cx="4752528" cy="3653953"/>
          </a:xfrm>
          <a:prstGeom prst="rect">
            <a:avLst/>
          </a:prstGeom>
        </p:spPr>
      </p:pic>
      <p:pic>
        <p:nvPicPr>
          <p:cNvPr id="8" name="Picture 7" descr="NaCl_VSI.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191357" y="8944497"/>
            <a:ext cx="4551330" cy="3528392"/>
          </a:xfrm>
          <a:prstGeom prst="rect">
            <a:avLst/>
          </a:prstGeom>
        </p:spPr>
      </p:pic>
      <p:pic>
        <p:nvPicPr>
          <p:cNvPr id="10" name="Picture 9" descr="590px-SimulationImag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087902" y="9664577"/>
            <a:ext cx="4320480" cy="4393709"/>
          </a:xfrm>
          <a:prstGeom prst="rect">
            <a:avLst/>
          </a:prstGeom>
        </p:spPr>
      </p:pic>
      <p:pic>
        <p:nvPicPr>
          <p:cNvPr id="11" name="Picture 10" descr="NonOrthogonalProjection.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82846" y="29754809"/>
            <a:ext cx="5904656" cy="7398604"/>
          </a:xfrm>
          <a:prstGeom prst="rect">
            <a:avLst/>
          </a:prstGeom>
        </p:spPr>
      </p:pic>
      <p:pic>
        <p:nvPicPr>
          <p:cNvPr id="12" name="Picture 11" descr="3sliceTopaz.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82846" y="14849153"/>
            <a:ext cx="9145016" cy="4175747"/>
          </a:xfrm>
          <a:prstGeom prst="rect">
            <a:avLst/>
          </a:prstGeom>
        </p:spPr>
      </p:pic>
      <p:pic>
        <p:nvPicPr>
          <p:cNvPr id="13" name="Picture 12" descr="800px-MantidVsTobyFi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008491" y="16001281"/>
            <a:ext cx="9152419" cy="3672408"/>
          </a:xfrm>
          <a:prstGeom prst="rect">
            <a:avLst/>
          </a:prstGeom>
        </p:spPr>
      </p:pic>
      <p:sp>
        <p:nvSpPr>
          <p:cNvPr id="14" name="TextBox 13"/>
          <p:cNvSpPr txBox="1"/>
          <p:nvPr/>
        </p:nvSpPr>
        <p:spPr>
          <a:xfrm>
            <a:off x="24552398" y="9520561"/>
            <a:ext cx="4896544" cy="6149375"/>
          </a:xfrm>
          <a:prstGeom prst="rect">
            <a:avLst/>
          </a:prstGeom>
          <a:noFill/>
        </p:spPr>
        <p:txBody>
          <a:bodyPr wrap="square" rtlCol="0">
            <a:spAutoFit/>
          </a:bodyPr>
          <a:lstStyle/>
          <a:p>
            <a:pPr lvl="0" defTabSz="4173538" eaLnBrk="1" hangingPunct="1">
              <a:spcBef>
                <a:spcPct val="20000"/>
              </a:spcBef>
              <a:defRPr/>
            </a:pPr>
            <a:r>
              <a:rPr lang="en-US" kern="0" dirty="0">
                <a:solidFill>
                  <a:srgbClr val="000000"/>
                </a:solidFill>
                <a:latin typeface="+mn-lt"/>
                <a:cs typeface="Arial"/>
              </a:rPr>
              <a:t>Our work thus far has been based on </a:t>
            </a:r>
            <a:r>
              <a:rPr lang="en-US" kern="0" dirty="0" smtClean="0">
                <a:solidFill>
                  <a:srgbClr val="000000"/>
                </a:solidFill>
                <a:latin typeface="+mn-lt"/>
                <a:cs typeface="Arial"/>
              </a:rPr>
              <a:t>TobyFit</a:t>
            </a:r>
            <a:r>
              <a:rPr lang="en-US" kern="0" baseline="30000" dirty="0">
                <a:solidFill>
                  <a:srgbClr val="000000"/>
                </a:solidFill>
                <a:latin typeface="+mn-lt"/>
                <a:cs typeface="Arial"/>
              </a:rPr>
              <a:t>7</a:t>
            </a:r>
            <a:r>
              <a:rPr lang="en-US" kern="0" dirty="0" smtClean="0">
                <a:solidFill>
                  <a:srgbClr val="000000"/>
                </a:solidFill>
                <a:latin typeface="+mn-lt"/>
                <a:cs typeface="Arial"/>
              </a:rPr>
              <a:t>, </a:t>
            </a:r>
            <a:r>
              <a:rPr lang="en-US" kern="0" dirty="0">
                <a:solidFill>
                  <a:srgbClr val="000000"/>
                </a:solidFill>
                <a:latin typeface="+mn-lt"/>
                <a:cs typeface="Arial"/>
              </a:rPr>
              <a:t>which is </a:t>
            </a:r>
            <a:r>
              <a:rPr lang="en-US" kern="0" dirty="0" smtClean="0">
                <a:solidFill>
                  <a:srgbClr val="000000"/>
                </a:solidFill>
                <a:latin typeface="+mn-lt"/>
                <a:cs typeface="Arial"/>
              </a:rPr>
              <a:t>a program </a:t>
            </a:r>
            <a:r>
              <a:rPr lang="en-US" kern="0" dirty="0">
                <a:solidFill>
                  <a:srgbClr val="000000"/>
                </a:solidFill>
                <a:latin typeface="+mn-lt"/>
                <a:cs typeface="Arial"/>
              </a:rPr>
              <a:t>for simulation and least squared fitting of single crystal neutron diffraction </a:t>
            </a:r>
            <a:r>
              <a:rPr lang="en-US" kern="0" dirty="0" smtClean="0">
                <a:solidFill>
                  <a:srgbClr val="000000"/>
                </a:solidFill>
                <a:latin typeface="+mn-lt"/>
                <a:cs typeface="Arial"/>
              </a:rPr>
              <a:t>data. </a:t>
            </a:r>
          </a:p>
          <a:p>
            <a:pPr lvl="0" defTabSz="4173538" eaLnBrk="1" hangingPunct="1">
              <a:spcBef>
                <a:spcPct val="20000"/>
              </a:spcBef>
              <a:defRPr/>
            </a:pPr>
            <a:endParaRPr lang="en-US" kern="0" dirty="0">
              <a:solidFill>
                <a:srgbClr val="000000"/>
              </a:solidFill>
              <a:latin typeface="+mn-lt"/>
              <a:cs typeface="Arial"/>
            </a:endParaRPr>
          </a:p>
          <a:p>
            <a:pPr lvl="0" defTabSz="4173538" eaLnBrk="1" hangingPunct="1">
              <a:spcBef>
                <a:spcPct val="20000"/>
              </a:spcBef>
              <a:defRPr/>
            </a:pPr>
            <a:r>
              <a:rPr lang="en-US" dirty="0" smtClean="0">
                <a:latin typeface="+mn-lt"/>
                <a:cs typeface="Arial"/>
              </a:rPr>
              <a:t>The </a:t>
            </a:r>
            <a:r>
              <a:rPr lang="en-US" dirty="0">
                <a:latin typeface="+mn-lt"/>
                <a:cs typeface="Arial"/>
              </a:rPr>
              <a:t>quantification aspects of the </a:t>
            </a:r>
            <a:r>
              <a:rPr lang="en-US" dirty="0" err="1">
                <a:latin typeface="+mn-lt"/>
                <a:cs typeface="Arial"/>
              </a:rPr>
              <a:t>Mantid</a:t>
            </a:r>
            <a:r>
              <a:rPr lang="en-US" dirty="0">
                <a:latin typeface="+mn-lt"/>
                <a:cs typeface="Arial"/>
              </a:rPr>
              <a:t>/VATES framework allow both simulation and fitting of multi-dimensional scattering data. The framework allows resolution, foreground &amp; background models to be completely customized to those required by the type of experiment that the fit is aiming to reproduce.</a:t>
            </a:r>
            <a:r>
              <a:rPr lang="en-US" kern="0" dirty="0" smtClean="0">
                <a:solidFill>
                  <a:srgbClr val="000000"/>
                </a:solidFill>
                <a:latin typeface="+mn-lt"/>
                <a:cs typeface="Arial"/>
              </a:rPr>
              <a:t> </a:t>
            </a:r>
            <a:endParaRPr lang="en-US" kern="0" dirty="0">
              <a:solidFill>
                <a:srgbClr val="000000"/>
              </a:solidFill>
              <a:latin typeface="+mn-lt"/>
              <a:cs typeface="Arial"/>
            </a:endParaRPr>
          </a:p>
        </p:txBody>
      </p:sp>
      <p:sp>
        <p:nvSpPr>
          <p:cNvPr id="19" name="TextBox 18"/>
          <p:cNvSpPr txBox="1"/>
          <p:nvPr/>
        </p:nvSpPr>
        <p:spPr>
          <a:xfrm>
            <a:off x="16487502" y="29682801"/>
            <a:ext cx="3312368" cy="5410711"/>
          </a:xfrm>
          <a:prstGeom prst="rect">
            <a:avLst/>
          </a:prstGeom>
          <a:noFill/>
        </p:spPr>
        <p:txBody>
          <a:bodyPr wrap="square" rtlCol="0">
            <a:spAutoFit/>
          </a:bodyPr>
          <a:lstStyle/>
          <a:p>
            <a:pPr defTabSz="4173538" eaLnBrk="1" hangingPunct="1">
              <a:spcBef>
                <a:spcPct val="20000"/>
              </a:spcBef>
              <a:defRPr/>
            </a:pPr>
            <a:r>
              <a:rPr lang="en-US" kern="0" dirty="0">
                <a:latin typeface="+mn-lt"/>
                <a:cs typeface="Arial"/>
              </a:rPr>
              <a:t>Combination of n-dimensional across many runs leads to massive data volumes, so both algorithm performance, and data compression issues have been critical. </a:t>
            </a:r>
            <a:endParaRPr lang="en-US" kern="0" dirty="0" smtClean="0">
              <a:latin typeface="+mn-lt"/>
              <a:cs typeface="Arial"/>
            </a:endParaRPr>
          </a:p>
          <a:p>
            <a:pPr defTabSz="4173538" eaLnBrk="1" hangingPunct="1">
              <a:spcBef>
                <a:spcPct val="20000"/>
              </a:spcBef>
              <a:defRPr/>
            </a:pPr>
            <a:endParaRPr lang="en-US" kern="0" dirty="0" smtClean="0">
              <a:latin typeface="+mn-lt"/>
              <a:cs typeface="Arial"/>
            </a:endParaRPr>
          </a:p>
          <a:p>
            <a:pPr defTabSz="4173538" eaLnBrk="1" hangingPunct="1">
              <a:spcBef>
                <a:spcPct val="20000"/>
              </a:spcBef>
              <a:defRPr/>
            </a:pPr>
            <a:r>
              <a:rPr lang="en-US" kern="0" dirty="0" smtClean="0">
                <a:latin typeface="+mn-lt"/>
                <a:cs typeface="Arial"/>
              </a:rPr>
              <a:t>We have built upon the experience gained from HORACE</a:t>
            </a:r>
            <a:r>
              <a:rPr lang="en-US" kern="0" baseline="30000" dirty="0" smtClean="0">
                <a:latin typeface="+mn-lt"/>
                <a:cs typeface="Arial"/>
              </a:rPr>
              <a:t>5</a:t>
            </a:r>
            <a:r>
              <a:rPr lang="en-US" kern="0" dirty="0" smtClean="0">
                <a:latin typeface="+mn-lt"/>
                <a:cs typeface="Arial"/>
              </a:rPr>
              <a:t> and DAVE</a:t>
            </a:r>
            <a:r>
              <a:rPr lang="en-US" kern="0" baseline="30000" dirty="0" smtClean="0">
                <a:latin typeface="+mn-lt"/>
                <a:cs typeface="Arial"/>
              </a:rPr>
              <a:t>6</a:t>
            </a:r>
            <a:r>
              <a:rPr lang="en-US" kern="0" dirty="0" smtClean="0">
                <a:latin typeface="+mn-lt"/>
                <a:cs typeface="Arial"/>
              </a:rPr>
              <a:t> in this area of VATES.</a:t>
            </a:r>
            <a:endParaRPr lang="en-US" kern="0" dirty="0">
              <a:latin typeface="+mn-lt"/>
              <a:cs typeface="Arial"/>
            </a:endParaRPr>
          </a:p>
        </p:txBody>
      </p:sp>
      <p:grpSp>
        <p:nvGrpSpPr>
          <p:cNvPr id="6" name="Group 5"/>
          <p:cNvGrpSpPr/>
          <p:nvPr/>
        </p:nvGrpSpPr>
        <p:grpSpPr>
          <a:xfrm>
            <a:off x="20015894" y="28962721"/>
            <a:ext cx="9028932" cy="4681609"/>
            <a:chOff x="20142199" y="30833840"/>
            <a:chExt cx="9028932" cy="4681609"/>
          </a:xfrm>
        </p:grpSpPr>
        <p:pic>
          <p:nvPicPr>
            <p:cNvPr id="2" name="Picture 1" descr="672px-ReleasePic.png"/>
            <p:cNvPicPr>
              <a:picLocks noChangeAspect="1"/>
            </p:cNvPicPr>
            <p:nvPr/>
          </p:nvPicPr>
          <p:blipFill rotWithShape="1">
            <a:blip r:embed="rId19">
              <a:extLst>
                <a:ext uri="{28A0092B-C50C-407E-A947-70E740481C1C}">
                  <a14:useLocalDpi xmlns:a14="http://schemas.microsoft.com/office/drawing/2010/main" val="0"/>
                </a:ext>
              </a:extLst>
            </a:blip>
            <a:srcRect l="2353" r="3924"/>
            <a:stretch/>
          </p:blipFill>
          <p:spPr>
            <a:xfrm>
              <a:off x="20142199" y="30833840"/>
              <a:ext cx="4914255" cy="4681609"/>
            </a:xfrm>
            <a:prstGeom prst="rect">
              <a:avLst/>
            </a:prstGeom>
          </p:spPr>
        </p:pic>
        <p:pic>
          <p:nvPicPr>
            <p:cNvPr id="3" name="Picture 2" descr="flyhead.png"/>
            <p:cNvPicPr>
              <a:picLocks noChangeAspect="1"/>
            </p:cNvPicPr>
            <p:nvPr/>
          </p:nvPicPr>
          <p:blipFill rotWithShape="1">
            <a:blip r:embed="rId20">
              <a:extLst>
                <a:ext uri="{28A0092B-C50C-407E-A947-70E740481C1C}">
                  <a14:useLocalDpi xmlns:a14="http://schemas.microsoft.com/office/drawing/2010/main" val="0"/>
                </a:ext>
              </a:extLst>
            </a:blip>
            <a:srcRect l="38625" t="25779" r="22558" b="7625"/>
            <a:stretch/>
          </p:blipFill>
          <p:spPr>
            <a:xfrm>
              <a:off x="25189926" y="30834929"/>
              <a:ext cx="3981205" cy="4664077"/>
            </a:xfrm>
            <a:prstGeom prst="rect">
              <a:avLst/>
            </a:prstGeom>
          </p:spPr>
        </p:pic>
      </p:grpSp>
      <p:sp>
        <p:nvSpPr>
          <p:cNvPr id="9" name="TextBox 8"/>
          <p:cNvSpPr txBox="1"/>
          <p:nvPr/>
        </p:nvSpPr>
        <p:spPr>
          <a:xfrm>
            <a:off x="20015894" y="14057065"/>
            <a:ext cx="4032448" cy="1754327"/>
          </a:xfrm>
          <a:prstGeom prst="rect">
            <a:avLst/>
          </a:prstGeom>
          <a:noFill/>
        </p:spPr>
        <p:txBody>
          <a:bodyPr wrap="square" rtlCol="0">
            <a:spAutoFit/>
          </a:bodyPr>
          <a:lstStyle/>
          <a:p>
            <a:pPr lvl="0" defTabSz="4173538" eaLnBrk="1" hangingPunct="1">
              <a:spcBef>
                <a:spcPct val="20000"/>
              </a:spcBef>
              <a:defRPr/>
            </a:pPr>
            <a:r>
              <a:rPr lang="en-GB" sz="1800" i="1" dirty="0">
                <a:latin typeface="+mn-lt"/>
                <a:cs typeface="Arial"/>
              </a:rPr>
              <a:t>Simulation of MERLIN instrument resolution convolved with a Strontrium122 foreground model using </a:t>
            </a:r>
            <a:r>
              <a:rPr lang="en-GB" sz="1800" i="1" dirty="0" err="1">
                <a:latin typeface="+mn-lt"/>
                <a:cs typeface="Arial"/>
              </a:rPr>
              <a:t>Mantid</a:t>
            </a:r>
            <a:r>
              <a:rPr lang="en-GB" sz="1800" i="1" dirty="0">
                <a:latin typeface="+mn-lt"/>
                <a:cs typeface="Arial"/>
              </a:rPr>
              <a:t>. Visualised using our </a:t>
            </a:r>
            <a:r>
              <a:rPr lang="en-GB" sz="1800" i="1" dirty="0" err="1">
                <a:latin typeface="+mn-lt"/>
                <a:cs typeface="Arial"/>
              </a:rPr>
              <a:t>ParaView</a:t>
            </a:r>
            <a:r>
              <a:rPr lang="en-GB" sz="1800" i="1" dirty="0">
                <a:latin typeface="+mn-lt"/>
                <a:cs typeface="Arial"/>
              </a:rPr>
              <a:t> plugins combining </a:t>
            </a:r>
            <a:r>
              <a:rPr lang="en-GB" sz="1800" i="1" dirty="0" err="1">
                <a:latin typeface="+mn-lt"/>
                <a:cs typeface="Arial"/>
              </a:rPr>
              <a:t>volumentric</a:t>
            </a:r>
            <a:r>
              <a:rPr lang="en-GB" sz="1800" i="1" dirty="0">
                <a:latin typeface="+mn-lt"/>
                <a:cs typeface="Arial"/>
              </a:rPr>
              <a:t> plot with a 2D projection.</a:t>
            </a:r>
          </a:p>
        </p:txBody>
      </p:sp>
      <p:sp>
        <p:nvSpPr>
          <p:cNvPr id="15" name="TextBox 14"/>
          <p:cNvSpPr txBox="1"/>
          <p:nvPr/>
        </p:nvSpPr>
        <p:spPr>
          <a:xfrm>
            <a:off x="10582846" y="37315649"/>
            <a:ext cx="5904656" cy="646331"/>
          </a:xfrm>
          <a:prstGeom prst="rect">
            <a:avLst/>
          </a:prstGeom>
          <a:noFill/>
        </p:spPr>
        <p:txBody>
          <a:bodyPr wrap="square" rtlCol="0">
            <a:spAutoFit/>
          </a:bodyPr>
          <a:lstStyle/>
          <a:p>
            <a:pPr lvl="0" defTabSz="4173538" eaLnBrk="1" hangingPunct="1">
              <a:spcBef>
                <a:spcPct val="20000"/>
              </a:spcBef>
              <a:defRPr/>
            </a:pPr>
            <a:r>
              <a:rPr lang="en-US" sz="1800" i="1" kern="0" dirty="0">
                <a:cs typeface="Arial"/>
              </a:rPr>
              <a:t>A non-orthogonal 3D projection of Spin Waves in </a:t>
            </a:r>
            <a:r>
              <a:rPr lang="en-US" sz="1800" i="1" kern="0" dirty="0" err="1">
                <a:cs typeface="Arial"/>
              </a:rPr>
              <a:t>Gd</a:t>
            </a:r>
            <a:r>
              <a:rPr lang="en-US" sz="1800" i="1" kern="0" dirty="0">
                <a:cs typeface="Arial"/>
              </a:rPr>
              <a:t> as measured on SEQUOIA.</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1919</TotalTime>
  <Words>836</Words>
  <Application>Microsoft Macintosh PowerPoint</Application>
  <PresentationFormat>Custom</PresentationFormat>
  <Paragraphs>167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129</cp:revision>
  <cp:lastPrinted>2013-07-02T10:42:13Z</cp:lastPrinted>
  <dcterms:created xsi:type="dcterms:W3CDTF">2007-04-05T18:09:36Z</dcterms:created>
  <dcterms:modified xsi:type="dcterms:W3CDTF">2013-07-02T13:47:14Z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