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3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A4D-4966-4FB1-9C3F-DB46F58470DD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33CB-31DC-43A8-A21D-E68960DE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000"/>
                </a:solidFill>
              </a:rPr>
              <a:t>What is Sassena?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026" name="Picture 2" descr="C:\Documents and Settings\Jose Borreguero\My Documents\presentations or reports\mantid developer meeting\source\sass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0210"/>
            <a:ext cx="13716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143000"/>
            <a:ext cx="7622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“Sassena is a </a:t>
            </a:r>
            <a:r>
              <a:rPr lang="en-US" b="1" dirty="0" smtClean="0"/>
              <a:t>highly scalable parallelized</a:t>
            </a:r>
            <a:r>
              <a:rPr lang="en-US" dirty="0" smtClean="0"/>
              <a:t> software for calculating </a:t>
            </a:r>
            <a:r>
              <a:rPr lang="en-US" b="1" dirty="0" smtClean="0"/>
              <a:t>neutron and </a:t>
            </a:r>
            <a:r>
              <a:rPr lang="en-US" b="1" dirty="0" err="1" smtClean="0"/>
              <a:t>xray</a:t>
            </a:r>
            <a:r>
              <a:rPr lang="en-US" b="1" dirty="0" smtClean="0"/>
              <a:t> scattering</a:t>
            </a:r>
            <a:r>
              <a:rPr lang="en-US" dirty="0" smtClean="0"/>
              <a:t> intensities from all-atomic molecular dynamics simulations”</a:t>
            </a:r>
          </a:p>
          <a:p>
            <a:pPr algn="r"/>
            <a:r>
              <a:rPr lang="en-US" sz="2000" i="1" dirty="0" smtClean="0"/>
              <a:t>http://www.sassena.org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14580" y="2349307"/>
            <a:ext cx="744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 </a:t>
            </a:r>
            <a:r>
              <a:rPr lang="fr-FR" dirty="0" smtClean="0"/>
              <a:t>B. </a:t>
            </a:r>
            <a:r>
              <a:rPr lang="fr-FR" dirty="0" err="1" smtClean="0"/>
              <a:t>Lindner</a:t>
            </a:r>
            <a:r>
              <a:rPr lang="fr-FR" dirty="0" smtClean="0"/>
              <a:t> et al.</a:t>
            </a:r>
            <a:r>
              <a:rPr lang="fr-FR" i="1" dirty="0" smtClean="0"/>
              <a:t> </a:t>
            </a:r>
            <a:r>
              <a:rPr lang="fr-FR" i="1" dirty="0" err="1" smtClean="0"/>
              <a:t>Comp</a:t>
            </a:r>
            <a:r>
              <a:rPr lang="fr-FR" i="1" dirty="0" smtClean="0"/>
              <a:t>. Phys. </a:t>
            </a:r>
            <a:r>
              <a:rPr lang="fr-FR" i="1" dirty="0" err="1" smtClean="0"/>
              <a:t>Comm</a:t>
            </a:r>
            <a:r>
              <a:rPr lang="fr-FR" i="1" dirty="0" smtClean="0"/>
              <a:t>.</a:t>
            </a:r>
            <a:r>
              <a:rPr lang="fr-FR" dirty="0" smtClean="0"/>
              <a:t>  </a:t>
            </a:r>
            <a:r>
              <a:rPr lang="fr-FR" b="1" dirty="0" smtClean="0"/>
              <a:t>183 (7); </a:t>
            </a:r>
            <a:r>
              <a:rPr lang="fr-FR" dirty="0" smtClean="0"/>
              <a:t>pp 1491-1501 (2012)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278" y="2971800"/>
            <a:ext cx="53821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Input: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Molecular dynamics trajectory (particle coordinates)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Options file (XML)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078307"/>
            <a:ext cx="2644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Output: </a:t>
            </a:r>
            <a:r>
              <a:rPr lang="en-US" dirty="0" smtClean="0"/>
              <a:t>(in HDF5 format)</a:t>
            </a: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I</a:t>
            </a:r>
            <a:r>
              <a:rPr lang="en-US" baseline="-25000" dirty="0" err="1" smtClean="0"/>
              <a:t>inc</a:t>
            </a:r>
            <a:r>
              <a:rPr lang="en-US" dirty="0" smtClean="0"/>
              <a:t>(</a:t>
            </a:r>
            <a:r>
              <a:rPr lang="en-US" dirty="0" err="1" smtClean="0"/>
              <a:t>Q,t</a:t>
            </a:r>
            <a:r>
              <a:rPr lang="en-US" dirty="0" smtClean="0"/>
              <a:t>),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coh</a:t>
            </a:r>
            <a:r>
              <a:rPr lang="en-US" dirty="0" smtClean="0"/>
              <a:t>(</a:t>
            </a:r>
            <a:r>
              <a:rPr lang="en-US" dirty="0" err="1" smtClean="0"/>
              <a:t>Q,t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S(Q)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23959" y="4362271"/>
            <a:ext cx="4343561" cy="123110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Goals: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Load Sassena output into Mantid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I</a:t>
            </a:r>
            <a:r>
              <a:rPr lang="en-US" baseline="-25000" dirty="0" err="1" smtClean="0">
                <a:sym typeface="Wingdings" pitchFamily="2" charset="2"/>
              </a:rPr>
              <a:t>simul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Q,t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baseline="-25000" dirty="0" err="1" smtClean="0">
                <a:sym typeface="Wingdings" pitchFamily="2" charset="2"/>
              </a:rPr>
              <a:t>simul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(Q,E)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Analyze </a:t>
            </a:r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baseline="-25000" dirty="0" err="1" smtClean="0">
                <a:sym typeface="Wingdings" pitchFamily="2" charset="2"/>
              </a:rPr>
              <a:t>simul</a:t>
            </a:r>
            <a:r>
              <a:rPr lang="en-US" dirty="0" smtClean="0">
                <a:sym typeface="Wingdings" pitchFamily="2" charset="2"/>
              </a:rPr>
              <a:t>(Q,E), compare to </a:t>
            </a:r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baseline="-25000" dirty="0" err="1" smtClean="0">
                <a:sym typeface="Wingdings" pitchFamily="2" charset="2"/>
              </a:rPr>
              <a:t>exper</a:t>
            </a:r>
            <a:r>
              <a:rPr lang="en-US" dirty="0" smtClean="0">
                <a:sym typeface="Wingdings" pitchFamily="2" charset="2"/>
              </a:rPr>
              <a:t>(Q,E)</a:t>
            </a:r>
            <a:endParaRPr lang="en-US" dirty="0" smtClean="0"/>
          </a:p>
        </p:txBody>
      </p:sp>
      <p:cxnSp>
        <p:nvCxnSpPr>
          <p:cNvPr id="15" name="Straight Arrow Connector 14"/>
          <p:cNvCxnSpPr>
            <a:stCxn id="9" idx="3"/>
          </p:cNvCxnSpPr>
          <p:nvPr/>
        </p:nvCxnSpPr>
        <p:spPr>
          <a:xfrm>
            <a:off x="3178098" y="4555361"/>
            <a:ext cx="2509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12153" y="3244334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 err="1" smtClean="0">
                <a:sym typeface="Wingdings" pitchFamily="2" charset="2"/>
              </a:rPr>
              <a:t>simul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000"/>
                </a:solidFill>
              </a:rPr>
              <a:t>Algorithms in Mantid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3800" y="166119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LoadSassena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15280" y="4614462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SortByQvectors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45562" y="318525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SassenaFFT</a:t>
            </a:r>
            <a:endParaRPr lang="en-US" b="1" dirty="0"/>
          </a:p>
        </p:txBody>
      </p:sp>
      <p:pic>
        <p:nvPicPr>
          <p:cNvPr id="3074" name="Picture 2" descr="C:\Temp\ScreenHunte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0" y="861631"/>
            <a:ext cx="3276600" cy="204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Temp\ScreenHunter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095682"/>
            <a:ext cx="2755119" cy="254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Temp\ScreenHunter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3" y="3918066"/>
            <a:ext cx="29527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000"/>
                </a:solidFill>
              </a:rPr>
              <a:t>Example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59967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Python Script: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Load Sassena outputs:  coherent and incoherent I(</a:t>
            </a:r>
            <a:r>
              <a:rPr lang="en-US" dirty="0" err="1" smtClean="0"/>
              <a:t>Q,t</a:t>
            </a:r>
            <a:r>
              <a:rPr lang="en-US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Add and Fourier transform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baseline="-25000" dirty="0" err="1" smtClean="0">
                <a:sym typeface="Wingdings" pitchFamily="2" charset="2"/>
              </a:rPr>
              <a:t>simul</a:t>
            </a:r>
            <a:r>
              <a:rPr lang="en-US" dirty="0" smtClean="0">
                <a:sym typeface="Wingdings" pitchFamily="2" charset="2"/>
              </a:rPr>
              <a:t>(Q,E)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Rebin</a:t>
            </a:r>
            <a:r>
              <a:rPr lang="en-US" dirty="0" smtClean="0"/>
              <a:t> in Q and E to match experimental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exper</a:t>
            </a:r>
            <a:r>
              <a:rPr lang="en-US" dirty="0" smtClean="0"/>
              <a:t>(Q,E) binning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baseline="-25000" dirty="0" err="1" smtClean="0">
                <a:sym typeface="Wingdings" pitchFamily="2" charset="2"/>
              </a:rPr>
              <a:t>simul</a:t>
            </a:r>
            <a:r>
              <a:rPr lang="en-US" dirty="0" smtClean="0">
                <a:sym typeface="Wingdings" pitchFamily="2" charset="2"/>
              </a:rPr>
              <a:t>(Q,E) to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exper</a:t>
            </a:r>
            <a:r>
              <a:rPr lang="en-US" dirty="0" smtClean="0"/>
              <a:t>(Q,E) </a:t>
            </a:r>
            <a:r>
              <a:rPr lang="en-US" i="1" dirty="0" smtClean="0"/>
              <a:t>via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09600"/>
            <a:ext cx="841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Aqueous </a:t>
            </a:r>
            <a:r>
              <a:rPr lang="en-US" sz="2000" b="1" dirty="0" err="1" smtClean="0"/>
              <a:t>LiCl</a:t>
            </a:r>
            <a:r>
              <a:rPr lang="en-US" sz="2000" b="1" dirty="0" smtClean="0"/>
              <a:t>: </a:t>
            </a:r>
            <a:r>
              <a:rPr lang="en-US" dirty="0" smtClean="0"/>
              <a:t>comparison between neutron scattering experiment and MD simulation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922961"/>
              </p:ext>
            </p:extLst>
          </p:nvPr>
        </p:nvGraphicFramePr>
        <p:xfrm>
          <a:off x="353578" y="3502876"/>
          <a:ext cx="5746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3314520" imgH="241200" progId="Equation.DSMT4">
                  <p:embed/>
                </p:oleObj>
              </mc:Choice>
              <mc:Fallback>
                <p:oleObj name="Equation" r:id="rId3" imgW="3314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578" y="3502876"/>
                        <a:ext cx="57467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094136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Aplication</a:t>
            </a:r>
            <a:r>
              <a:rPr lang="en-US" b="1" dirty="0" smtClean="0"/>
              <a:t>: </a:t>
            </a:r>
          </a:p>
          <a:p>
            <a:pPr marL="231775"/>
            <a:r>
              <a:rPr lang="en-US" dirty="0" smtClean="0"/>
              <a:t>Find the dipole moment of the model water molecule that optimizes the fit between </a:t>
            </a:r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baseline="-25000" dirty="0" err="1" smtClean="0">
                <a:sym typeface="Wingdings" pitchFamily="2" charset="2"/>
              </a:rPr>
              <a:t>simul</a:t>
            </a:r>
            <a:r>
              <a:rPr lang="en-US" dirty="0" smtClean="0">
                <a:sym typeface="Wingdings" pitchFamily="2" charset="2"/>
              </a:rPr>
              <a:t>(Q,E) and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exper</a:t>
            </a:r>
            <a:r>
              <a:rPr lang="en-US" dirty="0" smtClean="0"/>
              <a:t>(Q,E).</a:t>
            </a:r>
            <a:endParaRPr lang="en-US" dirty="0"/>
          </a:p>
        </p:txBody>
      </p:sp>
      <p:pic>
        <p:nvPicPr>
          <p:cNvPr id="10" name="Picture 9" descr="crd.md18.pdb.png"/>
          <p:cNvPicPr>
            <a:picLocks noChangeAspect="1"/>
          </p:cNvPicPr>
          <p:nvPr/>
        </p:nvPicPr>
        <p:blipFill>
          <a:blip r:embed="rId5" cstate="print"/>
          <a:srcRect l="14559" t="5647" r="13774" b="3080"/>
          <a:stretch>
            <a:fillRect/>
          </a:stretch>
        </p:blipFill>
        <p:spPr>
          <a:xfrm>
            <a:off x="6477000" y="1066800"/>
            <a:ext cx="2438694" cy="2820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12" name="Group 11"/>
          <p:cNvGrpSpPr/>
          <p:nvPr/>
        </p:nvGrpSpPr>
        <p:grpSpPr>
          <a:xfrm>
            <a:off x="6648849" y="4073539"/>
            <a:ext cx="1959536" cy="1546343"/>
            <a:chOff x="457199" y="1447800"/>
            <a:chExt cx="2939846" cy="2641601"/>
          </a:xfrm>
        </p:grpSpPr>
        <p:pic>
          <p:nvPicPr>
            <p:cNvPr id="16" name="Picture 2" descr="http://www.chriscrews.com/wp-content/uploads/2012/03/WaterMolecule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2" t="3039" r="4099" b="2754"/>
            <a:stretch/>
          </p:blipFill>
          <p:spPr bwMode="auto">
            <a:xfrm>
              <a:off x="457199" y="1447800"/>
              <a:ext cx="2939846" cy="264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2438400" y="2971800"/>
              <a:ext cx="8382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788375" y="2768600"/>
              <a:ext cx="1143001" cy="5334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736687"/>
                </p:ext>
              </p:extLst>
            </p:nvPr>
          </p:nvGraphicFramePr>
          <p:xfrm>
            <a:off x="2900761" y="3237959"/>
            <a:ext cx="405130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7" imgW="139680" imgH="190440" progId="Equation.DSMT4">
                    <p:embed/>
                  </p:oleObj>
                </mc:Choice>
                <mc:Fallback>
                  <p:oleObj name="Equation" r:id="rId7" imgW="1396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00761" y="3237959"/>
                          <a:ext cx="405130" cy="552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2359876" y="1824335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Hq</a:t>
              </a:r>
              <a:endParaRPr lang="en-US" sz="24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4000" y="3352800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Hq</a:t>
              </a:r>
              <a:endParaRPr lang="en-US" sz="24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2631" y="2129135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-2∙Hq</a:t>
              </a:r>
              <a:endParaRPr lang="en-US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4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175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MathType 5.0 Equation</vt:lpstr>
      <vt:lpstr>Equation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Translator</dc:creator>
  <cp:lastModifiedBy>Translator</cp:lastModifiedBy>
  <cp:revision>7</cp:revision>
  <dcterms:created xsi:type="dcterms:W3CDTF">2013-05-08T13:31:52Z</dcterms:created>
  <dcterms:modified xsi:type="dcterms:W3CDTF">2013-05-08T17:33:50Z</dcterms:modified>
</cp:coreProperties>
</file>