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894" r:id="rId2"/>
  </p:sldMasterIdLst>
  <p:notesMasterIdLst>
    <p:notesMasterId r:id="rId22"/>
  </p:notesMasterIdLst>
  <p:sldIdLst>
    <p:sldId id="319" r:id="rId3"/>
    <p:sldId id="348" r:id="rId4"/>
    <p:sldId id="372" r:id="rId5"/>
    <p:sldId id="374" r:id="rId6"/>
    <p:sldId id="375" r:id="rId7"/>
    <p:sldId id="271" r:id="rId8"/>
    <p:sldId id="373" r:id="rId9"/>
    <p:sldId id="377" r:id="rId10"/>
    <p:sldId id="376" r:id="rId11"/>
    <p:sldId id="378" r:id="rId12"/>
    <p:sldId id="379" r:id="rId13"/>
    <p:sldId id="382" r:id="rId14"/>
    <p:sldId id="383" r:id="rId15"/>
    <p:sldId id="384" r:id="rId16"/>
    <p:sldId id="385" r:id="rId17"/>
    <p:sldId id="388" r:id="rId18"/>
    <p:sldId id="386" r:id="rId19"/>
    <p:sldId id="368" r:id="rId20"/>
    <p:sldId id="314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44" autoAdjust="0"/>
    <p:restoredTop sz="86477" autoAdjust="0"/>
  </p:normalViewPr>
  <p:slideViewPr>
    <p:cSldViewPr>
      <p:cViewPr>
        <p:scale>
          <a:sx n="100" d="100"/>
          <a:sy n="100" d="100"/>
        </p:scale>
        <p:origin x="-114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CF960A-5E3B-4FF9-9088-E9CCF4F65489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5B8E6275-3F5A-4A26-9C12-63EBA7694BE3}">
      <dgm:prSet phldrT="[Text]"/>
      <dgm:spPr/>
      <dgm:t>
        <a:bodyPr/>
        <a:lstStyle/>
        <a:p>
          <a:r>
            <a:rPr lang="en-GB" dirty="0" smtClean="0"/>
            <a:t>Users</a:t>
          </a:r>
          <a:endParaRPr lang="en-GB" dirty="0"/>
        </a:p>
      </dgm:t>
    </dgm:pt>
    <dgm:pt modelId="{A8FB3F10-2680-4B70-AA01-34780C924052}" type="parTrans" cxnId="{346A4AB6-44F0-4112-9BB5-A81D02711806}">
      <dgm:prSet/>
      <dgm:spPr/>
      <dgm:t>
        <a:bodyPr/>
        <a:lstStyle/>
        <a:p>
          <a:endParaRPr lang="en-GB"/>
        </a:p>
      </dgm:t>
    </dgm:pt>
    <dgm:pt modelId="{9D285589-C119-4B45-8485-D4B1CEA0F487}" type="sibTrans" cxnId="{346A4AB6-44F0-4112-9BB5-A81D02711806}">
      <dgm:prSet/>
      <dgm:spPr/>
      <dgm:t>
        <a:bodyPr/>
        <a:lstStyle/>
        <a:p>
          <a:endParaRPr lang="en-GB"/>
        </a:p>
      </dgm:t>
    </dgm:pt>
    <dgm:pt modelId="{86F4CAB0-B8AE-4368-8F62-217513DA3164}">
      <dgm:prSet phldrT="[Text]"/>
      <dgm:spPr/>
      <dgm:t>
        <a:bodyPr/>
        <a:lstStyle/>
        <a:p>
          <a:r>
            <a:rPr lang="en-GB" dirty="0" smtClean="0"/>
            <a:t>Scientific Steering Committee</a:t>
          </a:r>
          <a:endParaRPr lang="en-GB" dirty="0"/>
        </a:p>
      </dgm:t>
    </dgm:pt>
    <dgm:pt modelId="{5174087B-2A2C-422F-BB93-0F65851F97A8}" type="parTrans" cxnId="{6C98841A-8B17-4324-B6B7-20D8CDB3EED4}">
      <dgm:prSet/>
      <dgm:spPr/>
      <dgm:t>
        <a:bodyPr/>
        <a:lstStyle/>
        <a:p>
          <a:endParaRPr lang="en-GB"/>
        </a:p>
      </dgm:t>
    </dgm:pt>
    <dgm:pt modelId="{5C230BA8-A279-4652-812D-CD5676E5D05D}" type="sibTrans" cxnId="{6C98841A-8B17-4324-B6B7-20D8CDB3EED4}">
      <dgm:prSet/>
      <dgm:spPr/>
      <dgm:t>
        <a:bodyPr/>
        <a:lstStyle/>
        <a:p>
          <a:endParaRPr lang="en-GB"/>
        </a:p>
      </dgm:t>
    </dgm:pt>
    <dgm:pt modelId="{873A99D5-E517-4452-9D79-0B9E1BEF1127}">
      <dgm:prSet phldrT="[Text]"/>
      <dgm:spPr/>
      <dgm:t>
        <a:bodyPr/>
        <a:lstStyle/>
        <a:p>
          <a:r>
            <a:rPr lang="en-GB" dirty="0" smtClean="0"/>
            <a:t>Development Team</a:t>
          </a:r>
          <a:endParaRPr lang="en-GB" dirty="0"/>
        </a:p>
      </dgm:t>
    </dgm:pt>
    <dgm:pt modelId="{BC50FB12-E8AE-442E-B773-6925C04BBEB3}" type="parTrans" cxnId="{D75E5237-448C-4124-892F-9B67646491BB}">
      <dgm:prSet/>
      <dgm:spPr/>
      <dgm:t>
        <a:bodyPr/>
        <a:lstStyle/>
        <a:p>
          <a:endParaRPr lang="en-GB"/>
        </a:p>
      </dgm:t>
    </dgm:pt>
    <dgm:pt modelId="{C77D4DA9-6374-4BD8-8D0E-CA6D2DC1CA62}" type="sibTrans" cxnId="{D75E5237-448C-4124-892F-9B67646491BB}">
      <dgm:prSet/>
      <dgm:spPr/>
      <dgm:t>
        <a:bodyPr/>
        <a:lstStyle/>
        <a:p>
          <a:endParaRPr lang="en-GB"/>
        </a:p>
      </dgm:t>
    </dgm:pt>
    <dgm:pt modelId="{8C25304F-E06A-4B5B-B606-2975249EC088}" type="pres">
      <dgm:prSet presAssocID="{C3CF960A-5E3B-4FF9-9088-E9CCF4F65489}" presName="Name0" presStyleCnt="0">
        <dgm:presLayoutVars>
          <dgm:dir/>
          <dgm:animLvl val="lvl"/>
          <dgm:resizeHandles val="exact"/>
        </dgm:presLayoutVars>
      </dgm:prSet>
      <dgm:spPr/>
    </dgm:pt>
    <dgm:pt modelId="{D81E96F1-5DBE-4A3C-91E8-B51038E7846E}" type="pres">
      <dgm:prSet presAssocID="{5B8E6275-3F5A-4A26-9C12-63EBA7694BE3}" presName="Name8" presStyleCnt="0"/>
      <dgm:spPr/>
    </dgm:pt>
    <dgm:pt modelId="{382B9459-F330-4B1E-A74F-B9408910728B}" type="pres">
      <dgm:prSet presAssocID="{5B8E6275-3F5A-4A26-9C12-63EBA7694BE3}" presName="level" presStyleLbl="node1" presStyleIdx="0" presStyleCnt="3" custLinFactNeighborY="531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FCC5210-F664-40CC-ABA6-50E076DFFA96}" type="pres">
      <dgm:prSet presAssocID="{5B8E6275-3F5A-4A26-9C12-63EBA7694BE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0364986-4CFC-4D52-85CF-402596167DE6}" type="pres">
      <dgm:prSet presAssocID="{86F4CAB0-B8AE-4368-8F62-217513DA3164}" presName="Name8" presStyleCnt="0"/>
      <dgm:spPr/>
    </dgm:pt>
    <dgm:pt modelId="{79B1D86C-02A8-4A69-BBCF-3ACE07C1D57F}" type="pres">
      <dgm:prSet presAssocID="{86F4CAB0-B8AE-4368-8F62-217513DA3164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EA381C2-0EF0-4284-A493-BE40C02622D9}" type="pres">
      <dgm:prSet presAssocID="{86F4CAB0-B8AE-4368-8F62-217513DA316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BC84C52-3B5D-4D23-A471-3AD52E4167A1}" type="pres">
      <dgm:prSet presAssocID="{873A99D5-E517-4452-9D79-0B9E1BEF1127}" presName="Name8" presStyleCnt="0"/>
      <dgm:spPr/>
    </dgm:pt>
    <dgm:pt modelId="{072F3032-F66D-448B-B152-69B9628A68BA}" type="pres">
      <dgm:prSet presAssocID="{873A99D5-E517-4452-9D79-0B9E1BEF1127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6178002-963F-43E5-B46F-151B0967DEE8}" type="pres">
      <dgm:prSet presAssocID="{873A99D5-E517-4452-9D79-0B9E1BEF112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75E5237-448C-4124-892F-9B67646491BB}" srcId="{C3CF960A-5E3B-4FF9-9088-E9CCF4F65489}" destId="{873A99D5-E517-4452-9D79-0B9E1BEF1127}" srcOrd="2" destOrd="0" parTransId="{BC50FB12-E8AE-442E-B773-6925C04BBEB3}" sibTransId="{C77D4DA9-6374-4BD8-8D0E-CA6D2DC1CA62}"/>
    <dgm:cxn modelId="{36749136-BF11-4209-ACAE-4C9F9BF8648E}" type="presOf" srcId="{873A99D5-E517-4452-9D79-0B9E1BEF1127}" destId="{072F3032-F66D-448B-B152-69B9628A68BA}" srcOrd="0" destOrd="0" presId="urn:microsoft.com/office/officeart/2005/8/layout/pyramid3"/>
    <dgm:cxn modelId="{3A427ED0-EE19-4A92-A5AE-DD6C318AB872}" type="presOf" srcId="{86F4CAB0-B8AE-4368-8F62-217513DA3164}" destId="{79B1D86C-02A8-4A69-BBCF-3ACE07C1D57F}" srcOrd="0" destOrd="0" presId="urn:microsoft.com/office/officeart/2005/8/layout/pyramid3"/>
    <dgm:cxn modelId="{6C98841A-8B17-4324-B6B7-20D8CDB3EED4}" srcId="{C3CF960A-5E3B-4FF9-9088-E9CCF4F65489}" destId="{86F4CAB0-B8AE-4368-8F62-217513DA3164}" srcOrd="1" destOrd="0" parTransId="{5174087B-2A2C-422F-BB93-0F65851F97A8}" sibTransId="{5C230BA8-A279-4652-812D-CD5676E5D05D}"/>
    <dgm:cxn modelId="{06125ED1-759C-438E-AD4E-95598C0438F0}" type="presOf" srcId="{86F4CAB0-B8AE-4368-8F62-217513DA3164}" destId="{7EA381C2-0EF0-4284-A493-BE40C02622D9}" srcOrd="1" destOrd="0" presId="urn:microsoft.com/office/officeart/2005/8/layout/pyramid3"/>
    <dgm:cxn modelId="{DFAB306C-98BC-4D29-AB0F-BD886B76521D}" type="presOf" srcId="{873A99D5-E517-4452-9D79-0B9E1BEF1127}" destId="{D6178002-963F-43E5-B46F-151B0967DEE8}" srcOrd="1" destOrd="0" presId="urn:microsoft.com/office/officeart/2005/8/layout/pyramid3"/>
    <dgm:cxn modelId="{1186AD26-EAC7-4B8C-95E9-E11F00A9EA97}" type="presOf" srcId="{5B8E6275-3F5A-4A26-9C12-63EBA7694BE3}" destId="{382B9459-F330-4B1E-A74F-B9408910728B}" srcOrd="0" destOrd="0" presId="urn:microsoft.com/office/officeart/2005/8/layout/pyramid3"/>
    <dgm:cxn modelId="{346A4AB6-44F0-4112-9BB5-A81D02711806}" srcId="{C3CF960A-5E3B-4FF9-9088-E9CCF4F65489}" destId="{5B8E6275-3F5A-4A26-9C12-63EBA7694BE3}" srcOrd="0" destOrd="0" parTransId="{A8FB3F10-2680-4B70-AA01-34780C924052}" sibTransId="{9D285589-C119-4B45-8485-D4B1CEA0F487}"/>
    <dgm:cxn modelId="{33BB486E-E935-4F8C-B1A4-6E7C9B20DEAF}" type="presOf" srcId="{5B8E6275-3F5A-4A26-9C12-63EBA7694BE3}" destId="{FFCC5210-F664-40CC-ABA6-50E076DFFA96}" srcOrd="1" destOrd="0" presId="urn:microsoft.com/office/officeart/2005/8/layout/pyramid3"/>
    <dgm:cxn modelId="{A28061F6-0D99-46A9-A1FC-A28CAE5E7D64}" type="presOf" srcId="{C3CF960A-5E3B-4FF9-9088-E9CCF4F65489}" destId="{8C25304F-E06A-4B5B-B606-2975249EC088}" srcOrd="0" destOrd="0" presId="urn:microsoft.com/office/officeart/2005/8/layout/pyramid3"/>
    <dgm:cxn modelId="{5E039BCA-7CCB-4BF9-AE19-EB0CCE975136}" type="presParOf" srcId="{8C25304F-E06A-4B5B-B606-2975249EC088}" destId="{D81E96F1-5DBE-4A3C-91E8-B51038E7846E}" srcOrd="0" destOrd="0" presId="urn:microsoft.com/office/officeart/2005/8/layout/pyramid3"/>
    <dgm:cxn modelId="{29FB8739-F492-4DCC-B7E4-11350B9B7EFB}" type="presParOf" srcId="{D81E96F1-5DBE-4A3C-91E8-B51038E7846E}" destId="{382B9459-F330-4B1E-A74F-B9408910728B}" srcOrd="0" destOrd="0" presId="urn:microsoft.com/office/officeart/2005/8/layout/pyramid3"/>
    <dgm:cxn modelId="{76A35625-4D2A-4C10-A751-711C185E8EA4}" type="presParOf" srcId="{D81E96F1-5DBE-4A3C-91E8-B51038E7846E}" destId="{FFCC5210-F664-40CC-ABA6-50E076DFFA96}" srcOrd="1" destOrd="0" presId="urn:microsoft.com/office/officeart/2005/8/layout/pyramid3"/>
    <dgm:cxn modelId="{580F6E3B-ACB9-4014-9438-356F0D2B8FF4}" type="presParOf" srcId="{8C25304F-E06A-4B5B-B606-2975249EC088}" destId="{00364986-4CFC-4D52-85CF-402596167DE6}" srcOrd="1" destOrd="0" presId="urn:microsoft.com/office/officeart/2005/8/layout/pyramid3"/>
    <dgm:cxn modelId="{7BA717E2-44EE-407B-85FF-CA3E0FEF2D25}" type="presParOf" srcId="{00364986-4CFC-4D52-85CF-402596167DE6}" destId="{79B1D86C-02A8-4A69-BBCF-3ACE07C1D57F}" srcOrd="0" destOrd="0" presId="urn:microsoft.com/office/officeart/2005/8/layout/pyramid3"/>
    <dgm:cxn modelId="{02D5B407-3E1A-4C6F-8CD3-8CB7FC8FCA7B}" type="presParOf" srcId="{00364986-4CFC-4D52-85CF-402596167DE6}" destId="{7EA381C2-0EF0-4284-A493-BE40C02622D9}" srcOrd="1" destOrd="0" presId="urn:microsoft.com/office/officeart/2005/8/layout/pyramid3"/>
    <dgm:cxn modelId="{00B0D0F2-AFED-440A-A9D5-53BB2110377E}" type="presParOf" srcId="{8C25304F-E06A-4B5B-B606-2975249EC088}" destId="{BBC84C52-3B5D-4D23-A471-3AD52E4167A1}" srcOrd="2" destOrd="0" presId="urn:microsoft.com/office/officeart/2005/8/layout/pyramid3"/>
    <dgm:cxn modelId="{A7715F6D-3017-4811-8866-363FBA278FA3}" type="presParOf" srcId="{BBC84C52-3B5D-4D23-A471-3AD52E4167A1}" destId="{072F3032-F66D-448B-B152-69B9628A68BA}" srcOrd="0" destOrd="0" presId="urn:microsoft.com/office/officeart/2005/8/layout/pyramid3"/>
    <dgm:cxn modelId="{03F26880-12BF-4F0D-BDDB-E964A32A1093}" type="presParOf" srcId="{BBC84C52-3B5D-4D23-A471-3AD52E4167A1}" destId="{D6178002-963F-43E5-B46F-151B0967DEE8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CF960A-5E3B-4FF9-9088-E9CCF4F65489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5B8E6275-3F5A-4A26-9C12-63EBA7694BE3}">
      <dgm:prSet phldrT="[Text]"/>
      <dgm:spPr/>
      <dgm:t>
        <a:bodyPr/>
        <a:lstStyle/>
        <a:p>
          <a:r>
            <a:rPr lang="en-GB" dirty="0" smtClean="0"/>
            <a:t>Users</a:t>
          </a:r>
          <a:endParaRPr lang="en-GB" dirty="0"/>
        </a:p>
      </dgm:t>
    </dgm:pt>
    <dgm:pt modelId="{A8FB3F10-2680-4B70-AA01-34780C924052}" type="parTrans" cxnId="{346A4AB6-44F0-4112-9BB5-A81D02711806}">
      <dgm:prSet/>
      <dgm:spPr/>
      <dgm:t>
        <a:bodyPr/>
        <a:lstStyle/>
        <a:p>
          <a:endParaRPr lang="en-GB"/>
        </a:p>
      </dgm:t>
    </dgm:pt>
    <dgm:pt modelId="{9D285589-C119-4B45-8485-D4B1CEA0F487}" type="sibTrans" cxnId="{346A4AB6-44F0-4112-9BB5-A81D02711806}">
      <dgm:prSet/>
      <dgm:spPr/>
      <dgm:t>
        <a:bodyPr/>
        <a:lstStyle/>
        <a:p>
          <a:endParaRPr lang="en-GB"/>
        </a:p>
      </dgm:t>
    </dgm:pt>
    <dgm:pt modelId="{86F4CAB0-B8AE-4368-8F62-217513DA3164}">
      <dgm:prSet phldrT="[Text]"/>
      <dgm:spPr/>
      <dgm:t>
        <a:bodyPr/>
        <a:lstStyle/>
        <a:p>
          <a:r>
            <a:rPr lang="en-GB" dirty="0" smtClean="0"/>
            <a:t>Scientific Steering Committee</a:t>
          </a:r>
          <a:endParaRPr lang="en-GB" dirty="0"/>
        </a:p>
      </dgm:t>
    </dgm:pt>
    <dgm:pt modelId="{5174087B-2A2C-422F-BB93-0F65851F97A8}" type="parTrans" cxnId="{6C98841A-8B17-4324-B6B7-20D8CDB3EED4}">
      <dgm:prSet/>
      <dgm:spPr/>
      <dgm:t>
        <a:bodyPr/>
        <a:lstStyle/>
        <a:p>
          <a:endParaRPr lang="en-GB"/>
        </a:p>
      </dgm:t>
    </dgm:pt>
    <dgm:pt modelId="{5C230BA8-A279-4652-812D-CD5676E5D05D}" type="sibTrans" cxnId="{6C98841A-8B17-4324-B6B7-20D8CDB3EED4}">
      <dgm:prSet/>
      <dgm:spPr/>
      <dgm:t>
        <a:bodyPr/>
        <a:lstStyle/>
        <a:p>
          <a:endParaRPr lang="en-GB"/>
        </a:p>
      </dgm:t>
    </dgm:pt>
    <dgm:pt modelId="{873A99D5-E517-4452-9D79-0B9E1BEF1127}">
      <dgm:prSet phldrT="[Text]"/>
      <dgm:spPr/>
      <dgm:t>
        <a:bodyPr/>
        <a:lstStyle/>
        <a:p>
          <a:r>
            <a:rPr lang="en-GB" dirty="0" smtClean="0"/>
            <a:t>Development Team</a:t>
          </a:r>
          <a:endParaRPr lang="en-GB" dirty="0"/>
        </a:p>
      </dgm:t>
    </dgm:pt>
    <dgm:pt modelId="{BC50FB12-E8AE-442E-B773-6925C04BBEB3}" type="parTrans" cxnId="{D75E5237-448C-4124-892F-9B67646491BB}">
      <dgm:prSet/>
      <dgm:spPr/>
      <dgm:t>
        <a:bodyPr/>
        <a:lstStyle/>
        <a:p>
          <a:endParaRPr lang="en-GB"/>
        </a:p>
      </dgm:t>
    </dgm:pt>
    <dgm:pt modelId="{C77D4DA9-6374-4BD8-8D0E-CA6D2DC1CA62}" type="sibTrans" cxnId="{D75E5237-448C-4124-892F-9B67646491BB}">
      <dgm:prSet/>
      <dgm:spPr/>
      <dgm:t>
        <a:bodyPr/>
        <a:lstStyle/>
        <a:p>
          <a:endParaRPr lang="en-GB"/>
        </a:p>
      </dgm:t>
    </dgm:pt>
    <dgm:pt modelId="{8C25304F-E06A-4B5B-B606-2975249EC088}" type="pres">
      <dgm:prSet presAssocID="{C3CF960A-5E3B-4FF9-9088-E9CCF4F65489}" presName="Name0" presStyleCnt="0">
        <dgm:presLayoutVars>
          <dgm:dir/>
          <dgm:animLvl val="lvl"/>
          <dgm:resizeHandles val="exact"/>
        </dgm:presLayoutVars>
      </dgm:prSet>
      <dgm:spPr/>
    </dgm:pt>
    <dgm:pt modelId="{D81E96F1-5DBE-4A3C-91E8-B51038E7846E}" type="pres">
      <dgm:prSet presAssocID="{5B8E6275-3F5A-4A26-9C12-63EBA7694BE3}" presName="Name8" presStyleCnt="0"/>
      <dgm:spPr/>
    </dgm:pt>
    <dgm:pt modelId="{382B9459-F330-4B1E-A74F-B9408910728B}" type="pres">
      <dgm:prSet presAssocID="{5B8E6275-3F5A-4A26-9C12-63EBA7694BE3}" presName="level" presStyleLbl="node1" presStyleIdx="0" presStyleCnt="3" custLinFactNeighborX="1736" custLinFactNeighborY="-509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FCC5210-F664-40CC-ABA6-50E076DFFA96}" type="pres">
      <dgm:prSet presAssocID="{5B8E6275-3F5A-4A26-9C12-63EBA7694BE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0364986-4CFC-4D52-85CF-402596167DE6}" type="pres">
      <dgm:prSet presAssocID="{86F4CAB0-B8AE-4368-8F62-217513DA3164}" presName="Name8" presStyleCnt="0"/>
      <dgm:spPr/>
    </dgm:pt>
    <dgm:pt modelId="{79B1D86C-02A8-4A69-BBCF-3ACE07C1D57F}" type="pres">
      <dgm:prSet presAssocID="{86F4CAB0-B8AE-4368-8F62-217513DA3164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EA381C2-0EF0-4284-A493-BE40C02622D9}" type="pres">
      <dgm:prSet presAssocID="{86F4CAB0-B8AE-4368-8F62-217513DA316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BC84C52-3B5D-4D23-A471-3AD52E4167A1}" type="pres">
      <dgm:prSet presAssocID="{873A99D5-E517-4452-9D79-0B9E1BEF1127}" presName="Name8" presStyleCnt="0"/>
      <dgm:spPr/>
    </dgm:pt>
    <dgm:pt modelId="{072F3032-F66D-448B-B152-69B9628A68BA}" type="pres">
      <dgm:prSet presAssocID="{873A99D5-E517-4452-9D79-0B9E1BEF1127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6178002-963F-43E5-B46F-151B0967DEE8}" type="pres">
      <dgm:prSet presAssocID="{873A99D5-E517-4452-9D79-0B9E1BEF112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6C19C3FB-FEC8-408D-97FE-59C8A3974841}" type="presOf" srcId="{873A99D5-E517-4452-9D79-0B9E1BEF1127}" destId="{D6178002-963F-43E5-B46F-151B0967DEE8}" srcOrd="1" destOrd="0" presId="urn:microsoft.com/office/officeart/2005/8/layout/pyramid3"/>
    <dgm:cxn modelId="{D75E5237-448C-4124-892F-9B67646491BB}" srcId="{C3CF960A-5E3B-4FF9-9088-E9CCF4F65489}" destId="{873A99D5-E517-4452-9D79-0B9E1BEF1127}" srcOrd="2" destOrd="0" parTransId="{BC50FB12-E8AE-442E-B773-6925C04BBEB3}" sibTransId="{C77D4DA9-6374-4BD8-8D0E-CA6D2DC1CA62}"/>
    <dgm:cxn modelId="{11578920-959A-4FB3-8CD7-91DA6D16AA8C}" type="presOf" srcId="{86F4CAB0-B8AE-4368-8F62-217513DA3164}" destId="{79B1D86C-02A8-4A69-BBCF-3ACE07C1D57F}" srcOrd="0" destOrd="0" presId="urn:microsoft.com/office/officeart/2005/8/layout/pyramid3"/>
    <dgm:cxn modelId="{157F0C02-4E33-46ED-8136-4D5BC8FF5311}" type="presOf" srcId="{873A99D5-E517-4452-9D79-0B9E1BEF1127}" destId="{072F3032-F66D-448B-B152-69B9628A68BA}" srcOrd="0" destOrd="0" presId="urn:microsoft.com/office/officeart/2005/8/layout/pyramid3"/>
    <dgm:cxn modelId="{3EAA07C0-94E7-472B-9D54-D3871694EB13}" type="presOf" srcId="{5B8E6275-3F5A-4A26-9C12-63EBA7694BE3}" destId="{FFCC5210-F664-40CC-ABA6-50E076DFFA96}" srcOrd="1" destOrd="0" presId="urn:microsoft.com/office/officeart/2005/8/layout/pyramid3"/>
    <dgm:cxn modelId="{6C98841A-8B17-4324-B6B7-20D8CDB3EED4}" srcId="{C3CF960A-5E3B-4FF9-9088-E9CCF4F65489}" destId="{86F4CAB0-B8AE-4368-8F62-217513DA3164}" srcOrd="1" destOrd="0" parTransId="{5174087B-2A2C-422F-BB93-0F65851F97A8}" sibTransId="{5C230BA8-A279-4652-812D-CD5676E5D05D}"/>
    <dgm:cxn modelId="{044F1E10-0ABB-4EAA-8C7A-148BCE138A1A}" type="presOf" srcId="{5B8E6275-3F5A-4A26-9C12-63EBA7694BE3}" destId="{382B9459-F330-4B1E-A74F-B9408910728B}" srcOrd="0" destOrd="0" presId="urn:microsoft.com/office/officeart/2005/8/layout/pyramid3"/>
    <dgm:cxn modelId="{0D170D45-B1E4-419E-B646-CD8F6DE5A6C8}" type="presOf" srcId="{C3CF960A-5E3B-4FF9-9088-E9CCF4F65489}" destId="{8C25304F-E06A-4B5B-B606-2975249EC088}" srcOrd="0" destOrd="0" presId="urn:microsoft.com/office/officeart/2005/8/layout/pyramid3"/>
    <dgm:cxn modelId="{6F8245F4-9FA1-45E1-80E1-0340D02B774E}" type="presOf" srcId="{86F4CAB0-B8AE-4368-8F62-217513DA3164}" destId="{7EA381C2-0EF0-4284-A493-BE40C02622D9}" srcOrd="1" destOrd="0" presId="urn:microsoft.com/office/officeart/2005/8/layout/pyramid3"/>
    <dgm:cxn modelId="{346A4AB6-44F0-4112-9BB5-A81D02711806}" srcId="{C3CF960A-5E3B-4FF9-9088-E9CCF4F65489}" destId="{5B8E6275-3F5A-4A26-9C12-63EBA7694BE3}" srcOrd="0" destOrd="0" parTransId="{A8FB3F10-2680-4B70-AA01-34780C924052}" sibTransId="{9D285589-C119-4B45-8485-D4B1CEA0F487}"/>
    <dgm:cxn modelId="{F25CC6A2-73D3-4E01-8B8D-CEDDB269CC46}" type="presParOf" srcId="{8C25304F-E06A-4B5B-B606-2975249EC088}" destId="{D81E96F1-5DBE-4A3C-91E8-B51038E7846E}" srcOrd="0" destOrd="0" presId="urn:microsoft.com/office/officeart/2005/8/layout/pyramid3"/>
    <dgm:cxn modelId="{FF666E27-D382-4A06-B734-FEE1B087EFC3}" type="presParOf" srcId="{D81E96F1-5DBE-4A3C-91E8-B51038E7846E}" destId="{382B9459-F330-4B1E-A74F-B9408910728B}" srcOrd="0" destOrd="0" presId="urn:microsoft.com/office/officeart/2005/8/layout/pyramid3"/>
    <dgm:cxn modelId="{FBE6AF6C-F713-4A27-91EB-81F918B66317}" type="presParOf" srcId="{D81E96F1-5DBE-4A3C-91E8-B51038E7846E}" destId="{FFCC5210-F664-40CC-ABA6-50E076DFFA96}" srcOrd="1" destOrd="0" presId="urn:microsoft.com/office/officeart/2005/8/layout/pyramid3"/>
    <dgm:cxn modelId="{8DB659F8-A321-4B62-80E1-D968C0205BD4}" type="presParOf" srcId="{8C25304F-E06A-4B5B-B606-2975249EC088}" destId="{00364986-4CFC-4D52-85CF-402596167DE6}" srcOrd="1" destOrd="0" presId="urn:microsoft.com/office/officeart/2005/8/layout/pyramid3"/>
    <dgm:cxn modelId="{0FCCE0AC-4EF7-425D-B93F-C9FC9721F4DE}" type="presParOf" srcId="{00364986-4CFC-4D52-85CF-402596167DE6}" destId="{79B1D86C-02A8-4A69-BBCF-3ACE07C1D57F}" srcOrd="0" destOrd="0" presId="urn:microsoft.com/office/officeart/2005/8/layout/pyramid3"/>
    <dgm:cxn modelId="{C2A1E3FD-3793-4DB8-90CD-FAFA4ECEEAD0}" type="presParOf" srcId="{00364986-4CFC-4D52-85CF-402596167DE6}" destId="{7EA381C2-0EF0-4284-A493-BE40C02622D9}" srcOrd="1" destOrd="0" presId="urn:microsoft.com/office/officeart/2005/8/layout/pyramid3"/>
    <dgm:cxn modelId="{5609E1C9-C490-402A-9876-D4F8219D0B5A}" type="presParOf" srcId="{8C25304F-E06A-4B5B-B606-2975249EC088}" destId="{BBC84C52-3B5D-4D23-A471-3AD52E4167A1}" srcOrd="2" destOrd="0" presId="urn:microsoft.com/office/officeart/2005/8/layout/pyramid3"/>
    <dgm:cxn modelId="{C710E9EA-D2D8-4059-80D8-52FCFE39150D}" type="presParOf" srcId="{BBC84C52-3B5D-4D23-A471-3AD52E4167A1}" destId="{072F3032-F66D-448B-B152-69B9628A68BA}" srcOrd="0" destOrd="0" presId="urn:microsoft.com/office/officeart/2005/8/layout/pyramid3"/>
    <dgm:cxn modelId="{DAADCE69-A6D6-4395-9840-8C5F5B6C4414}" type="presParOf" srcId="{BBC84C52-3B5D-4D23-A471-3AD52E4167A1}" destId="{D6178002-963F-43E5-B46F-151B0967DEE8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CF960A-5E3B-4FF9-9088-E9CCF4F65489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5B8E6275-3F5A-4A26-9C12-63EBA7694BE3}">
      <dgm:prSet phldrT="[Text]"/>
      <dgm:spPr/>
      <dgm:t>
        <a:bodyPr/>
        <a:lstStyle/>
        <a:p>
          <a:r>
            <a:rPr lang="en-GB" dirty="0" smtClean="0"/>
            <a:t>Users</a:t>
          </a:r>
          <a:endParaRPr lang="en-GB" dirty="0"/>
        </a:p>
      </dgm:t>
    </dgm:pt>
    <dgm:pt modelId="{A8FB3F10-2680-4B70-AA01-34780C924052}" type="parTrans" cxnId="{346A4AB6-44F0-4112-9BB5-A81D02711806}">
      <dgm:prSet/>
      <dgm:spPr/>
      <dgm:t>
        <a:bodyPr/>
        <a:lstStyle/>
        <a:p>
          <a:endParaRPr lang="en-GB"/>
        </a:p>
      </dgm:t>
    </dgm:pt>
    <dgm:pt modelId="{9D285589-C119-4B45-8485-D4B1CEA0F487}" type="sibTrans" cxnId="{346A4AB6-44F0-4112-9BB5-A81D02711806}">
      <dgm:prSet/>
      <dgm:spPr/>
      <dgm:t>
        <a:bodyPr/>
        <a:lstStyle/>
        <a:p>
          <a:endParaRPr lang="en-GB"/>
        </a:p>
      </dgm:t>
    </dgm:pt>
    <dgm:pt modelId="{86F4CAB0-B8AE-4368-8F62-217513DA3164}">
      <dgm:prSet phldrT="[Text]"/>
      <dgm:spPr/>
      <dgm:t>
        <a:bodyPr/>
        <a:lstStyle/>
        <a:p>
          <a:r>
            <a:rPr lang="en-GB" dirty="0" smtClean="0"/>
            <a:t>Scientific Steering Committee</a:t>
          </a:r>
          <a:endParaRPr lang="en-GB" dirty="0"/>
        </a:p>
      </dgm:t>
    </dgm:pt>
    <dgm:pt modelId="{5174087B-2A2C-422F-BB93-0F65851F97A8}" type="parTrans" cxnId="{6C98841A-8B17-4324-B6B7-20D8CDB3EED4}">
      <dgm:prSet/>
      <dgm:spPr/>
      <dgm:t>
        <a:bodyPr/>
        <a:lstStyle/>
        <a:p>
          <a:endParaRPr lang="en-GB"/>
        </a:p>
      </dgm:t>
    </dgm:pt>
    <dgm:pt modelId="{5C230BA8-A279-4652-812D-CD5676E5D05D}" type="sibTrans" cxnId="{6C98841A-8B17-4324-B6B7-20D8CDB3EED4}">
      <dgm:prSet/>
      <dgm:spPr/>
      <dgm:t>
        <a:bodyPr/>
        <a:lstStyle/>
        <a:p>
          <a:endParaRPr lang="en-GB"/>
        </a:p>
      </dgm:t>
    </dgm:pt>
    <dgm:pt modelId="{873A99D5-E517-4452-9D79-0B9E1BEF1127}">
      <dgm:prSet phldrT="[Text]"/>
      <dgm:spPr/>
      <dgm:t>
        <a:bodyPr/>
        <a:lstStyle/>
        <a:p>
          <a:r>
            <a:rPr lang="en-GB" dirty="0" smtClean="0"/>
            <a:t>Development Team</a:t>
          </a:r>
          <a:endParaRPr lang="en-GB" dirty="0"/>
        </a:p>
      </dgm:t>
    </dgm:pt>
    <dgm:pt modelId="{BC50FB12-E8AE-442E-B773-6925C04BBEB3}" type="parTrans" cxnId="{D75E5237-448C-4124-892F-9B67646491BB}">
      <dgm:prSet/>
      <dgm:spPr/>
      <dgm:t>
        <a:bodyPr/>
        <a:lstStyle/>
        <a:p>
          <a:endParaRPr lang="en-GB"/>
        </a:p>
      </dgm:t>
    </dgm:pt>
    <dgm:pt modelId="{C77D4DA9-6374-4BD8-8D0E-CA6D2DC1CA62}" type="sibTrans" cxnId="{D75E5237-448C-4124-892F-9B67646491BB}">
      <dgm:prSet/>
      <dgm:spPr/>
      <dgm:t>
        <a:bodyPr/>
        <a:lstStyle/>
        <a:p>
          <a:endParaRPr lang="en-GB"/>
        </a:p>
      </dgm:t>
    </dgm:pt>
    <dgm:pt modelId="{8C25304F-E06A-4B5B-B606-2975249EC088}" type="pres">
      <dgm:prSet presAssocID="{C3CF960A-5E3B-4FF9-9088-E9CCF4F65489}" presName="Name0" presStyleCnt="0">
        <dgm:presLayoutVars>
          <dgm:dir/>
          <dgm:animLvl val="lvl"/>
          <dgm:resizeHandles val="exact"/>
        </dgm:presLayoutVars>
      </dgm:prSet>
      <dgm:spPr/>
    </dgm:pt>
    <dgm:pt modelId="{D81E96F1-5DBE-4A3C-91E8-B51038E7846E}" type="pres">
      <dgm:prSet presAssocID="{5B8E6275-3F5A-4A26-9C12-63EBA7694BE3}" presName="Name8" presStyleCnt="0"/>
      <dgm:spPr/>
    </dgm:pt>
    <dgm:pt modelId="{382B9459-F330-4B1E-A74F-B9408910728B}" type="pres">
      <dgm:prSet presAssocID="{5B8E6275-3F5A-4A26-9C12-63EBA7694BE3}" presName="level" presStyleLbl="node1" presStyleIdx="0" presStyleCnt="3" custLinFactNeighborY="531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FCC5210-F664-40CC-ABA6-50E076DFFA96}" type="pres">
      <dgm:prSet presAssocID="{5B8E6275-3F5A-4A26-9C12-63EBA7694BE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0364986-4CFC-4D52-85CF-402596167DE6}" type="pres">
      <dgm:prSet presAssocID="{86F4CAB0-B8AE-4368-8F62-217513DA3164}" presName="Name8" presStyleCnt="0"/>
      <dgm:spPr/>
    </dgm:pt>
    <dgm:pt modelId="{79B1D86C-02A8-4A69-BBCF-3ACE07C1D57F}" type="pres">
      <dgm:prSet presAssocID="{86F4CAB0-B8AE-4368-8F62-217513DA3164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EA381C2-0EF0-4284-A493-BE40C02622D9}" type="pres">
      <dgm:prSet presAssocID="{86F4CAB0-B8AE-4368-8F62-217513DA316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BC84C52-3B5D-4D23-A471-3AD52E4167A1}" type="pres">
      <dgm:prSet presAssocID="{873A99D5-E517-4452-9D79-0B9E1BEF1127}" presName="Name8" presStyleCnt="0"/>
      <dgm:spPr/>
    </dgm:pt>
    <dgm:pt modelId="{072F3032-F66D-448B-B152-69B9628A68BA}" type="pres">
      <dgm:prSet presAssocID="{873A99D5-E517-4452-9D79-0B9E1BEF1127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6178002-963F-43E5-B46F-151B0967DEE8}" type="pres">
      <dgm:prSet presAssocID="{873A99D5-E517-4452-9D79-0B9E1BEF112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64F02EEC-7E88-42BF-B30A-F1CDFC6CF2CF}" type="presOf" srcId="{C3CF960A-5E3B-4FF9-9088-E9CCF4F65489}" destId="{8C25304F-E06A-4B5B-B606-2975249EC088}" srcOrd="0" destOrd="0" presId="urn:microsoft.com/office/officeart/2005/8/layout/pyramid3"/>
    <dgm:cxn modelId="{D75E5237-448C-4124-892F-9B67646491BB}" srcId="{C3CF960A-5E3B-4FF9-9088-E9CCF4F65489}" destId="{873A99D5-E517-4452-9D79-0B9E1BEF1127}" srcOrd="2" destOrd="0" parTransId="{BC50FB12-E8AE-442E-B773-6925C04BBEB3}" sibTransId="{C77D4DA9-6374-4BD8-8D0E-CA6D2DC1CA62}"/>
    <dgm:cxn modelId="{79321CC1-E6F2-4475-8CED-63FCC6547A35}" type="presOf" srcId="{873A99D5-E517-4452-9D79-0B9E1BEF1127}" destId="{D6178002-963F-43E5-B46F-151B0967DEE8}" srcOrd="1" destOrd="0" presId="urn:microsoft.com/office/officeart/2005/8/layout/pyramid3"/>
    <dgm:cxn modelId="{847084CC-5AC3-4B23-A0F6-BE2284F540BC}" type="presOf" srcId="{873A99D5-E517-4452-9D79-0B9E1BEF1127}" destId="{072F3032-F66D-448B-B152-69B9628A68BA}" srcOrd="0" destOrd="0" presId="urn:microsoft.com/office/officeart/2005/8/layout/pyramid3"/>
    <dgm:cxn modelId="{6C98841A-8B17-4324-B6B7-20D8CDB3EED4}" srcId="{C3CF960A-5E3B-4FF9-9088-E9CCF4F65489}" destId="{86F4CAB0-B8AE-4368-8F62-217513DA3164}" srcOrd="1" destOrd="0" parTransId="{5174087B-2A2C-422F-BB93-0F65851F97A8}" sibTransId="{5C230BA8-A279-4652-812D-CD5676E5D05D}"/>
    <dgm:cxn modelId="{64F6B576-6B45-4456-A24D-9D854C07B784}" type="presOf" srcId="{86F4CAB0-B8AE-4368-8F62-217513DA3164}" destId="{79B1D86C-02A8-4A69-BBCF-3ACE07C1D57F}" srcOrd="0" destOrd="0" presId="urn:microsoft.com/office/officeart/2005/8/layout/pyramid3"/>
    <dgm:cxn modelId="{44028138-707A-45ED-9CE8-99272BE84666}" type="presOf" srcId="{5B8E6275-3F5A-4A26-9C12-63EBA7694BE3}" destId="{FFCC5210-F664-40CC-ABA6-50E076DFFA96}" srcOrd="1" destOrd="0" presId="urn:microsoft.com/office/officeart/2005/8/layout/pyramid3"/>
    <dgm:cxn modelId="{2A7CF61B-8B54-4BCC-B10E-B322BB651431}" type="presOf" srcId="{86F4CAB0-B8AE-4368-8F62-217513DA3164}" destId="{7EA381C2-0EF0-4284-A493-BE40C02622D9}" srcOrd="1" destOrd="0" presId="urn:microsoft.com/office/officeart/2005/8/layout/pyramid3"/>
    <dgm:cxn modelId="{35F0FF38-90A6-400D-B4CB-AB18E5DE6948}" type="presOf" srcId="{5B8E6275-3F5A-4A26-9C12-63EBA7694BE3}" destId="{382B9459-F330-4B1E-A74F-B9408910728B}" srcOrd="0" destOrd="0" presId="urn:microsoft.com/office/officeart/2005/8/layout/pyramid3"/>
    <dgm:cxn modelId="{346A4AB6-44F0-4112-9BB5-A81D02711806}" srcId="{C3CF960A-5E3B-4FF9-9088-E9CCF4F65489}" destId="{5B8E6275-3F5A-4A26-9C12-63EBA7694BE3}" srcOrd="0" destOrd="0" parTransId="{A8FB3F10-2680-4B70-AA01-34780C924052}" sibTransId="{9D285589-C119-4B45-8485-D4B1CEA0F487}"/>
    <dgm:cxn modelId="{B064668D-826D-49AE-B98C-2CB9CFAE43E3}" type="presParOf" srcId="{8C25304F-E06A-4B5B-B606-2975249EC088}" destId="{D81E96F1-5DBE-4A3C-91E8-B51038E7846E}" srcOrd="0" destOrd="0" presId="urn:microsoft.com/office/officeart/2005/8/layout/pyramid3"/>
    <dgm:cxn modelId="{7EB72208-F281-4324-AB4A-8F871CEDE78A}" type="presParOf" srcId="{D81E96F1-5DBE-4A3C-91E8-B51038E7846E}" destId="{382B9459-F330-4B1E-A74F-B9408910728B}" srcOrd="0" destOrd="0" presId="urn:microsoft.com/office/officeart/2005/8/layout/pyramid3"/>
    <dgm:cxn modelId="{C51A9C8F-49C2-404E-9A5E-4573FDF9AFA0}" type="presParOf" srcId="{D81E96F1-5DBE-4A3C-91E8-B51038E7846E}" destId="{FFCC5210-F664-40CC-ABA6-50E076DFFA96}" srcOrd="1" destOrd="0" presId="urn:microsoft.com/office/officeart/2005/8/layout/pyramid3"/>
    <dgm:cxn modelId="{98022061-566A-41C7-AAA0-A6D06C5D14AB}" type="presParOf" srcId="{8C25304F-E06A-4B5B-B606-2975249EC088}" destId="{00364986-4CFC-4D52-85CF-402596167DE6}" srcOrd="1" destOrd="0" presId="urn:microsoft.com/office/officeart/2005/8/layout/pyramid3"/>
    <dgm:cxn modelId="{CF739A40-1D1A-4317-A19D-E5408DE477F0}" type="presParOf" srcId="{00364986-4CFC-4D52-85CF-402596167DE6}" destId="{79B1D86C-02A8-4A69-BBCF-3ACE07C1D57F}" srcOrd="0" destOrd="0" presId="urn:microsoft.com/office/officeart/2005/8/layout/pyramid3"/>
    <dgm:cxn modelId="{A6777DD5-E04E-4C9C-92FD-0CD1373F628A}" type="presParOf" srcId="{00364986-4CFC-4D52-85CF-402596167DE6}" destId="{7EA381C2-0EF0-4284-A493-BE40C02622D9}" srcOrd="1" destOrd="0" presId="urn:microsoft.com/office/officeart/2005/8/layout/pyramid3"/>
    <dgm:cxn modelId="{FE60AD8B-DEB0-4FE2-AEEA-2B42DC9DD30B}" type="presParOf" srcId="{8C25304F-E06A-4B5B-B606-2975249EC088}" destId="{BBC84C52-3B5D-4D23-A471-3AD52E4167A1}" srcOrd="2" destOrd="0" presId="urn:microsoft.com/office/officeart/2005/8/layout/pyramid3"/>
    <dgm:cxn modelId="{A14456CB-2251-4CB7-947B-720073A84A15}" type="presParOf" srcId="{BBC84C52-3B5D-4D23-A471-3AD52E4167A1}" destId="{072F3032-F66D-448B-B152-69B9628A68BA}" srcOrd="0" destOrd="0" presId="urn:microsoft.com/office/officeart/2005/8/layout/pyramid3"/>
    <dgm:cxn modelId="{192D1501-2390-4C4D-A9B1-83AD8726F137}" type="presParOf" srcId="{BBC84C52-3B5D-4D23-A471-3AD52E4167A1}" destId="{D6178002-963F-43E5-B46F-151B0967DEE8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1EA611-A19A-4B67-9B10-54843DEC54AD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B8D253D6-6974-45FB-8CBE-BABFE0DC4844}">
      <dgm:prSet phldrT="[Text]"/>
      <dgm:spPr/>
      <dgm:t>
        <a:bodyPr/>
        <a:lstStyle/>
        <a:p>
          <a:r>
            <a:rPr lang="en-GB" dirty="0" smtClean="0"/>
            <a:t>July 2007</a:t>
          </a:r>
          <a:br>
            <a:rPr lang="en-GB" dirty="0" smtClean="0"/>
          </a:br>
          <a:r>
            <a:rPr lang="en-GB" dirty="0" smtClean="0"/>
            <a:t>Requirements &amp; Design</a:t>
          </a:r>
          <a:endParaRPr lang="en-GB" dirty="0"/>
        </a:p>
      </dgm:t>
    </dgm:pt>
    <dgm:pt modelId="{91FB7BB0-DA0F-4782-828D-481F07DA1406}" type="parTrans" cxnId="{D47AAEC3-5D6F-4B3B-BB96-FD632BD17520}">
      <dgm:prSet/>
      <dgm:spPr/>
      <dgm:t>
        <a:bodyPr/>
        <a:lstStyle/>
        <a:p>
          <a:endParaRPr lang="en-GB"/>
        </a:p>
      </dgm:t>
    </dgm:pt>
    <dgm:pt modelId="{3C5A6F3F-81E2-4371-891C-BA7620F8DA64}" type="sibTrans" cxnId="{D47AAEC3-5D6F-4B3B-BB96-FD632BD17520}">
      <dgm:prSet/>
      <dgm:spPr/>
      <dgm:t>
        <a:bodyPr/>
        <a:lstStyle/>
        <a:p>
          <a:endParaRPr lang="en-GB"/>
        </a:p>
      </dgm:t>
    </dgm:pt>
    <dgm:pt modelId="{D27F6784-EE8E-4C45-922A-2EF6B38390BD}">
      <dgm:prSet phldrT="[Text]"/>
      <dgm:spPr/>
      <dgm:t>
        <a:bodyPr/>
        <a:lstStyle/>
        <a:p>
          <a:r>
            <a:rPr lang="en-GB" dirty="0" smtClean="0"/>
            <a:t>April 2008</a:t>
          </a:r>
          <a:br>
            <a:rPr lang="en-GB" dirty="0" smtClean="0"/>
          </a:br>
          <a:r>
            <a:rPr lang="en-GB" dirty="0" smtClean="0"/>
            <a:t>V 1.0</a:t>
          </a:r>
          <a:br>
            <a:rPr lang="en-GB" dirty="0" smtClean="0"/>
          </a:br>
          <a:r>
            <a:rPr lang="en-GB" dirty="0" smtClean="0"/>
            <a:t>First instrument support</a:t>
          </a:r>
          <a:endParaRPr lang="en-GB" dirty="0"/>
        </a:p>
      </dgm:t>
    </dgm:pt>
    <dgm:pt modelId="{EC941137-716D-42FF-BB3D-7E1D245EBA6E}" type="parTrans" cxnId="{95EEDA07-5F00-4E8B-814C-1F626D566CBB}">
      <dgm:prSet/>
      <dgm:spPr/>
      <dgm:t>
        <a:bodyPr/>
        <a:lstStyle/>
        <a:p>
          <a:endParaRPr lang="en-GB"/>
        </a:p>
      </dgm:t>
    </dgm:pt>
    <dgm:pt modelId="{CB4AA9AC-261A-46FB-A249-FED0D3AA70A2}" type="sibTrans" cxnId="{95EEDA07-5F00-4E8B-814C-1F626D566CBB}">
      <dgm:prSet/>
      <dgm:spPr/>
      <dgm:t>
        <a:bodyPr/>
        <a:lstStyle/>
        <a:p>
          <a:endParaRPr lang="en-GB"/>
        </a:p>
      </dgm:t>
    </dgm:pt>
    <dgm:pt modelId="{72EB4D76-EF9B-471F-AB6C-6B0F63F3F014}">
      <dgm:prSet phldrT="[Text]"/>
      <dgm:spPr/>
      <dgm:t>
        <a:bodyPr/>
        <a:lstStyle/>
        <a:p>
          <a:r>
            <a:rPr lang="en-GB" dirty="0" smtClean="0"/>
            <a:t>Feb 2010</a:t>
          </a:r>
          <a:br>
            <a:rPr lang="en-GB" dirty="0" smtClean="0"/>
          </a:br>
          <a:r>
            <a:rPr lang="en-GB" dirty="0" smtClean="0"/>
            <a:t>V1.1</a:t>
          </a:r>
          <a:br>
            <a:rPr lang="en-GB" dirty="0" smtClean="0"/>
          </a:br>
          <a:r>
            <a:rPr lang="en-GB" dirty="0" smtClean="0"/>
            <a:t>Support multiple techniques</a:t>
          </a:r>
          <a:endParaRPr lang="en-GB" dirty="0"/>
        </a:p>
      </dgm:t>
    </dgm:pt>
    <dgm:pt modelId="{9F4A4A5B-BA72-493C-B2FE-8D56287D1927}" type="parTrans" cxnId="{4DC2DF09-B10C-4631-959C-EBDAA6658B0F}">
      <dgm:prSet/>
      <dgm:spPr/>
      <dgm:t>
        <a:bodyPr/>
        <a:lstStyle/>
        <a:p>
          <a:endParaRPr lang="en-GB"/>
        </a:p>
      </dgm:t>
    </dgm:pt>
    <dgm:pt modelId="{E59044A5-CDEE-4CAA-B9A8-D491103D8DC6}" type="sibTrans" cxnId="{4DC2DF09-B10C-4631-959C-EBDAA6658B0F}">
      <dgm:prSet/>
      <dgm:spPr/>
      <dgm:t>
        <a:bodyPr/>
        <a:lstStyle/>
        <a:p>
          <a:endParaRPr lang="en-GB"/>
        </a:p>
      </dgm:t>
    </dgm:pt>
    <dgm:pt modelId="{6E86D186-3009-41A4-8482-8738EF0D8667}">
      <dgm:prSet phldrT="[Text]"/>
      <dgm:spPr/>
      <dgm:t>
        <a:bodyPr/>
        <a:lstStyle/>
        <a:p>
          <a:r>
            <a:rPr lang="en-GB" dirty="0" smtClean="0"/>
            <a:t>April 2010</a:t>
          </a:r>
          <a:br>
            <a:rPr lang="en-GB" dirty="0" smtClean="0"/>
          </a:br>
          <a:r>
            <a:rPr lang="en-GB" dirty="0" smtClean="0"/>
            <a:t>Collaboration with SNS &amp; HFIR</a:t>
          </a:r>
          <a:endParaRPr lang="en-GB" dirty="0"/>
        </a:p>
      </dgm:t>
    </dgm:pt>
    <dgm:pt modelId="{FDBC3144-C453-4C4A-8FDD-55B65FD3291D}" type="parTrans" cxnId="{5662E667-519B-408B-A9A3-58630C295802}">
      <dgm:prSet/>
      <dgm:spPr/>
      <dgm:t>
        <a:bodyPr/>
        <a:lstStyle/>
        <a:p>
          <a:endParaRPr lang="en-GB"/>
        </a:p>
      </dgm:t>
    </dgm:pt>
    <dgm:pt modelId="{E043F992-4089-4AD5-B482-F0796F4571E5}" type="sibTrans" cxnId="{5662E667-519B-408B-A9A3-58630C295802}">
      <dgm:prSet/>
      <dgm:spPr/>
      <dgm:t>
        <a:bodyPr/>
        <a:lstStyle/>
        <a:p>
          <a:endParaRPr lang="en-GB"/>
        </a:p>
      </dgm:t>
    </dgm:pt>
    <dgm:pt modelId="{F6FB4B9E-AC45-49DF-9716-7B967ABC2443}">
      <dgm:prSet phldrT="[Text]"/>
      <dgm:spPr/>
      <dgm:t>
        <a:bodyPr/>
        <a:lstStyle/>
        <a:p>
          <a:r>
            <a:rPr lang="en-GB" dirty="0" smtClean="0"/>
            <a:t>Jan 2012</a:t>
          </a:r>
          <a:br>
            <a:rPr lang="en-GB" dirty="0" smtClean="0"/>
          </a:br>
          <a:r>
            <a:rPr lang="en-GB" dirty="0" smtClean="0"/>
            <a:t>V2.0</a:t>
          </a:r>
        </a:p>
        <a:p>
          <a:r>
            <a:rPr lang="en-GB" dirty="0" smtClean="0"/>
            <a:t>Scientist validated results. VATES integration</a:t>
          </a:r>
          <a:endParaRPr lang="en-GB" dirty="0"/>
        </a:p>
      </dgm:t>
    </dgm:pt>
    <dgm:pt modelId="{DB89C186-F5F8-4FD4-BFB8-E6E1A692E324}" type="parTrans" cxnId="{4920300A-867D-4ABF-8904-11395A53C168}">
      <dgm:prSet/>
      <dgm:spPr/>
      <dgm:t>
        <a:bodyPr/>
        <a:lstStyle/>
        <a:p>
          <a:endParaRPr lang="en-GB"/>
        </a:p>
      </dgm:t>
    </dgm:pt>
    <dgm:pt modelId="{3092065F-62F8-48F4-BFEA-DB795A96E41A}" type="sibTrans" cxnId="{4920300A-867D-4ABF-8904-11395A53C168}">
      <dgm:prSet/>
      <dgm:spPr/>
      <dgm:t>
        <a:bodyPr/>
        <a:lstStyle/>
        <a:p>
          <a:endParaRPr lang="en-GB"/>
        </a:p>
      </dgm:t>
    </dgm:pt>
    <dgm:pt modelId="{CCBECA63-84B9-4525-9882-B60ADD7341D1}" type="pres">
      <dgm:prSet presAssocID="{A21EA611-A19A-4B67-9B10-54843DEC54AD}" presName="arrowDiagram" presStyleCnt="0">
        <dgm:presLayoutVars>
          <dgm:chMax val="5"/>
          <dgm:dir/>
          <dgm:resizeHandles val="exact"/>
        </dgm:presLayoutVars>
      </dgm:prSet>
      <dgm:spPr/>
    </dgm:pt>
    <dgm:pt modelId="{91E198D4-0389-4796-A7D6-AC6ADD238316}" type="pres">
      <dgm:prSet presAssocID="{A21EA611-A19A-4B67-9B10-54843DEC54AD}" presName="arrow" presStyleLbl="bgShp" presStyleIdx="0" presStyleCnt="1"/>
      <dgm:spPr/>
    </dgm:pt>
    <dgm:pt modelId="{CA977622-5D5E-4C23-A6D4-08C373836E3E}" type="pres">
      <dgm:prSet presAssocID="{A21EA611-A19A-4B67-9B10-54843DEC54AD}" presName="arrowDiagram5" presStyleCnt="0"/>
      <dgm:spPr/>
    </dgm:pt>
    <dgm:pt modelId="{965268CF-F8DF-4C5B-A373-044412E06DF1}" type="pres">
      <dgm:prSet presAssocID="{B8D253D6-6974-45FB-8CBE-BABFE0DC4844}" presName="bullet5a" presStyleLbl="node1" presStyleIdx="0" presStyleCnt="5"/>
      <dgm:spPr/>
    </dgm:pt>
    <dgm:pt modelId="{84050A4C-F702-4021-B4AE-14BD765726A4}" type="pres">
      <dgm:prSet presAssocID="{B8D253D6-6974-45FB-8CBE-BABFE0DC4844}" presName="textBox5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42AEEE3-8A34-4615-B123-F892FCF68336}" type="pres">
      <dgm:prSet presAssocID="{D27F6784-EE8E-4C45-922A-2EF6B38390BD}" presName="bullet5b" presStyleLbl="node1" presStyleIdx="1" presStyleCnt="5"/>
      <dgm:spPr/>
    </dgm:pt>
    <dgm:pt modelId="{1DAD8E73-AC19-4537-B58E-387B32261134}" type="pres">
      <dgm:prSet presAssocID="{D27F6784-EE8E-4C45-922A-2EF6B38390BD}" presName="textBox5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832E1E8-C7FF-493D-8C56-FC852AF86BFC}" type="pres">
      <dgm:prSet presAssocID="{72EB4D76-EF9B-471F-AB6C-6B0F63F3F014}" presName="bullet5c" presStyleLbl="node1" presStyleIdx="2" presStyleCnt="5"/>
      <dgm:spPr/>
    </dgm:pt>
    <dgm:pt modelId="{A8B273A8-2ACD-48B1-AE98-345EA613BD9D}" type="pres">
      <dgm:prSet presAssocID="{72EB4D76-EF9B-471F-AB6C-6B0F63F3F014}" presName="textBox5c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4DAA35A-7499-4F03-87EE-4E6056B2FE4D}" type="pres">
      <dgm:prSet presAssocID="{6E86D186-3009-41A4-8482-8738EF0D8667}" presName="bullet5d" presStyleLbl="node1" presStyleIdx="3" presStyleCnt="5"/>
      <dgm:spPr/>
    </dgm:pt>
    <dgm:pt modelId="{226EB3EC-9750-4101-B596-C935ECE33401}" type="pres">
      <dgm:prSet presAssocID="{6E86D186-3009-41A4-8482-8738EF0D8667}" presName="textBox5d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F233371-A7D3-41E4-8E15-FFF54190165D}" type="pres">
      <dgm:prSet presAssocID="{F6FB4B9E-AC45-49DF-9716-7B967ABC2443}" presName="bullet5e" presStyleLbl="node1" presStyleIdx="4" presStyleCnt="5"/>
      <dgm:spPr/>
    </dgm:pt>
    <dgm:pt modelId="{81BF5929-4140-48B6-89E7-ACB805810F85}" type="pres">
      <dgm:prSet presAssocID="{F6FB4B9E-AC45-49DF-9716-7B967ABC2443}" presName="textBox5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CDDFFBB9-9230-4210-BF96-0322EEF0BD49}" type="presOf" srcId="{B8D253D6-6974-45FB-8CBE-BABFE0DC4844}" destId="{84050A4C-F702-4021-B4AE-14BD765726A4}" srcOrd="0" destOrd="0" presId="urn:microsoft.com/office/officeart/2005/8/layout/arrow2"/>
    <dgm:cxn modelId="{A569155D-3EF5-4BF7-A87B-D65A431C4C9A}" type="presOf" srcId="{F6FB4B9E-AC45-49DF-9716-7B967ABC2443}" destId="{81BF5929-4140-48B6-89E7-ACB805810F85}" srcOrd="0" destOrd="0" presId="urn:microsoft.com/office/officeart/2005/8/layout/arrow2"/>
    <dgm:cxn modelId="{D47AAEC3-5D6F-4B3B-BB96-FD632BD17520}" srcId="{A21EA611-A19A-4B67-9B10-54843DEC54AD}" destId="{B8D253D6-6974-45FB-8CBE-BABFE0DC4844}" srcOrd="0" destOrd="0" parTransId="{91FB7BB0-DA0F-4782-828D-481F07DA1406}" sibTransId="{3C5A6F3F-81E2-4371-891C-BA7620F8DA64}"/>
    <dgm:cxn modelId="{4920300A-867D-4ABF-8904-11395A53C168}" srcId="{A21EA611-A19A-4B67-9B10-54843DEC54AD}" destId="{F6FB4B9E-AC45-49DF-9716-7B967ABC2443}" srcOrd="4" destOrd="0" parTransId="{DB89C186-F5F8-4FD4-BFB8-E6E1A692E324}" sibTransId="{3092065F-62F8-48F4-BFEA-DB795A96E41A}"/>
    <dgm:cxn modelId="{ED74A1B4-723E-4EDC-B370-14B232E3FBF6}" type="presOf" srcId="{6E86D186-3009-41A4-8482-8738EF0D8667}" destId="{226EB3EC-9750-4101-B596-C935ECE33401}" srcOrd="0" destOrd="0" presId="urn:microsoft.com/office/officeart/2005/8/layout/arrow2"/>
    <dgm:cxn modelId="{95EEDA07-5F00-4E8B-814C-1F626D566CBB}" srcId="{A21EA611-A19A-4B67-9B10-54843DEC54AD}" destId="{D27F6784-EE8E-4C45-922A-2EF6B38390BD}" srcOrd="1" destOrd="0" parTransId="{EC941137-716D-42FF-BB3D-7E1D245EBA6E}" sibTransId="{CB4AA9AC-261A-46FB-A249-FED0D3AA70A2}"/>
    <dgm:cxn modelId="{B50E0D97-DD34-422F-999C-0AC0DBC0D303}" type="presOf" srcId="{72EB4D76-EF9B-471F-AB6C-6B0F63F3F014}" destId="{A8B273A8-2ACD-48B1-AE98-345EA613BD9D}" srcOrd="0" destOrd="0" presId="urn:microsoft.com/office/officeart/2005/8/layout/arrow2"/>
    <dgm:cxn modelId="{4DC2DF09-B10C-4631-959C-EBDAA6658B0F}" srcId="{A21EA611-A19A-4B67-9B10-54843DEC54AD}" destId="{72EB4D76-EF9B-471F-AB6C-6B0F63F3F014}" srcOrd="2" destOrd="0" parTransId="{9F4A4A5B-BA72-493C-B2FE-8D56287D1927}" sibTransId="{E59044A5-CDEE-4CAA-B9A8-D491103D8DC6}"/>
    <dgm:cxn modelId="{90276C76-6C33-4A76-8A85-6DAF97F5A311}" type="presOf" srcId="{A21EA611-A19A-4B67-9B10-54843DEC54AD}" destId="{CCBECA63-84B9-4525-9882-B60ADD7341D1}" srcOrd="0" destOrd="0" presId="urn:microsoft.com/office/officeart/2005/8/layout/arrow2"/>
    <dgm:cxn modelId="{5662E667-519B-408B-A9A3-58630C295802}" srcId="{A21EA611-A19A-4B67-9B10-54843DEC54AD}" destId="{6E86D186-3009-41A4-8482-8738EF0D8667}" srcOrd="3" destOrd="0" parTransId="{FDBC3144-C453-4C4A-8FDD-55B65FD3291D}" sibTransId="{E043F992-4089-4AD5-B482-F0796F4571E5}"/>
    <dgm:cxn modelId="{3FC75C12-1796-46BA-874B-79981860EC17}" type="presOf" srcId="{D27F6784-EE8E-4C45-922A-2EF6B38390BD}" destId="{1DAD8E73-AC19-4537-B58E-387B32261134}" srcOrd="0" destOrd="0" presId="urn:microsoft.com/office/officeart/2005/8/layout/arrow2"/>
    <dgm:cxn modelId="{285B632B-DBA8-447D-AF18-15D73A4A2F39}" type="presParOf" srcId="{CCBECA63-84B9-4525-9882-B60ADD7341D1}" destId="{91E198D4-0389-4796-A7D6-AC6ADD238316}" srcOrd="0" destOrd="0" presId="urn:microsoft.com/office/officeart/2005/8/layout/arrow2"/>
    <dgm:cxn modelId="{0658F5B1-F27F-463D-9D5E-B9BFB2C4E1FC}" type="presParOf" srcId="{CCBECA63-84B9-4525-9882-B60ADD7341D1}" destId="{CA977622-5D5E-4C23-A6D4-08C373836E3E}" srcOrd="1" destOrd="0" presId="urn:microsoft.com/office/officeart/2005/8/layout/arrow2"/>
    <dgm:cxn modelId="{1B5E23F0-577A-4D50-9D40-D738EAA902FD}" type="presParOf" srcId="{CA977622-5D5E-4C23-A6D4-08C373836E3E}" destId="{965268CF-F8DF-4C5B-A373-044412E06DF1}" srcOrd="0" destOrd="0" presId="urn:microsoft.com/office/officeart/2005/8/layout/arrow2"/>
    <dgm:cxn modelId="{1BF3EA8D-F8E7-4624-8430-FCF142BD99AD}" type="presParOf" srcId="{CA977622-5D5E-4C23-A6D4-08C373836E3E}" destId="{84050A4C-F702-4021-B4AE-14BD765726A4}" srcOrd="1" destOrd="0" presId="urn:microsoft.com/office/officeart/2005/8/layout/arrow2"/>
    <dgm:cxn modelId="{BA986550-7AA7-4507-B977-9F9F32F68999}" type="presParOf" srcId="{CA977622-5D5E-4C23-A6D4-08C373836E3E}" destId="{C42AEEE3-8A34-4615-B123-F892FCF68336}" srcOrd="2" destOrd="0" presId="urn:microsoft.com/office/officeart/2005/8/layout/arrow2"/>
    <dgm:cxn modelId="{7D05FB28-5CCF-4DB3-BF18-B11D62B66DEC}" type="presParOf" srcId="{CA977622-5D5E-4C23-A6D4-08C373836E3E}" destId="{1DAD8E73-AC19-4537-B58E-387B32261134}" srcOrd="3" destOrd="0" presId="urn:microsoft.com/office/officeart/2005/8/layout/arrow2"/>
    <dgm:cxn modelId="{FA2E5598-A3FC-4570-BBC0-2AA9A66E1FBC}" type="presParOf" srcId="{CA977622-5D5E-4C23-A6D4-08C373836E3E}" destId="{4832E1E8-C7FF-493D-8C56-FC852AF86BFC}" srcOrd="4" destOrd="0" presId="urn:microsoft.com/office/officeart/2005/8/layout/arrow2"/>
    <dgm:cxn modelId="{2DC69BD2-4491-49D5-A8D9-69C631F1482E}" type="presParOf" srcId="{CA977622-5D5E-4C23-A6D4-08C373836E3E}" destId="{A8B273A8-2ACD-48B1-AE98-345EA613BD9D}" srcOrd="5" destOrd="0" presId="urn:microsoft.com/office/officeart/2005/8/layout/arrow2"/>
    <dgm:cxn modelId="{9414A241-6694-43E7-ABBD-B55EA7407A2A}" type="presParOf" srcId="{CA977622-5D5E-4C23-A6D4-08C373836E3E}" destId="{D4DAA35A-7499-4F03-87EE-4E6056B2FE4D}" srcOrd="6" destOrd="0" presId="urn:microsoft.com/office/officeart/2005/8/layout/arrow2"/>
    <dgm:cxn modelId="{63FBED9E-940E-432B-811D-4CAD2429F507}" type="presParOf" srcId="{CA977622-5D5E-4C23-A6D4-08C373836E3E}" destId="{226EB3EC-9750-4101-B596-C935ECE33401}" srcOrd="7" destOrd="0" presId="urn:microsoft.com/office/officeart/2005/8/layout/arrow2"/>
    <dgm:cxn modelId="{9963960B-1362-4229-B2C0-7D6967AAC10F}" type="presParOf" srcId="{CA977622-5D5E-4C23-A6D4-08C373836E3E}" destId="{1F233371-A7D3-41E4-8E15-FFF54190165D}" srcOrd="8" destOrd="0" presId="urn:microsoft.com/office/officeart/2005/8/layout/arrow2"/>
    <dgm:cxn modelId="{892F5C85-EA07-448D-A1AE-13F7C2905808}" type="presParOf" srcId="{CA977622-5D5E-4C23-A6D4-08C373836E3E}" destId="{81BF5929-4140-48B6-89E7-ACB805810F85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2B9459-F330-4B1E-A74F-B9408910728B}">
      <dsp:nvSpPr>
        <dsp:cNvPr id="0" name=""/>
        <dsp:cNvSpPr/>
      </dsp:nvSpPr>
      <dsp:spPr>
        <a:xfrm rot="10800000">
          <a:off x="0" y="51411"/>
          <a:ext cx="3958747" cy="967478"/>
        </a:xfrm>
        <a:prstGeom prst="trapezoid">
          <a:avLst>
            <a:gd name="adj" fmla="val 6819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Users</a:t>
          </a:r>
          <a:endParaRPr lang="en-GB" sz="1500" kern="1200" dirty="0"/>
        </a:p>
      </dsp:txBody>
      <dsp:txXfrm rot="-10800000">
        <a:off x="692780" y="51411"/>
        <a:ext cx="2573185" cy="967478"/>
      </dsp:txXfrm>
    </dsp:sp>
    <dsp:sp modelId="{79B1D86C-02A8-4A69-BBCF-3ACE07C1D57F}">
      <dsp:nvSpPr>
        <dsp:cNvPr id="0" name=""/>
        <dsp:cNvSpPr/>
      </dsp:nvSpPr>
      <dsp:spPr>
        <a:xfrm rot="10800000">
          <a:off x="659791" y="967478"/>
          <a:ext cx="2639164" cy="967478"/>
        </a:xfrm>
        <a:prstGeom prst="trapezoid">
          <a:avLst>
            <a:gd name="adj" fmla="val 6819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Scientific Steering Committee</a:t>
          </a:r>
          <a:endParaRPr lang="en-GB" sz="1500" kern="1200" dirty="0"/>
        </a:p>
      </dsp:txBody>
      <dsp:txXfrm rot="-10800000">
        <a:off x="1121644" y="967478"/>
        <a:ext cx="1715457" cy="967478"/>
      </dsp:txXfrm>
    </dsp:sp>
    <dsp:sp modelId="{072F3032-F66D-448B-B152-69B9628A68BA}">
      <dsp:nvSpPr>
        <dsp:cNvPr id="0" name=""/>
        <dsp:cNvSpPr/>
      </dsp:nvSpPr>
      <dsp:spPr>
        <a:xfrm rot="10800000">
          <a:off x="1319582" y="1934957"/>
          <a:ext cx="1319582" cy="967478"/>
        </a:xfrm>
        <a:prstGeom prst="trapezoid">
          <a:avLst>
            <a:gd name="adj" fmla="val 6819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Development Team</a:t>
          </a:r>
          <a:endParaRPr lang="en-GB" sz="1500" kern="1200" dirty="0"/>
        </a:p>
      </dsp:txBody>
      <dsp:txXfrm rot="-10800000">
        <a:off x="1319582" y="1934957"/>
        <a:ext cx="1319582" cy="9674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2B9459-F330-4B1E-A74F-B9408910728B}">
      <dsp:nvSpPr>
        <dsp:cNvPr id="0" name=""/>
        <dsp:cNvSpPr/>
      </dsp:nvSpPr>
      <dsp:spPr>
        <a:xfrm rot="10800000">
          <a:off x="0" y="0"/>
          <a:ext cx="2518000" cy="615374"/>
        </a:xfrm>
        <a:prstGeom prst="trapezoid">
          <a:avLst>
            <a:gd name="adj" fmla="val 6819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Users</a:t>
          </a:r>
          <a:endParaRPr lang="en-GB" sz="1000" kern="1200" dirty="0"/>
        </a:p>
      </dsp:txBody>
      <dsp:txXfrm rot="-10800000">
        <a:off x="440649" y="0"/>
        <a:ext cx="1636700" cy="615374"/>
      </dsp:txXfrm>
    </dsp:sp>
    <dsp:sp modelId="{79B1D86C-02A8-4A69-BBCF-3ACE07C1D57F}">
      <dsp:nvSpPr>
        <dsp:cNvPr id="0" name=""/>
        <dsp:cNvSpPr/>
      </dsp:nvSpPr>
      <dsp:spPr>
        <a:xfrm rot="10800000">
          <a:off x="419666" y="615374"/>
          <a:ext cx="1678666" cy="615374"/>
        </a:xfrm>
        <a:prstGeom prst="trapezoid">
          <a:avLst>
            <a:gd name="adj" fmla="val 6819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Scientific Steering Committee</a:t>
          </a:r>
          <a:endParaRPr lang="en-GB" sz="1000" kern="1200" dirty="0"/>
        </a:p>
      </dsp:txBody>
      <dsp:txXfrm rot="-10800000">
        <a:off x="713433" y="615374"/>
        <a:ext cx="1091133" cy="615374"/>
      </dsp:txXfrm>
    </dsp:sp>
    <dsp:sp modelId="{072F3032-F66D-448B-B152-69B9628A68BA}">
      <dsp:nvSpPr>
        <dsp:cNvPr id="0" name=""/>
        <dsp:cNvSpPr/>
      </dsp:nvSpPr>
      <dsp:spPr>
        <a:xfrm rot="10800000">
          <a:off x="839333" y="1230748"/>
          <a:ext cx="839333" cy="615374"/>
        </a:xfrm>
        <a:prstGeom prst="trapezoid">
          <a:avLst>
            <a:gd name="adj" fmla="val 6819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Development Team</a:t>
          </a:r>
          <a:endParaRPr lang="en-GB" sz="1000" kern="1200" dirty="0"/>
        </a:p>
      </dsp:txBody>
      <dsp:txXfrm rot="-10800000">
        <a:off x="839333" y="1230748"/>
        <a:ext cx="839333" cy="6153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2B9459-F330-4B1E-A74F-B9408910728B}">
      <dsp:nvSpPr>
        <dsp:cNvPr id="0" name=""/>
        <dsp:cNvSpPr/>
      </dsp:nvSpPr>
      <dsp:spPr>
        <a:xfrm rot="10800000">
          <a:off x="0" y="32700"/>
          <a:ext cx="2518000" cy="615374"/>
        </a:xfrm>
        <a:prstGeom prst="trapezoid">
          <a:avLst>
            <a:gd name="adj" fmla="val 6819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Users</a:t>
          </a:r>
          <a:endParaRPr lang="en-GB" sz="1000" kern="1200" dirty="0"/>
        </a:p>
      </dsp:txBody>
      <dsp:txXfrm rot="-10800000">
        <a:off x="440649" y="32700"/>
        <a:ext cx="1636700" cy="615374"/>
      </dsp:txXfrm>
    </dsp:sp>
    <dsp:sp modelId="{79B1D86C-02A8-4A69-BBCF-3ACE07C1D57F}">
      <dsp:nvSpPr>
        <dsp:cNvPr id="0" name=""/>
        <dsp:cNvSpPr/>
      </dsp:nvSpPr>
      <dsp:spPr>
        <a:xfrm rot="10800000">
          <a:off x="419666" y="615374"/>
          <a:ext cx="1678666" cy="615374"/>
        </a:xfrm>
        <a:prstGeom prst="trapezoid">
          <a:avLst>
            <a:gd name="adj" fmla="val 6819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Scientific Steering Committee</a:t>
          </a:r>
          <a:endParaRPr lang="en-GB" sz="1000" kern="1200" dirty="0"/>
        </a:p>
      </dsp:txBody>
      <dsp:txXfrm rot="-10800000">
        <a:off x="713433" y="615374"/>
        <a:ext cx="1091133" cy="615374"/>
      </dsp:txXfrm>
    </dsp:sp>
    <dsp:sp modelId="{072F3032-F66D-448B-B152-69B9628A68BA}">
      <dsp:nvSpPr>
        <dsp:cNvPr id="0" name=""/>
        <dsp:cNvSpPr/>
      </dsp:nvSpPr>
      <dsp:spPr>
        <a:xfrm rot="10800000">
          <a:off x="839333" y="1230748"/>
          <a:ext cx="839333" cy="615374"/>
        </a:xfrm>
        <a:prstGeom prst="trapezoid">
          <a:avLst>
            <a:gd name="adj" fmla="val 6819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Development Team</a:t>
          </a:r>
          <a:endParaRPr lang="en-GB" sz="1000" kern="1200" dirty="0"/>
        </a:p>
      </dsp:txBody>
      <dsp:txXfrm rot="-10800000">
        <a:off x="839333" y="1230748"/>
        <a:ext cx="839333" cy="6153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E198D4-0389-4796-A7D6-AC6ADD238316}">
      <dsp:nvSpPr>
        <dsp:cNvPr id="0" name=""/>
        <dsp:cNvSpPr/>
      </dsp:nvSpPr>
      <dsp:spPr>
        <a:xfrm>
          <a:off x="0" y="166518"/>
          <a:ext cx="7992888" cy="4995554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5268CF-F8DF-4C5B-A373-044412E06DF1}">
      <dsp:nvSpPr>
        <dsp:cNvPr id="0" name=""/>
        <dsp:cNvSpPr/>
      </dsp:nvSpPr>
      <dsp:spPr>
        <a:xfrm>
          <a:off x="787299" y="3881213"/>
          <a:ext cx="183836" cy="1838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50A4C-F702-4021-B4AE-14BD765726A4}">
      <dsp:nvSpPr>
        <dsp:cNvPr id="0" name=""/>
        <dsp:cNvSpPr/>
      </dsp:nvSpPr>
      <dsp:spPr>
        <a:xfrm>
          <a:off x="879217" y="3973131"/>
          <a:ext cx="1047068" cy="1188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11" tIns="0" rIns="0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July 2007</a:t>
          </a:r>
          <a:br>
            <a:rPr lang="en-GB" sz="1100" kern="1200" dirty="0" smtClean="0"/>
          </a:br>
          <a:r>
            <a:rPr lang="en-GB" sz="1100" kern="1200" dirty="0" smtClean="0"/>
            <a:t>Requirements &amp; Design</a:t>
          </a:r>
          <a:endParaRPr lang="en-GB" sz="1100" kern="1200" dirty="0"/>
        </a:p>
      </dsp:txBody>
      <dsp:txXfrm>
        <a:off x="879217" y="3973131"/>
        <a:ext cx="1047068" cy="1188942"/>
      </dsp:txXfrm>
    </dsp:sp>
    <dsp:sp modelId="{C42AEEE3-8A34-4615-B123-F892FCF68336}">
      <dsp:nvSpPr>
        <dsp:cNvPr id="0" name=""/>
        <dsp:cNvSpPr/>
      </dsp:nvSpPr>
      <dsp:spPr>
        <a:xfrm>
          <a:off x="1782414" y="2925063"/>
          <a:ext cx="287743" cy="287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D8E73-AC19-4537-B58E-387B32261134}">
      <dsp:nvSpPr>
        <dsp:cNvPr id="0" name=""/>
        <dsp:cNvSpPr/>
      </dsp:nvSpPr>
      <dsp:spPr>
        <a:xfrm>
          <a:off x="1926286" y="3068935"/>
          <a:ext cx="1326819" cy="2093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70" tIns="0" rIns="0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April 2008</a:t>
          </a:r>
          <a:br>
            <a:rPr lang="en-GB" sz="1100" kern="1200" dirty="0" smtClean="0"/>
          </a:br>
          <a:r>
            <a:rPr lang="en-GB" sz="1100" kern="1200" dirty="0" smtClean="0"/>
            <a:t>V 1.0</a:t>
          </a:r>
          <a:br>
            <a:rPr lang="en-GB" sz="1100" kern="1200" dirty="0" smtClean="0"/>
          </a:br>
          <a:r>
            <a:rPr lang="en-GB" sz="1100" kern="1200" dirty="0" smtClean="0"/>
            <a:t>First instrument support</a:t>
          </a:r>
          <a:endParaRPr lang="en-GB" sz="1100" kern="1200" dirty="0"/>
        </a:p>
      </dsp:txBody>
      <dsp:txXfrm>
        <a:off x="1926286" y="3068935"/>
        <a:ext cx="1326819" cy="2093137"/>
      </dsp:txXfrm>
    </dsp:sp>
    <dsp:sp modelId="{4832E1E8-C7FF-493D-8C56-FC852AF86BFC}">
      <dsp:nvSpPr>
        <dsp:cNvPr id="0" name=""/>
        <dsp:cNvSpPr/>
      </dsp:nvSpPr>
      <dsp:spPr>
        <a:xfrm>
          <a:off x="3061276" y="2162742"/>
          <a:ext cx="383658" cy="383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B273A8-2ACD-48B1-AE98-345EA613BD9D}">
      <dsp:nvSpPr>
        <dsp:cNvPr id="0" name=""/>
        <dsp:cNvSpPr/>
      </dsp:nvSpPr>
      <dsp:spPr>
        <a:xfrm>
          <a:off x="3253105" y="2354571"/>
          <a:ext cx="1542627" cy="2807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93" tIns="0" rIns="0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Feb 2010</a:t>
          </a:r>
          <a:br>
            <a:rPr lang="en-GB" sz="1100" kern="1200" dirty="0" smtClean="0"/>
          </a:br>
          <a:r>
            <a:rPr lang="en-GB" sz="1100" kern="1200" dirty="0" smtClean="0"/>
            <a:t>V1.1</a:t>
          </a:r>
          <a:br>
            <a:rPr lang="en-GB" sz="1100" kern="1200" dirty="0" smtClean="0"/>
          </a:br>
          <a:r>
            <a:rPr lang="en-GB" sz="1100" kern="1200" dirty="0" smtClean="0"/>
            <a:t>Support multiple techniques</a:t>
          </a:r>
          <a:endParaRPr lang="en-GB" sz="1100" kern="1200" dirty="0"/>
        </a:p>
      </dsp:txBody>
      <dsp:txXfrm>
        <a:off x="3253105" y="2354571"/>
        <a:ext cx="1542627" cy="2807501"/>
      </dsp:txXfrm>
    </dsp:sp>
    <dsp:sp modelId="{D4DAA35A-7499-4F03-87EE-4E6056B2FE4D}">
      <dsp:nvSpPr>
        <dsp:cNvPr id="0" name=""/>
        <dsp:cNvSpPr/>
      </dsp:nvSpPr>
      <dsp:spPr>
        <a:xfrm>
          <a:off x="4547953" y="1567272"/>
          <a:ext cx="495559" cy="4955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6EB3EC-9750-4101-B596-C935ECE33401}">
      <dsp:nvSpPr>
        <dsp:cNvPr id="0" name=""/>
        <dsp:cNvSpPr/>
      </dsp:nvSpPr>
      <dsp:spPr>
        <a:xfrm>
          <a:off x="4795732" y="1815051"/>
          <a:ext cx="1598577" cy="3347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586" tIns="0" rIns="0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April 2010</a:t>
          </a:r>
          <a:br>
            <a:rPr lang="en-GB" sz="1100" kern="1200" dirty="0" smtClean="0"/>
          </a:br>
          <a:r>
            <a:rPr lang="en-GB" sz="1100" kern="1200" dirty="0" smtClean="0"/>
            <a:t>Collaboration with SNS &amp; HFIR</a:t>
          </a:r>
          <a:endParaRPr lang="en-GB" sz="1100" kern="1200" dirty="0"/>
        </a:p>
      </dsp:txBody>
      <dsp:txXfrm>
        <a:off x="4795732" y="1815051"/>
        <a:ext cx="1598577" cy="3347021"/>
      </dsp:txXfrm>
    </dsp:sp>
    <dsp:sp modelId="{1F233371-A7D3-41E4-8E15-FFF54190165D}">
      <dsp:nvSpPr>
        <dsp:cNvPr id="0" name=""/>
        <dsp:cNvSpPr/>
      </dsp:nvSpPr>
      <dsp:spPr>
        <a:xfrm>
          <a:off x="6078591" y="1169625"/>
          <a:ext cx="631438" cy="6314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BF5929-4140-48B6-89E7-ACB805810F85}">
      <dsp:nvSpPr>
        <dsp:cNvPr id="0" name=""/>
        <dsp:cNvSpPr/>
      </dsp:nvSpPr>
      <dsp:spPr>
        <a:xfrm>
          <a:off x="6394310" y="1485345"/>
          <a:ext cx="1598577" cy="3676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4586" tIns="0" rIns="0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Jan 2012</a:t>
          </a:r>
          <a:br>
            <a:rPr lang="en-GB" sz="1100" kern="1200" dirty="0" smtClean="0"/>
          </a:br>
          <a:r>
            <a:rPr lang="en-GB" sz="1100" kern="1200" dirty="0" smtClean="0"/>
            <a:t>V2.0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Scientist validated results. VATES integration</a:t>
          </a:r>
          <a:endParaRPr lang="en-GB" sz="1100" kern="1200" dirty="0"/>
        </a:p>
      </dsp:txBody>
      <dsp:txXfrm>
        <a:off x="6394310" y="1485345"/>
        <a:ext cx="1598577" cy="36767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92461D5E-AF49-4583-802F-D0A2261992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5998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DED019-A094-4D90-9840-3671858BE279}" type="slidenum">
              <a:rPr lang="en-GB" smtClean="0">
                <a:solidFill>
                  <a:srgbClr val="000000"/>
                </a:solidFill>
              </a:rPr>
              <a:pPr/>
              <a:t>1</a:t>
            </a:fld>
            <a:endParaRPr lang="en-GB" smtClean="0">
              <a:solidFill>
                <a:srgbClr val="000000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626975-6191-446F-AD62-D74479FE12B2}" type="slidenum">
              <a:rPr lang="en-GB" smtClean="0"/>
              <a:pPr/>
              <a:t>2</a:t>
            </a:fld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E4CCF1-493A-42D5-8AD9-8B34E106A9AD}" type="slidenum">
              <a:rPr lang="en-GB" smtClean="0"/>
              <a:pPr/>
              <a:t>6</a:t>
            </a:fld>
            <a:endParaRPr lang="en-GB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31399B-9C3B-42B4-8778-846BF295B1FB}" type="slidenum">
              <a:rPr lang="en-GB" smtClean="0"/>
              <a:pPr/>
              <a:t>11</a:t>
            </a:fld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31399B-9C3B-42B4-8778-846BF295B1FB}" type="slidenum">
              <a:rPr lang="en-GB" smtClean="0"/>
              <a:pPr/>
              <a:t>12</a:t>
            </a:fld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61D5E-AF49-4583-802F-D0A22619925F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FFB694-6A9C-45C4-9624-E6C78652E453}" type="slidenum">
              <a:rPr lang="en-GB" smtClean="0"/>
              <a:pPr/>
              <a:t>19</a:t>
            </a:fld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sissmallbottom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Mantid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4925" y="5937250"/>
            <a:ext cx="11525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-171450"/>
            <a:ext cx="2057400" cy="5616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171450"/>
            <a:ext cx="6019800" cy="5616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Documents and Settings\rrc79113\Desktop\technologies-modelling_and_simulationcopy Tessella. Complex problems. Solved_iStock_000002456857Medium.jp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 bwMode="auto">
          <a:xfrm>
            <a:off x="0" y="5286388"/>
            <a:ext cx="9144000" cy="1571612"/>
          </a:xfrm>
          <a:prstGeom prst="rect">
            <a:avLst/>
          </a:prstGeom>
          <a:gradFill flip="none" rotWithShape="1">
            <a:gsLst>
              <a:gs pos="0">
                <a:srgbClr val="5E9EFF">
                  <a:alpha val="0"/>
                </a:srgb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pic>
        <p:nvPicPr>
          <p:cNvPr id="6" name="Picture 6" descr="isissmallbottom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C:\Documents and Settings\rrc79113\Desktop\Untitled.png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42875" y="6015038"/>
            <a:ext cx="19050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1" descr="SNS_logo_words_trans_back.gif"/>
          <p:cNvPicPr>
            <a:picLocks noChangeAspect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2268538" y="6021388"/>
            <a:ext cx="1249362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  <a:gradFill flip="none" rotWithShape="1">
            <a:gsLst>
              <a:gs pos="28000">
                <a:srgbClr val="000082">
                  <a:alpha val="75000"/>
                </a:srgbClr>
              </a:gs>
              <a:gs pos="100000">
                <a:srgbClr val="0047FF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</p:spPr>
        <p:txBody>
          <a:bodyPr/>
          <a:lstStyle>
            <a:lvl1pPr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  <a:gradFill>
            <a:gsLst>
              <a:gs pos="0">
                <a:srgbClr val="000082">
                  <a:alpha val="75000"/>
                </a:srgbClr>
              </a:gs>
              <a:gs pos="100000">
                <a:srgbClr val="0047FF">
                  <a:alpha val="0"/>
                </a:srgbClr>
              </a:gs>
            </a:gsLst>
            <a:path path="shape">
              <a:fillToRect l="50000" t="50000" r="50000" b="50000"/>
            </a:path>
          </a:gradFill>
        </p:spPr>
        <p:txBody>
          <a:bodyPr anchor="ctr" anchorCtr="1"/>
          <a:lstStyle>
            <a:lvl1pPr marL="0" indent="0" algn="ctr">
              <a:buFontTx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isissmallbottom"/>
          <p:cNvPicPr>
            <a:picLocks noChangeAspect="1"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1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229600" cy="420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9" name="Picture 10" descr="Mantid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34925" y="5876925"/>
            <a:ext cx="19621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11" descr="SNS_logo_words_trans_back.gif"/>
          <p:cNvPicPr>
            <a:picLocks noChangeAspect="1"/>
          </p:cNvPicPr>
          <p:nvPr userDrawn="1"/>
        </p:nvPicPr>
        <p:blipFill>
          <a:blip r:embed="rId15" cstate="screen"/>
          <a:srcRect/>
          <a:stretch>
            <a:fillRect/>
          </a:stretch>
        </p:blipFill>
        <p:spPr bwMode="auto">
          <a:xfrm>
            <a:off x="2314575" y="6021388"/>
            <a:ext cx="1249363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isissmallbottom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1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229600" cy="420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2053" name="Picture 5" descr="Tessella_Logo only 5K.gif"/>
          <p:cNvPicPr>
            <a:picLocks noChangeAspect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42875" y="6000750"/>
            <a:ext cx="188595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 descr="SNS_logo_words_trans_back.gif"/>
          <p:cNvPicPr>
            <a:picLocks noChangeAspect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2268538" y="6021388"/>
            <a:ext cx="1249362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7313" y="4143374"/>
            <a:ext cx="6400800" cy="1445865"/>
          </a:xfrm>
          <a:gradFill rotWithShape="0"/>
        </p:spPr>
        <p:txBody>
          <a:bodyPr/>
          <a:lstStyle/>
          <a:p>
            <a:pPr eaLnBrk="1" hangingPunct="1"/>
            <a:r>
              <a:rPr lang="en-GB" sz="2800" i="1" dirty="0" smtClean="0"/>
              <a:t>Nick Draper</a:t>
            </a:r>
          </a:p>
          <a:p>
            <a:pPr eaLnBrk="1" hangingPunct="1"/>
            <a:r>
              <a:rPr lang="en-GB" sz="2000" dirty="0" smtClean="0"/>
              <a:t>Tessella </a:t>
            </a:r>
          </a:p>
          <a:p>
            <a:pPr eaLnBrk="1" hangingPunct="1"/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u="sng" dirty="0" smtClean="0">
                <a:solidFill>
                  <a:srgbClr val="C00000"/>
                </a:solidFill>
              </a:rPr>
              <a:t>www.mantidproject.org</a:t>
            </a:r>
          </a:p>
          <a:p>
            <a:pPr eaLnBrk="1" hangingPunct="1"/>
            <a:endParaRPr lang="en-GB" sz="2000" dirty="0" smtClean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2143125"/>
            <a:ext cx="7772400" cy="1800225"/>
          </a:xfrm>
        </p:spPr>
        <p:txBody>
          <a:bodyPr/>
          <a:lstStyle/>
          <a:p>
            <a:pPr eaLnBrk="1" hangingPunct="1">
              <a:defRPr/>
            </a:pPr>
            <a:r>
              <a:rPr lang="en-GB" sz="3600" dirty="0"/>
              <a:t>Requirements in a long term agile </a:t>
            </a:r>
            <a:r>
              <a:rPr lang="en-GB" sz="3600" dirty="0" smtClean="0"/>
              <a:t>project</a:t>
            </a:r>
          </a:p>
        </p:txBody>
      </p:sp>
      <p:pic>
        <p:nvPicPr>
          <p:cNvPr id="15366" name="Picture 5" descr="Mantid Logo Transparent.pn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214563" y="0"/>
            <a:ext cx="43815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GB" dirty="0"/>
              <a:t>Mantid </a:t>
            </a:r>
            <a:r>
              <a:rPr lang="en-GB" dirty="0" smtClean="0"/>
              <a:t>early development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894730"/>
            <a:ext cx="4040188" cy="639762"/>
          </a:xfrm>
        </p:spPr>
        <p:txBody>
          <a:bodyPr/>
          <a:lstStyle/>
          <a:p>
            <a:r>
              <a:rPr lang="en-GB" dirty="0" smtClean="0"/>
              <a:t>Good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1534492"/>
            <a:ext cx="4040188" cy="3951288"/>
          </a:xfrm>
        </p:spPr>
        <p:txBody>
          <a:bodyPr/>
          <a:lstStyle/>
          <a:p>
            <a:r>
              <a:rPr lang="en-GB" sz="2000" dirty="0" smtClean="0"/>
              <a:t>Rapid development</a:t>
            </a:r>
          </a:p>
          <a:p>
            <a:r>
              <a:rPr lang="en-GB" sz="2000" dirty="0" smtClean="0"/>
              <a:t>De-risking design decisions</a:t>
            </a:r>
          </a:p>
          <a:p>
            <a:r>
              <a:rPr lang="en-GB" sz="2000" dirty="0" smtClean="0"/>
              <a:t>Validation of framework approach</a:t>
            </a:r>
          </a:p>
          <a:p>
            <a:r>
              <a:rPr lang="en-GB" sz="2000" dirty="0" smtClean="0"/>
              <a:t>Gathered momentum within the team</a:t>
            </a:r>
            <a:endParaRPr lang="en-GB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894730"/>
            <a:ext cx="4041775" cy="639762"/>
          </a:xfrm>
        </p:spPr>
        <p:txBody>
          <a:bodyPr/>
          <a:lstStyle/>
          <a:p>
            <a:r>
              <a:rPr lang="en-GB" dirty="0" smtClean="0"/>
              <a:t>Bad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1534492"/>
            <a:ext cx="4041775" cy="3951288"/>
          </a:xfrm>
        </p:spPr>
        <p:txBody>
          <a:bodyPr/>
          <a:lstStyle/>
          <a:p>
            <a:r>
              <a:rPr lang="en-GB" sz="1800" dirty="0" smtClean="0"/>
              <a:t>No wider stakeholder engagement</a:t>
            </a:r>
          </a:p>
          <a:p>
            <a:r>
              <a:rPr lang="en-GB" sz="1800" dirty="0" smtClean="0"/>
              <a:t>Little immediate use</a:t>
            </a:r>
          </a:p>
          <a:p>
            <a:r>
              <a:rPr lang="en-GB" sz="1800" dirty="0" smtClean="0"/>
              <a:t>Low visibility to senior management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79072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itle 1"/>
          <p:cNvSpPr>
            <a:spLocks noGrp="1"/>
          </p:cNvSpPr>
          <p:nvPr>
            <p:ph type="title"/>
          </p:nvPr>
        </p:nvSpPr>
        <p:spPr>
          <a:xfrm>
            <a:off x="467544" y="-172610"/>
            <a:ext cx="8229600" cy="1143000"/>
          </a:xfrm>
        </p:spPr>
        <p:txBody>
          <a:bodyPr/>
          <a:lstStyle/>
          <a:p>
            <a:pPr eaLnBrk="1" hangingPunct="1"/>
            <a:r>
              <a:rPr lang="en-GB" dirty="0" smtClean="0"/>
              <a:t>Improving Stakeholder engagement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9488819"/>
              </p:ext>
            </p:extLst>
          </p:nvPr>
        </p:nvGraphicFramePr>
        <p:xfrm>
          <a:off x="5077749" y="1196752"/>
          <a:ext cx="3958747" cy="2902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6064192" y="4263479"/>
            <a:ext cx="1944216" cy="461665"/>
            <a:chOff x="3657566" y="3837241"/>
            <a:chExt cx="1944216" cy="461665"/>
          </a:xfrm>
        </p:grpSpPr>
        <p:sp>
          <p:nvSpPr>
            <p:cNvPr id="10" name="Trapezoid 9"/>
            <p:cNvSpPr/>
            <p:nvPr/>
          </p:nvSpPr>
          <p:spPr bwMode="auto">
            <a:xfrm rot="10800000">
              <a:off x="3657566" y="3837242"/>
              <a:ext cx="1944216" cy="432048"/>
            </a:xfrm>
            <a:prstGeom prst="trapezoid">
              <a:avLst>
                <a:gd name="adj" fmla="val 54702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29574" y="3837241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0" dirty="0" smtClean="0"/>
                <a:t>Project Management</a:t>
              </a:r>
              <a:br>
                <a:rPr lang="en-GB" sz="1200" b="0" dirty="0" smtClean="0"/>
              </a:br>
              <a:r>
                <a:rPr lang="en-GB" sz="1200" b="0" dirty="0" smtClean="0"/>
                <a:t>Board</a:t>
              </a:r>
              <a:endParaRPr lang="en-GB" sz="1200" b="0" dirty="0"/>
            </a:p>
          </p:txBody>
        </p:sp>
      </p:grp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57200" y="1239838"/>
            <a:ext cx="4690864" cy="420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b="0" kern="0" dirty="0" smtClean="0"/>
              <a:t>Scientific Steering Committee</a:t>
            </a:r>
          </a:p>
          <a:p>
            <a:endParaRPr lang="en-GB" b="0" kern="0" dirty="0" smtClean="0"/>
          </a:p>
          <a:p>
            <a:r>
              <a:rPr lang="en-GB" b="0" kern="0" dirty="0" smtClean="0"/>
              <a:t>1 -&gt; 3 month releases</a:t>
            </a:r>
          </a:p>
          <a:p>
            <a:pPr lvl="1"/>
            <a:r>
              <a:rPr lang="en-GB" b="0" kern="0" dirty="0" smtClean="0"/>
              <a:t>Better fit with cycle timings</a:t>
            </a:r>
          </a:p>
          <a:p>
            <a:pPr lvl="1"/>
            <a:endParaRPr lang="en-GB" b="0" kern="0" dirty="0" smtClean="0"/>
          </a:p>
          <a:p>
            <a:r>
              <a:rPr lang="en-GB" b="0" kern="0" dirty="0" smtClean="0"/>
              <a:t>User Training</a:t>
            </a:r>
          </a:p>
          <a:p>
            <a:r>
              <a:rPr lang="en-GB" b="0" kern="0" dirty="0" smtClean="0"/>
              <a:t>Release Notes</a:t>
            </a:r>
          </a:p>
          <a:p>
            <a:endParaRPr lang="en-GB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91939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710934" y="1294845"/>
            <a:ext cx="3181546" cy="1846123"/>
            <a:chOff x="3657566" y="1919110"/>
            <a:chExt cx="3181546" cy="1846123"/>
          </a:xfrm>
        </p:grpSpPr>
        <p:sp>
          <p:nvSpPr>
            <p:cNvPr id="9" name="Trapezoid 8"/>
            <p:cNvSpPr/>
            <p:nvPr/>
          </p:nvSpPr>
          <p:spPr bwMode="auto">
            <a:xfrm>
              <a:off x="3657566" y="3189169"/>
              <a:ext cx="1854016" cy="533138"/>
            </a:xfrm>
            <a:prstGeom prst="trapezoid">
              <a:avLst>
                <a:gd name="adj" fmla="val 66092"/>
              </a:avLst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graphicFrame>
          <p:nvGraphicFramePr>
            <p:cNvPr id="8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16864551"/>
                </p:ext>
              </p:extLst>
            </p:nvPr>
          </p:nvGraphicFramePr>
          <p:xfrm>
            <a:off x="4321112" y="1919110"/>
            <a:ext cx="2518000" cy="184612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  <p:sp>
        <p:nvSpPr>
          <p:cNvPr id="34819" name="Title 1"/>
          <p:cNvSpPr>
            <a:spLocks noGrp="1"/>
          </p:cNvSpPr>
          <p:nvPr>
            <p:ph type="title"/>
          </p:nvPr>
        </p:nvSpPr>
        <p:spPr>
          <a:xfrm>
            <a:off x="467544" y="-172610"/>
            <a:ext cx="8229600" cy="1143000"/>
          </a:xfrm>
        </p:spPr>
        <p:txBody>
          <a:bodyPr/>
          <a:lstStyle/>
          <a:p>
            <a:pPr eaLnBrk="1" hangingPunct="1"/>
            <a:r>
              <a:rPr lang="en-GB" dirty="0" smtClean="0"/>
              <a:t>Expanding the project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8999976"/>
              </p:ext>
            </p:extLst>
          </p:nvPr>
        </p:nvGraphicFramePr>
        <p:xfrm>
          <a:off x="4414790" y="1268760"/>
          <a:ext cx="2518000" cy="1846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4822" name="TextBox 9"/>
          <p:cNvSpPr txBox="1">
            <a:spLocks noChangeArrowheads="1"/>
          </p:cNvSpPr>
          <p:nvPr/>
        </p:nvSpPr>
        <p:spPr bwMode="auto">
          <a:xfrm>
            <a:off x="7007078" y="908720"/>
            <a:ext cx="1295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dirty="0"/>
              <a:t>SNS/HIFR</a:t>
            </a:r>
          </a:p>
        </p:txBody>
      </p:sp>
      <p:sp>
        <p:nvSpPr>
          <p:cNvPr id="34823" name="TextBox 10"/>
          <p:cNvSpPr txBox="1">
            <a:spLocks noChangeArrowheads="1"/>
          </p:cNvSpPr>
          <p:nvPr/>
        </p:nvSpPr>
        <p:spPr bwMode="auto">
          <a:xfrm>
            <a:off x="5292080" y="908720"/>
            <a:ext cx="9949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dirty="0"/>
              <a:t>ISIS</a:t>
            </a:r>
          </a:p>
        </p:txBody>
      </p:sp>
      <p:sp>
        <p:nvSpPr>
          <p:cNvPr id="10" name="Trapezoid 9"/>
          <p:cNvSpPr/>
          <p:nvPr/>
        </p:nvSpPr>
        <p:spPr bwMode="auto">
          <a:xfrm rot="10800000">
            <a:off x="5710934" y="3212977"/>
            <a:ext cx="1944216" cy="432048"/>
          </a:xfrm>
          <a:prstGeom prst="trapezoid">
            <a:avLst>
              <a:gd name="adj" fmla="val 5470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82942" y="3212976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0" dirty="0" smtClean="0"/>
              <a:t>Project Management</a:t>
            </a:r>
            <a:br>
              <a:rPr lang="en-GB" sz="1200" b="0" dirty="0" smtClean="0"/>
            </a:br>
            <a:r>
              <a:rPr lang="en-GB" sz="1200" b="0" dirty="0" smtClean="0"/>
              <a:t>Board</a:t>
            </a:r>
            <a:endParaRPr lang="en-GB" sz="1200" b="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7200" y="1239838"/>
            <a:ext cx="4690864" cy="420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b="0" kern="0" dirty="0" smtClean="0"/>
              <a:t>Scientific Steering Committee</a:t>
            </a:r>
          </a:p>
          <a:p>
            <a:pPr lvl="1"/>
            <a:r>
              <a:rPr lang="en-GB" b="0" kern="0" dirty="0" smtClean="0"/>
              <a:t>Every 3 months</a:t>
            </a:r>
          </a:p>
          <a:p>
            <a:pPr lvl="1"/>
            <a:r>
              <a:rPr lang="en-GB" b="0" kern="0" dirty="0" smtClean="0"/>
              <a:t>Local scientific steering committees</a:t>
            </a:r>
          </a:p>
          <a:p>
            <a:pPr lvl="1"/>
            <a:r>
              <a:rPr lang="en-GB" b="0" kern="0" dirty="0" smtClean="0"/>
              <a:t>Joint teleconferences every 6 months</a:t>
            </a:r>
          </a:p>
          <a:p>
            <a:pPr lvl="1"/>
            <a:r>
              <a:rPr lang="en-GB" b="0" kern="0" dirty="0" smtClean="0"/>
              <a:t>Two way </a:t>
            </a:r>
            <a:r>
              <a:rPr lang="en-GB" b="0" kern="0" dirty="0"/>
              <a:t>i</a:t>
            </a:r>
            <a:r>
              <a:rPr lang="en-GB" b="0" kern="0" dirty="0" smtClean="0"/>
              <a:t>nformation flow</a:t>
            </a:r>
          </a:p>
          <a:p>
            <a:pPr lvl="2"/>
            <a:r>
              <a:rPr lang="en-GB" b="0" kern="0" dirty="0" smtClean="0"/>
              <a:t>Project progress -&gt; </a:t>
            </a:r>
            <a:r>
              <a:rPr lang="en-GB" b="0" kern="0" dirty="0" err="1" smtClean="0"/>
              <a:t>scientsts</a:t>
            </a:r>
            <a:endParaRPr lang="en-GB" b="0" kern="0" dirty="0" smtClean="0"/>
          </a:p>
          <a:p>
            <a:pPr lvl="2"/>
            <a:r>
              <a:rPr lang="en-GB" b="0" kern="0" dirty="0" smtClean="0"/>
              <a:t>Requirements &amp; priorities -&gt; </a:t>
            </a:r>
            <a:r>
              <a:rPr lang="en-GB" b="0" kern="0" dirty="0" err="1" smtClean="0"/>
              <a:t>dev</a:t>
            </a:r>
            <a:r>
              <a:rPr lang="en-GB" b="0" kern="0" dirty="0" smtClean="0"/>
              <a:t> team</a:t>
            </a:r>
          </a:p>
          <a:p>
            <a:pPr lvl="1"/>
            <a:endParaRPr lang="en-GB" b="0" kern="0" dirty="0" smtClean="0"/>
          </a:p>
          <a:p>
            <a:endParaRPr lang="en-GB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15404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two facilities were in two very different situations</a:t>
            </a:r>
          </a:p>
          <a:p>
            <a:pPr lvl="1"/>
            <a:r>
              <a:rPr lang="en-GB" dirty="0" smtClean="0"/>
              <a:t>ISIS had been involved since the start, and were looking to extend capability.</a:t>
            </a:r>
          </a:p>
          <a:p>
            <a:pPr lvl="1"/>
            <a:r>
              <a:rPr lang="en-GB" dirty="0" smtClean="0"/>
              <a:t>SNS were finding how to fit </a:t>
            </a:r>
            <a:r>
              <a:rPr lang="en-GB" dirty="0"/>
              <a:t>M</a:t>
            </a:r>
            <a:r>
              <a:rPr lang="en-GB" dirty="0" smtClean="0"/>
              <a:t>antid to their needs</a:t>
            </a:r>
          </a:p>
          <a:p>
            <a:r>
              <a:rPr lang="en-GB" dirty="0" smtClean="0"/>
              <a:t>Information did not flow reliably beyond members</a:t>
            </a:r>
          </a:p>
          <a:p>
            <a:pPr lvl="1"/>
            <a:r>
              <a:rPr lang="en-GB" dirty="0" smtClean="0"/>
              <a:t>Progress</a:t>
            </a:r>
          </a:p>
          <a:p>
            <a:pPr lvl="1"/>
            <a:r>
              <a:rPr lang="en-GB" dirty="0" smtClean="0"/>
              <a:t>Requirements &amp; Priorities</a:t>
            </a:r>
          </a:p>
          <a:p>
            <a:r>
              <a:rPr lang="en-GB" dirty="0" smtClean="0"/>
              <a:t>How to handle strategic and longer </a:t>
            </a:r>
            <a:r>
              <a:rPr lang="en-GB" dirty="0"/>
              <a:t>term </a:t>
            </a:r>
            <a:r>
              <a:rPr lang="en-GB" dirty="0" smtClean="0"/>
              <a:t>tasks?</a:t>
            </a:r>
            <a:endParaRPr lang="en-GB" dirty="0"/>
          </a:p>
          <a:p>
            <a:pPr lvl="1"/>
            <a:r>
              <a:rPr lang="en-GB" dirty="0"/>
              <a:t>Requirements</a:t>
            </a:r>
          </a:p>
          <a:p>
            <a:pPr lvl="1"/>
            <a:r>
              <a:rPr lang="en-GB" dirty="0"/>
              <a:t>Process</a:t>
            </a:r>
          </a:p>
          <a:p>
            <a:pPr lvl="1"/>
            <a:r>
              <a:rPr lang="en-GB" dirty="0"/>
              <a:t>Visibility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828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277"/>
            <a:ext cx="8229600" cy="1143000"/>
          </a:xfrm>
        </p:spPr>
        <p:txBody>
          <a:bodyPr/>
          <a:lstStyle/>
          <a:p>
            <a:r>
              <a:rPr lang="en-GB" dirty="0" smtClean="0"/>
              <a:t>Two timescales of requirements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070198"/>
            <a:ext cx="4040188" cy="639762"/>
          </a:xfrm>
        </p:spPr>
        <p:txBody>
          <a:bodyPr/>
          <a:lstStyle/>
          <a:p>
            <a:r>
              <a:rPr lang="en-GB" dirty="0" smtClean="0"/>
              <a:t>Short term (Urgent)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1709960"/>
            <a:ext cx="4040188" cy="3951288"/>
          </a:xfrm>
        </p:spPr>
        <p:txBody>
          <a:bodyPr/>
          <a:lstStyle/>
          <a:p>
            <a:r>
              <a:rPr lang="en-GB" dirty="0" smtClean="0"/>
              <a:t>Direct requests</a:t>
            </a:r>
          </a:p>
          <a:p>
            <a:pPr lvl="1"/>
            <a:r>
              <a:rPr lang="en-GB" dirty="0" smtClean="0"/>
              <a:t>Mantid-help email</a:t>
            </a:r>
          </a:p>
          <a:p>
            <a:pPr lvl="1"/>
            <a:r>
              <a:rPr lang="en-GB" dirty="0" smtClean="0"/>
              <a:t>Conversation with developers</a:t>
            </a:r>
          </a:p>
          <a:p>
            <a:r>
              <a:rPr lang="en-GB" dirty="0" smtClean="0"/>
              <a:t>Bugs or feature requests</a:t>
            </a:r>
          </a:p>
          <a:p>
            <a:r>
              <a:rPr lang="en-GB" dirty="0" smtClean="0"/>
              <a:t>Rapid response required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5025" y="1070198"/>
            <a:ext cx="4041775" cy="639762"/>
          </a:xfrm>
        </p:spPr>
        <p:txBody>
          <a:bodyPr/>
          <a:lstStyle/>
          <a:p>
            <a:r>
              <a:rPr lang="en-GB" dirty="0" smtClean="0"/>
              <a:t>Longer term (Planned)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1709960"/>
            <a:ext cx="4041775" cy="3951288"/>
          </a:xfrm>
        </p:spPr>
        <p:txBody>
          <a:bodyPr/>
          <a:lstStyle/>
          <a:p>
            <a:r>
              <a:rPr lang="en-GB" dirty="0" smtClean="0"/>
              <a:t>Larger features to sub-projects</a:t>
            </a:r>
          </a:p>
          <a:p>
            <a:r>
              <a:rPr lang="en-GB" dirty="0" smtClean="0"/>
              <a:t>Higher chance of standardization and reuse</a:t>
            </a:r>
          </a:p>
          <a:p>
            <a:r>
              <a:rPr lang="en-GB" dirty="0" smtClean="0"/>
              <a:t>Design</a:t>
            </a:r>
          </a:p>
          <a:p>
            <a:r>
              <a:rPr lang="en-GB" dirty="0" smtClean="0"/>
              <a:t>Planned implementation</a:t>
            </a:r>
          </a:p>
          <a:p>
            <a:r>
              <a:rPr lang="en-GB" dirty="0" smtClean="0"/>
              <a:t>Progress Reporting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3561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Annual Joint Scientific Steering Committee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239838"/>
            <a:ext cx="5122912" cy="4205287"/>
          </a:xfrm>
        </p:spPr>
        <p:txBody>
          <a:bodyPr/>
          <a:lstStyle/>
          <a:p>
            <a:r>
              <a:rPr lang="en-GB" dirty="0" smtClean="0"/>
              <a:t>Extract longer term requirements</a:t>
            </a:r>
          </a:p>
          <a:p>
            <a:pPr lvl="1"/>
            <a:r>
              <a:rPr lang="en-GB" dirty="0" smtClean="0"/>
              <a:t>Ask less often!</a:t>
            </a:r>
          </a:p>
          <a:p>
            <a:pPr lvl="1"/>
            <a:r>
              <a:rPr lang="en-GB" dirty="0" smtClean="0"/>
              <a:t>Place greater importance on the event</a:t>
            </a:r>
          </a:p>
          <a:p>
            <a:pPr lvl="1"/>
            <a:r>
              <a:rPr lang="en-GB" dirty="0" smtClean="0"/>
              <a:t>Spend time, listening and feeding back</a:t>
            </a:r>
          </a:p>
          <a:p>
            <a:pPr lvl="1"/>
            <a:r>
              <a:rPr lang="en-GB" dirty="0" smtClean="0"/>
              <a:t>Deliver on your promises</a:t>
            </a:r>
          </a:p>
          <a:p>
            <a:r>
              <a:rPr lang="en-GB" dirty="0" smtClean="0"/>
              <a:t>Encourage wider collaboration</a:t>
            </a:r>
          </a:p>
          <a:p>
            <a:pPr lvl="1"/>
            <a:r>
              <a:rPr lang="en-GB" dirty="0" smtClean="0"/>
              <a:t>Face to face meetings lead to much more agreement</a:t>
            </a:r>
          </a:p>
          <a:p>
            <a:pPr lvl="1"/>
            <a:r>
              <a:rPr lang="en-GB" dirty="0" smtClean="0"/>
              <a:t>The joint meeting allow time for other conversations with remote colleagues</a:t>
            </a:r>
            <a:endParaRPr lang="en-GB" dirty="0"/>
          </a:p>
        </p:txBody>
      </p:sp>
      <p:pic>
        <p:nvPicPr>
          <p:cNvPr id="2050" name="Picture 2" descr="C:\Mantid\Documents\Images\People_using_Mantid\Mantid SSC 201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298376"/>
            <a:ext cx="3383360" cy="270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58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Release Presentations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Just before each release</a:t>
            </a:r>
          </a:p>
          <a:p>
            <a:r>
              <a:rPr lang="en-GB" dirty="0" smtClean="0"/>
              <a:t>Everyone invited</a:t>
            </a:r>
          </a:p>
          <a:p>
            <a:pPr lvl="1"/>
            <a:r>
              <a:rPr lang="en-GB" dirty="0" smtClean="0"/>
              <a:t>But participation optional</a:t>
            </a:r>
          </a:p>
          <a:p>
            <a:r>
              <a:rPr lang="en-GB" dirty="0" smtClean="0"/>
              <a:t>Development team present progress</a:t>
            </a:r>
          </a:p>
          <a:p>
            <a:r>
              <a:rPr lang="en-GB" dirty="0" smtClean="0"/>
              <a:t>Different focus topic each time</a:t>
            </a:r>
          </a:p>
          <a:p>
            <a:pPr lvl="1"/>
            <a:r>
              <a:rPr lang="en-GB" dirty="0" smtClean="0"/>
              <a:t>Covers complete functionality in that area, not just improvements</a:t>
            </a:r>
          </a:p>
          <a:p>
            <a:r>
              <a:rPr lang="en-GB" dirty="0" smtClean="0"/>
              <a:t>Meet the team at the end</a:t>
            </a:r>
          </a:p>
          <a:p>
            <a:pPr lvl="1"/>
            <a:r>
              <a:rPr lang="en-GB" dirty="0" smtClean="0"/>
              <a:t>Opportunity to chat to the scientists and solve any problems.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44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Annual Joint Scientific Steering Committee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9838"/>
            <a:ext cx="3610744" cy="4565426"/>
          </a:xfrm>
        </p:spPr>
        <p:txBody>
          <a:bodyPr/>
          <a:lstStyle/>
          <a:p>
            <a:r>
              <a:rPr lang="en-GB" dirty="0" smtClean="0"/>
              <a:t>Annual meeting</a:t>
            </a:r>
          </a:p>
          <a:p>
            <a:pPr lvl="1"/>
            <a:r>
              <a:rPr lang="en-GB" dirty="0" smtClean="0"/>
              <a:t>Face to face</a:t>
            </a:r>
          </a:p>
          <a:p>
            <a:pPr lvl="1"/>
            <a:r>
              <a:rPr lang="en-GB" dirty="0" smtClean="0"/>
              <a:t>2 days</a:t>
            </a:r>
          </a:p>
          <a:p>
            <a:pPr lvl="1"/>
            <a:r>
              <a:rPr lang="en-GB" dirty="0" smtClean="0"/>
              <a:t>Venue rotates among member facilities</a:t>
            </a:r>
          </a:p>
          <a:p>
            <a:pPr lvl="1"/>
            <a:endParaRPr lang="en-GB" dirty="0"/>
          </a:p>
          <a:p>
            <a:r>
              <a:rPr lang="en-GB" dirty="0" smtClean="0"/>
              <a:t>Feedback</a:t>
            </a:r>
          </a:p>
          <a:p>
            <a:pPr lvl="1"/>
            <a:r>
              <a:rPr lang="en-GB" dirty="0" smtClean="0"/>
              <a:t>During meeting</a:t>
            </a:r>
          </a:p>
          <a:p>
            <a:pPr lvl="1"/>
            <a:r>
              <a:rPr lang="en-GB" dirty="0" smtClean="0"/>
              <a:t>Development Roadmap</a:t>
            </a:r>
          </a:p>
          <a:p>
            <a:pPr lvl="1"/>
            <a:r>
              <a:rPr lang="en-GB" dirty="0" smtClean="0"/>
              <a:t>Release Notes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4273624" y="1124744"/>
            <a:ext cx="4762872" cy="4832920"/>
            <a:chOff x="3923928" y="1124744"/>
            <a:chExt cx="4762872" cy="483292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3923928" y="1124744"/>
              <a:ext cx="4464496" cy="43204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</a:endParaRPr>
            </a:p>
          </p:txBody>
        </p:sp>
        <p:sp>
          <p:nvSpPr>
            <p:cNvPr id="4" name="Content Placeholder 2"/>
            <p:cNvSpPr txBox="1">
              <a:spLocks/>
            </p:cNvSpPr>
            <p:nvPr/>
          </p:nvSpPr>
          <p:spPr bwMode="auto">
            <a:xfrm>
              <a:off x="4139952" y="1268760"/>
              <a:ext cx="4546848" cy="4688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None/>
              </a:pPr>
              <a:r>
                <a:rPr lang="en-GB" b="0" kern="0" dirty="0" smtClean="0"/>
                <a:t>Sample Agenda</a:t>
              </a:r>
            </a:p>
            <a:p>
              <a:r>
                <a:rPr lang="en-GB" b="0" kern="0" dirty="0" smtClean="0"/>
                <a:t>Day 1</a:t>
              </a:r>
            </a:p>
            <a:p>
              <a:pPr lvl="1"/>
              <a:r>
                <a:rPr lang="en-GB" b="0" kern="0" dirty="0" smtClean="0"/>
                <a:t>Current status</a:t>
              </a:r>
            </a:p>
            <a:p>
              <a:pPr lvl="1"/>
              <a:r>
                <a:rPr lang="en-GB" b="0" kern="0" dirty="0" smtClean="0"/>
                <a:t>Facility strategic goals</a:t>
              </a:r>
            </a:p>
            <a:p>
              <a:pPr lvl="1"/>
              <a:r>
                <a:rPr lang="en-GB" b="0" kern="0" dirty="0" smtClean="0"/>
                <a:t>Science breakout groups</a:t>
              </a:r>
            </a:p>
            <a:p>
              <a:pPr lvl="1"/>
              <a:r>
                <a:rPr lang="en-GB" b="0" kern="0" dirty="0" smtClean="0"/>
                <a:t>General &amp; UI requirements</a:t>
              </a:r>
            </a:p>
            <a:p>
              <a:pPr lvl="1"/>
              <a:endParaRPr lang="en-GB" b="0" kern="0" dirty="0" smtClean="0"/>
            </a:p>
            <a:p>
              <a:r>
                <a:rPr lang="en-GB" b="0" kern="0" dirty="0" smtClean="0"/>
                <a:t>Day 2</a:t>
              </a:r>
            </a:p>
            <a:p>
              <a:pPr lvl="1"/>
              <a:r>
                <a:rPr lang="en-GB" b="0" kern="0" dirty="0" smtClean="0"/>
                <a:t>Initial planning</a:t>
              </a:r>
            </a:p>
            <a:p>
              <a:pPr lvl="1"/>
              <a:r>
                <a:rPr lang="en-GB" b="0" kern="0" dirty="0" smtClean="0"/>
                <a:t>Feedback and Discussion</a:t>
              </a:r>
              <a:endParaRPr lang="en-GB" b="0" kern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2811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464397"/>
          </a:xfrm>
        </p:spPr>
        <p:txBody>
          <a:bodyPr/>
          <a:lstStyle/>
          <a:p>
            <a:r>
              <a:rPr lang="en-GB" dirty="0" smtClean="0"/>
              <a:t>A good overview at the start of an Agile project is essential</a:t>
            </a:r>
          </a:p>
          <a:p>
            <a:endParaRPr lang="en-GB" dirty="0"/>
          </a:p>
          <a:p>
            <a:r>
              <a:rPr lang="en-GB" dirty="0" smtClean="0"/>
              <a:t>Requirements </a:t>
            </a:r>
            <a:r>
              <a:rPr lang="en-GB" dirty="0"/>
              <a:t>gathering approaches need to change during a long term project</a:t>
            </a:r>
          </a:p>
          <a:p>
            <a:endParaRPr lang="en-GB" dirty="0" smtClean="0"/>
          </a:p>
          <a:p>
            <a:r>
              <a:rPr lang="en-GB" dirty="0" smtClean="0"/>
              <a:t>Do not assume that others will pass the message of the good work you are doing onwards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One collaborative project is a great opportunity to found others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520" y="167630"/>
            <a:ext cx="5238750" cy="2685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GB" sz="2800" b="0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Project History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28625" y="1457325"/>
            <a:ext cx="6000750" cy="4205288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GB" sz="1600" b="0" kern="0" dirty="0">
              <a:latin typeface="+mn-lt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467544" y="492448"/>
          <a:ext cx="7992888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Overview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Requirements in Agile Projects</a:t>
            </a:r>
          </a:p>
          <a:p>
            <a:r>
              <a:rPr lang="en-GB" dirty="0" smtClean="0"/>
              <a:t>Requirements throughout Mantid</a:t>
            </a:r>
          </a:p>
          <a:p>
            <a:r>
              <a:rPr lang="en-GB" dirty="0" smtClean="0"/>
              <a:t>The problems</a:t>
            </a:r>
          </a:p>
          <a:p>
            <a:r>
              <a:rPr lang="en-GB" dirty="0" smtClean="0"/>
              <a:t>Our solution</a:t>
            </a:r>
          </a:p>
        </p:txBody>
      </p:sp>
      <p:pic>
        <p:nvPicPr>
          <p:cNvPr id="3074" name="Picture 2" descr="http://3.bp.blogspot.com/-g2K8NpEaMVM/TcCLVJ18MGI/AAAAAAAABgY/H734VhzO3Xk/s1600/baby%2Bpraying%2Bmantis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66" y="3429000"/>
            <a:ext cx="3200924" cy="213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birdwatchersdigest.com/site/images/backyard_birds/Mantis_hummingbir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815" y="3429000"/>
            <a:ext cx="1912597" cy="213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Principles of Agile projects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Active </a:t>
            </a:r>
            <a:r>
              <a:rPr lang="en-GB" dirty="0"/>
              <a:t>user involvement is imperative </a:t>
            </a:r>
            <a:endParaRPr lang="en-GB" dirty="0" smtClean="0"/>
          </a:p>
          <a:p>
            <a:r>
              <a:rPr lang="en-GB" dirty="0" smtClean="0"/>
              <a:t>Requirements </a:t>
            </a:r>
            <a:r>
              <a:rPr lang="en-GB" dirty="0"/>
              <a:t>evolve but the timescale is fixed </a:t>
            </a:r>
            <a:endParaRPr lang="en-GB" dirty="0" smtClean="0"/>
          </a:p>
          <a:p>
            <a:r>
              <a:rPr lang="en-GB" dirty="0" smtClean="0"/>
              <a:t>Capture </a:t>
            </a:r>
            <a:r>
              <a:rPr lang="en-GB" dirty="0"/>
              <a:t>requirements at a high level; lightweight &amp; visual </a:t>
            </a:r>
            <a:endParaRPr lang="en-GB" dirty="0" smtClean="0"/>
          </a:p>
          <a:p>
            <a:r>
              <a:rPr lang="en-GB" dirty="0" smtClean="0"/>
              <a:t>Develop </a:t>
            </a:r>
            <a:r>
              <a:rPr lang="en-GB" dirty="0"/>
              <a:t>small, incremental releases and iterate </a:t>
            </a:r>
            <a:endParaRPr lang="en-GB" dirty="0" smtClean="0"/>
          </a:p>
          <a:p>
            <a:r>
              <a:rPr lang="en-GB" dirty="0" smtClean="0"/>
              <a:t>Focus </a:t>
            </a:r>
            <a:r>
              <a:rPr lang="en-GB" dirty="0"/>
              <a:t>on frequent delivery of products </a:t>
            </a:r>
            <a:endParaRPr lang="en-GB" dirty="0" smtClean="0"/>
          </a:p>
          <a:p>
            <a:r>
              <a:rPr lang="en-GB" dirty="0" smtClean="0"/>
              <a:t>Apply </a:t>
            </a:r>
            <a:r>
              <a:rPr lang="en-GB" dirty="0"/>
              <a:t>the 80/20 rule </a:t>
            </a:r>
            <a:endParaRPr lang="en-GB" dirty="0" smtClean="0"/>
          </a:p>
          <a:p>
            <a:r>
              <a:rPr lang="en-GB" dirty="0" smtClean="0"/>
              <a:t>Testing </a:t>
            </a:r>
            <a:r>
              <a:rPr lang="en-GB" dirty="0"/>
              <a:t>is integrated throughout the project lifecycle – test early and </a:t>
            </a:r>
            <a:r>
              <a:rPr lang="en-GB" dirty="0" smtClean="0"/>
              <a:t>often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585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Principles of Agile projects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Active </a:t>
            </a:r>
            <a:r>
              <a:rPr lang="en-GB" dirty="0"/>
              <a:t>user involvement is imperative </a:t>
            </a:r>
            <a:endParaRPr lang="en-GB" dirty="0" smtClean="0"/>
          </a:p>
          <a:p>
            <a:r>
              <a:rPr lang="en-GB" dirty="0" smtClean="0">
                <a:solidFill>
                  <a:srgbClr val="FF0000"/>
                </a:solidFill>
              </a:rPr>
              <a:t>Requirements </a:t>
            </a:r>
            <a:r>
              <a:rPr lang="en-GB" dirty="0">
                <a:solidFill>
                  <a:srgbClr val="FF0000"/>
                </a:solidFill>
              </a:rPr>
              <a:t>evolve but the timescale is fixed 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>
                <a:solidFill>
                  <a:srgbClr val="FF0000"/>
                </a:solidFill>
              </a:rPr>
              <a:t>Capture </a:t>
            </a:r>
            <a:r>
              <a:rPr lang="en-GB" dirty="0">
                <a:solidFill>
                  <a:srgbClr val="FF0000"/>
                </a:solidFill>
              </a:rPr>
              <a:t>requirements at a high level; lightweight &amp; visual 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Develop </a:t>
            </a:r>
            <a:r>
              <a:rPr lang="en-GB" dirty="0"/>
              <a:t>small, incremental releases and iterate </a:t>
            </a:r>
            <a:endParaRPr lang="en-GB" dirty="0" smtClean="0"/>
          </a:p>
          <a:p>
            <a:r>
              <a:rPr lang="en-GB" dirty="0" smtClean="0"/>
              <a:t>Focus </a:t>
            </a:r>
            <a:r>
              <a:rPr lang="en-GB" dirty="0"/>
              <a:t>on frequent delivery of products </a:t>
            </a:r>
            <a:endParaRPr lang="en-GB" dirty="0" smtClean="0"/>
          </a:p>
          <a:p>
            <a:r>
              <a:rPr lang="en-GB" dirty="0" smtClean="0"/>
              <a:t>Apply </a:t>
            </a:r>
            <a:r>
              <a:rPr lang="en-GB" dirty="0"/>
              <a:t>the 80/20 rule </a:t>
            </a:r>
            <a:endParaRPr lang="en-GB" dirty="0" smtClean="0"/>
          </a:p>
          <a:p>
            <a:r>
              <a:rPr lang="en-GB" dirty="0" smtClean="0"/>
              <a:t>Testing </a:t>
            </a:r>
            <a:r>
              <a:rPr lang="en-GB" dirty="0"/>
              <a:t>is integrated throughout the project lifecycle – test early and </a:t>
            </a:r>
            <a:r>
              <a:rPr lang="en-GB" dirty="0" smtClean="0"/>
              <a:t>often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774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Principles of Agile projects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70C0"/>
                </a:solidFill>
              </a:rPr>
              <a:t>Active </a:t>
            </a:r>
            <a:r>
              <a:rPr lang="en-GB" dirty="0">
                <a:solidFill>
                  <a:srgbClr val="0070C0"/>
                </a:solidFill>
              </a:rPr>
              <a:t>user involvement is imperative </a:t>
            </a:r>
            <a:endParaRPr lang="en-GB" dirty="0" smtClean="0">
              <a:solidFill>
                <a:srgbClr val="0070C0"/>
              </a:solidFill>
            </a:endParaRPr>
          </a:p>
          <a:p>
            <a:r>
              <a:rPr lang="en-GB" dirty="0" smtClean="0">
                <a:solidFill>
                  <a:srgbClr val="FF0000"/>
                </a:solidFill>
              </a:rPr>
              <a:t>Requirements </a:t>
            </a:r>
            <a:r>
              <a:rPr lang="en-GB" dirty="0">
                <a:solidFill>
                  <a:srgbClr val="FF0000"/>
                </a:solidFill>
              </a:rPr>
              <a:t>evolve but the timescale is fixed 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>
                <a:solidFill>
                  <a:srgbClr val="FF0000"/>
                </a:solidFill>
              </a:rPr>
              <a:t>Capture </a:t>
            </a:r>
            <a:r>
              <a:rPr lang="en-GB" dirty="0">
                <a:solidFill>
                  <a:srgbClr val="FF0000"/>
                </a:solidFill>
              </a:rPr>
              <a:t>requirements at a high level; lightweight &amp; visual 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>
                <a:solidFill>
                  <a:srgbClr val="0070C0"/>
                </a:solidFill>
              </a:rPr>
              <a:t>Develop </a:t>
            </a:r>
            <a:r>
              <a:rPr lang="en-GB" dirty="0">
                <a:solidFill>
                  <a:srgbClr val="0070C0"/>
                </a:solidFill>
              </a:rPr>
              <a:t>small, incremental releases and iterate </a:t>
            </a:r>
            <a:endParaRPr lang="en-GB" dirty="0" smtClean="0">
              <a:solidFill>
                <a:srgbClr val="0070C0"/>
              </a:solidFill>
            </a:endParaRPr>
          </a:p>
          <a:p>
            <a:r>
              <a:rPr lang="en-GB" dirty="0" smtClean="0">
                <a:solidFill>
                  <a:srgbClr val="0070C0"/>
                </a:solidFill>
              </a:rPr>
              <a:t>Focus </a:t>
            </a:r>
            <a:r>
              <a:rPr lang="en-GB" dirty="0">
                <a:solidFill>
                  <a:srgbClr val="0070C0"/>
                </a:solidFill>
              </a:rPr>
              <a:t>on frequent delivery of products </a:t>
            </a:r>
            <a:endParaRPr lang="en-GB" dirty="0" smtClean="0">
              <a:solidFill>
                <a:srgbClr val="0070C0"/>
              </a:solidFill>
            </a:endParaRPr>
          </a:p>
          <a:p>
            <a:r>
              <a:rPr lang="en-GB" dirty="0" smtClean="0">
                <a:solidFill>
                  <a:srgbClr val="0070C0"/>
                </a:solidFill>
              </a:rPr>
              <a:t>Apply </a:t>
            </a:r>
            <a:r>
              <a:rPr lang="en-GB" dirty="0">
                <a:solidFill>
                  <a:srgbClr val="0070C0"/>
                </a:solidFill>
              </a:rPr>
              <a:t>the 80/20 rule </a:t>
            </a:r>
            <a:endParaRPr lang="en-GB" dirty="0" smtClean="0">
              <a:solidFill>
                <a:srgbClr val="0070C0"/>
              </a:solidFill>
            </a:endParaRPr>
          </a:p>
          <a:p>
            <a:r>
              <a:rPr lang="en-GB" dirty="0" smtClean="0"/>
              <a:t>Testing </a:t>
            </a:r>
            <a:r>
              <a:rPr lang="en-GB" dirty="0"/>
              <a:t>is integrated throughout the project lifecycle – test early and </a:t>
            </a:r>
            <a:r>
              <a:rPr lang="en-GB" dirty="0" smtClean="0"/>
              <a:t>often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426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GB" sz="2800" b="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Project Goals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28625" y="1366838"/>
            <a:ext cx="5929313" cy="4205287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GB" sz="2400" b="0" kern="0" dirty="0">
                <a:latin typeface="+mn-lt"/>
              </a:rPr>
              <a:t>Goals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GB" sz="2000" b="0" kern="0" dirty="0">
                <a:latin typeface="+mn-lt"/>
              </a:rPr>
              <a:t>Consolidate the data </a:t>
            </a:r>
            <a:r>
              <a:rPr lang="en-GB" sz="2000" b="0" kern="0" dirty="0" smtClean="0">
                <a:latin typeface="+mn-lt"/>
              </a:rPr>
              <a:t>reduction/analysis </a:t>
            </a:r>
            <a:r>
              <a:rPr lang="en-GB" sz="2000" b="0" kern="0" dirty="0">
                <a:latin typeface="+mn-lt"/>
              </a:rPr>
              <a:t>software for neutron scattering without restricting the needs of the instrument scientists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GB" sz="2000" b="0" kern="0" dirty="0">
              <a:latin typeface="+mn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GB" sz="2400" b="0" kern="0" dirty="0">
                <a:latin typeface="+mn-lt"/>
              </a:rPr>
              <a:t>Key requirement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GB" sz="2000" b="0" kern="0" dirty="0">
                <a:latin typeface="+mn-lt"/>
              </a:rPr>
              <a:t>Create a Data Analysis framework 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GB" b="0" kern="0" dirty="0">
                <a:latin typeface="+mn-lt"/>
              </a:rPr>
              <a:t>not instrument or technique/dependent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GB" sz="2000" b="0" kern="0" dirty="0">
                <a:latin typeface="+mn-lt"/>
              </a:rPr>
              <a:t>Cross-platform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GB" b="0" kern="0" dirty="0">
                <a:latin typeface="+mn-lt"/>
              </a:rPr>
              <a:t>Windows, Linux, Mac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GB" sz="2000" b="0" kern="0" dirty="0">
                <a:latin typeface="+mn-lt"/>
              </a:rPr>
              <a:t>Easily extensible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GB" sz="2000" b="0" kern="0" dirty="0" smtClean="0">
                <a:latin typeface="+mn-lt"/>
              </a:rPr>
              <a:t>Open source</a:t>
            </a:r>
            <a:endParaRPr lang="en-GB" sz="2000" b="0" kern="0" dirty="0">
              <a:latin typeface="+mn-lt"/>
            </a:endParaRPr>
          </a:p>
        </p:txBody>
      </p:sp>
      <p:pic>
        <p:nvPicPr>
          <p:cNvPr id="18436" name="Picture 5" descr="http://www.maine.edu/system/hr/heccpgoallogo.bmp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257925" y="1509713"/>
            <a:ext cx="288607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Mantid in the beginning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1026" name="Picture 2" descr="http://www.fhcrc.org/en/diseases/technology-transfer/for-inventors/collaborate/_jcr_content/par/textimage/image.img.jpg/13602781347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94618"/>
            <a:ext cx="1547813" cy="111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50" t="51148" r="9144" b="9016"/>
          <a:stretch/>
        </p:blipFill>
        <p:spPr bwMode="auto">
          <a:xfrm>
            <a:off x="2608250" y="975568"/>
            <a:ext cx="1119188" cy="115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50" t="51148" r="9144" b="9016"/>
          <a:stretch/>
        </p:blipFill>
        <p:spPr bwMode="auto">
          <a:xfrm>
            <a:off x="4572000" y="975568"/>
            <a:ext cx="1119188" cy="115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50" t="51148" r="9144" b="9016"/>
          <a:stretch/>
        </p:blipFill>
        <p:spPr bwMode="auto">
          <a:xfrm>
            <a:off x="7524328" y="1412776"/>
            <a:ext cx="1119188" cy="115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http://www.cameronius.com/graphics/gaudi/gaudi-fig-8-cactus-diagra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31640" y="3756065"/>
            <a:ext cx="2877935" cy="169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5326" y="2132856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Requirements meetings</a:t>
            </a:r>
            <a:endParaRPr lang="en-GB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123728" y="2132855"/>
            <a:ext cx="2088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User Requirements Document</a:t>
            </a:r>
            <a:endParaRPr lang="en-GB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2132856"/>
            <a:ext cx="2088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System Requirements Document</a:t>
            </a:r>
            <a:endParaRPr lang="en-GB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926332" y="5436513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Prototyping &amp; evaluation</a:t>
            </a:r>
            <a:endParaRPr lang="en-GB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530030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Architectural Design Document</a:t>
            </a:r>
            <a:endParaRPr lang="en-GB" sz="1600" dirty="0"/>
          </a:p>
        </p:txBody>
      </p:sp>
      <p:grpSp>
        <p:nvGrpSpPr>
          <p:cNvPr id="9" name="Group 8"/>
          <p:cNvGrpSpPr/>
          <p:nvPr/>
        </p:nvGrpSpPr>
        <p:grpSpPr>
          <a:xfrm>
            <a:off x="7020272" y="3284984"/>
            <a:ext cx="2733675" cy="1557338"/>
            <a:chOff x="4427984" y="4293096"/>
            <a:chExt cx="2733675" cy="1557338"/>
          </a:xfrm>
        </p:grpSpPr>
        <p:pic>
          <p:nvPicPr>
            <p:cNvPr id="1033" name="Picture 9" descr="https://www.ctg.com/media/10807/t_toolselection.png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984" y="4293096"/>
              <a:ext cx="2733675" cy="1557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 bwMode="auto">
            <a:xfrm>
              <a:off x="5794821" y="4418409"/>
              <a:ext cx="1366838" cy="45075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308304" y="4788441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Tool Selection</a:t>
            </a:r>
            <a:endParaRPr lang="en-GB" sz="1600" dirty="0"/>
          </a:p>
        </p:txBody>
      </p:sp>
      <p:cxnSp>
        <p:nvCxnSpPr>
          <p:cNvPr id="11" name="Straight Arrow Connector 10"/>
          <p:cNvCxnSpPr>
            <a:stCxn id="1026" idx="3"/>
            <a:endCxn id="1027" idx="1"/>
          </p:cNvCxnSpPr>
          <p:nvPr/>
        </p:nvCxnSpPr>
        <p:spPr bwMode="auto">
          <a:xfrm>
            <a:off x="1943349" y="1554212"/>
            <a:ext cx="664901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27" idx="3"/>
            <a:endCxn id="6" idx="1"/>
          </p:cNvCxnSpPr>
          <p:nvPr/>
        </p:nvCxnSpPr>
        <p:spPr bwMode="auto">
          <a:xfrm>
            <a:off x="3727438" y="1554212"/>
            <a:ext cx="844562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7" idx="1"/>
          </p:cNvCxnSpPr>
          <p:nvPr/>
        </p:nvCxnSpPr>
        <p:spPr bwMode="auto">
          <a:xfrm>
            <a:off x="5691188" y="1554212"/>
            <a:ext cx="1833140" cy="43720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1033" idx="1"/>
          </p:cNvCxnSpPr>
          <p:nvPr/>
        </p:nvCxnSpPr>
        <p:spPr bwMode="auto">
          <a:xfrm>
            <a:off x="5691188" y="1554212"/>
            <a:ext cx="1329084" cy="2509441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31" idx="1"/>
            <a:endCxn id="7" idx="1"/>
          </p:cNvCxnSpPr>
          <p:nvPr/>
        </p:nvCxnSpPr>
        <p:spPr bwMode="auto">
          <a:xfrm flipV="1">
            <a:off x="4209575" y="1991420"/>
            <a:ext cx="3314753" cy="2610039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31" idx="1"/>
            <a:endCxn id="1033" idx="1"/>
          </p:cNvCxnSpPr>
          <p:nvPr/>
        </p:nvCxnSpPr>
        <p:spPr bwMode="auto">
          <a:xfrm flipV="1">
            <a:off x="4209575" y="4063653"/>
            <a:ext cx="2810697" cy="537806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6" idx="1"/>
          </p:cNvCxnSpPr>
          <p:nvPr/>
        </p:nvCxnSpPr>
        <p:spPr bwMode="auto">
          <a:xfrm flipV="1">
            <a:off x="3474217" y="1554212"/>
            <a:ext cx="1097783" cy="2509442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496" y="3950113"/>
            <a:ext cx="12961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Gaudi</a:t>
            </a:r>
          </a:p>
          <a:p>
            <a:pPr algn="ctr"/>
            <a:endParaRPr lang="en-GB" sz="1600" dirty="0" smtClean="0"/>
          </a:p>
          <a:p>
            <a:pPr algn="ctr"/>
            <a:endParaRPr lang="en-GB" sz="1600" dirty="0"/>
          </a:p>
          <a:p>
            <a:pPr algn="ctr"/>
            <a:r>
              <a:rPr lang="en-GB" sz="1600" dirty="0" smtClean="0"/>
              <a:t>In-house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96101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35496" y="3933056"/>
            <a:ext cx="8856984" cy="18002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6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6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5496" y="1556792"/>
            <a:ext cx="8856984" cy="23762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GB" dirty="0"/>
              <a:t>Mantid in the beginning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894730"/>
            <a:ext cx="4040188" cy="639762"/>
          </a:xfrm>
        </p:spPr>
        <p:txBody>
          <a:bodyPr/>
          <a:lstStyle/>
          <a:p>
            <a:r>
              <a:rPr lang="en-GB" dirty="0" smtClean="0"/>
              <a:t>Good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1534492"/>
            <a:ext cx="4040188" cy="3951288"/>
          </a:xfrm>
        </p:spPr>
        <p:txBody>
          <a:bodyPr/>
          <a:lstStyle/>
          <a:p>
            <a:r>
              <a:rPr lang="en-GB" sz="2000" dirty="0" smtClean="0"/>
              <a:t>Wide cross section of scientists</a:t>
            </a:r>
          </a:p>
          <a:p>
            <a:r>
              <a:rPr lang="en-GB" sz="2000" dirty="0" smtClean="0"/>
              <a:t>Separated high level from details</a:t>
            </a:r>
          </a:p>
          <a:p>
            <a:r>
              <a:rPr lang="en-GB" sz="2000" dirty="0" smtClean="0"/>
              <a:t>Built relationships</a:t>
            </a:r>
          </a:p>
          <a:p>
            <a:r>
              <a:rPr lang="en-GB" sz="2000" dirty="0" smtClean="0"/>
              <a:t>Documented and agreed requirements</a:t>
            </a:r>
          </a:p>
          <a:p>
            <a:r>
              <a:rPr lang="en-GB" sz="2000" dirty="0" smtClean="0"/>
              <a:t>Learning from other projects</a:t>
            </a:r>
          </a:p>
          <a:p>
            <a:r>
              <a:rPr lang="en-GB" sz="2000" dirty="0" smtClean="0"/>
              <a:t>Evaluation of current software</a:t>
            </a:r>
          </a:p>
          <a:p>
            <a:r>
              <a:rPr lang="en-GB" sz="2000" dirty="0" smtClean="0"/>
              <a:t>Gathering best practice</a:t>
            </a:r>
            <a:endParaRPr lang="en-GB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894730"/>
            <a:ext cx="4041775" cy="639762"/>
          </a:xfrm>
        </p:spPr>
        <p:txBody>
          <a:bodyPr/>
          <a:lstStyle/>
          <a:p>
            <a:r>
              <a:rPr lang="en-GB" dirty="0" smtClean="0"/>
              <a:t>Bad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1534492"/>
            <a:ext cx="4041775" cy="3951288"/>
          </a:xfrm>
        </p:spPr>
        <p:txBody>
          <a:bodyPr/>
          <a:lstStyle/>
          <a:p>
            <a:r>
              <a:rPr lang="en-GB" sz="1800" dirty="0" smtClean="0"/>
              <a:t>Tough to separate vital detail from the rest</a:t>
            </a:r>
          </a:p>
          <a:p>
            <a:r>
              <a:rPr lang="en-GB" sz="1800" dirty="0" smtClean="0"/>
              <a:t>Stakeholder coverage</a:t>
            </a:r>
          </a:p>
          <a:p>
            <a:endParaRPr lang="en-GB" sz="1800" dirty="0"/>
          </a:p>
          <a:p>
            <a:endParaRPr lang="en-GB" sz="1800" dirty="0" smtClean="0"/>
          </a:p>
          <a:p>
            <a:endParaRPr lang="en-GB" sz="1800" dirty="0"/>
          </a:p>
          <a:p>
            <a:endParaRPr lang="en-GB" sz="1000" dirty="0" smtClean="0"/>
          </a:p>
          <a:p>
            <a:endParaRPr lang="en-GB" sz="1800" dirty="0"/>
          </a:p>
          <a:p>
            <a:r>
              <a:rPr lang="en-GB" sz="1800" dirty="0" smtClean="0"/>
              <a:t>Accuracy vs. time</a:t>
            </a:r>
          </a:p>
          <a:p>
            <a:r>
              <a:rPr lang="en-GB" sz="1800" dirty="0" smtClean="0"/>
              <a:t>Bias</a:t>
            </a:r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35496" y="1772816"/>
            <a:ext cx="492443" cy="199244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 sz="2000" dirty="0" smtClean="0"/>
              <a:t>Requirements</a:t>
            </a:r>
            <a:endParaRPr lang="en-GB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35496" y="3948447"/>
            <a:ext cx="492443" cy="171280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 sz="2000" dirty="0" smtClean="0"/>
              <a:t>Prototyping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12562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Mantid early development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 month iterations</a:t>
            </a:r>
          </a:p>
          <a:p>
            <a:r>
              <a:rPr lang="en-GB" dirty="0" smtClean="0"/>
              <a:t>Development</a:t>
            </a:r>
          </a:p>
          <a:p>
            <a:pPr lvl="2"/>
            <a:r>
              <a:rPr lang="en-GB" dirty="0" smtClean="0"/>
              <a:t>High risk design features</a:t>
            </a:r>
          </a:p>
          <a:p>
            <a:pPr lvl="3"/>
            <a:r>
              <a:rPr lang="en-GB" dirty="0" smtClean="0"/>
              <a:t>Plug in architecture</a:t>
            </a:r>
          </a:p>
          <a:p>
            <a:pPr lvl="3"/>
            <a:r>
              <a:rPr lang="en-GB" dirty="0" smtClean="0"/>
              <a:t>Python Integration</a:t>
            </a:r>
          </a:p>
          <a:p>
            <a:pPr lvl="2"/>
            <a:r>
              <a:rPr lang="en-GB" dirty="0" smtClean="0"/>
              <a:t>Vital common data structures</a:t>
            </a:r>
          </a:p>
          <a:p>
            <a:pPr lvl="3"/>
            <a:r>
              <a:rPr lang="en-GB" dirty="0" smtClean="0"/>
              <a:t>Workspace2D</a:t>
            </a:r>
          </a:p>
          <a:p>
            <a:pPr lvl="3"/>
            <a:r>
              <a:rPr lang="en-GB" dirty="0" smtClean="0"/>
              <a:t>Workspace History</a:t>
            </a:r>
          </a:p>
          <a:p>
            <a:pPr lvl="3"/>
            <a:r>
              <a:rPr lang="en-GB" dirty="0" smtClean="0"/>
              <a:t>Instrument Geometry</a:t>
            </a:r>
          </a:p>
          <a:p>
            <a:pPr lvl="2"/>
            <a:r>
              <a:rPr lang="en-GB" dirty="0" smtClean="0"/>
              <a:t>Common algorithms</a:t>
            </a:r>
          </a:p>
          <a:p>
            <a:pPr lvl="3"/>
            <a:r>
              <a:rPr lang="en-GB" dirty="0" err="1" smtClean="0"/>
              <a:t>LoadRaw</a:t>
            </a:r>
            <a:endParaRPr lang="en-GB" dirty="0" smtClean="0"/>
          </a:p>
          <a:p>
            <a:pPr lvl="3"/>
            <a:r>
              <a:rPr lang="en-GB" dirty="0" err="1" smtClean="0"/>
              <a:t>Rebin</a:t>
            </a:r>
            <a:endParaRPr lang="en-GB" dirty="0" smtClean="0"/>
          </a:p>
          <a:p>
            <a:pPr lvl="3"/>
            <a:r>
              <a:rPr lang="en-GB" dirty="0" err="1" smtClean="0"/>
              <a:t>ConvertUnits</a:t>
            </a:r>
            <a:endParaRPr lang="en-GB" dirty="0" smtClean="0"/>
          </a:p>
          <a:p>
            <a:r>
              <a:rPr lang="en-GB" dirty="0" smtClean="0"/>
              <a:t>Unit testing, continuous integration</a:t>
            </a:r>
            <a:br>
              <a:rPr lang="en-GB" dirty="0" smtClean="0"/>
            </a:br>
            <a:r>
              <a:rPr lang="en-GB" dirty="0" smtClean="0"/>
              <a:t>from the start</a:t>
            </a:r>
            <a:endParaRPr lang="en-GB" dirty="0"/>
          </a:p>
        </p:txBody>
      </p:sp>
      <p:sp>
        <p:nvSpPr>
          <p:cNvPr id="4" name="Right Brace 3"/>
          <p:cNvSpPr/>
          <p:nvPr/>
        </p:nvSpPr>
        <p:spPr bwMode="auto">
          <a:xfrm>
            <a:off x="6156176" y="1196752"/>
            <a:ext cx="504056" cy="4752528"/>
          </a:xfrm>
          <a:prstGeom prst="rightBrace">
            <a:avLst>
              <a:gd name="adj1" fmla="val 36678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60232" y="3000434"/>
            <a:ext cx="23762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0" dirty="0" smtClean="0">
                <a:latin typeface="+mn-lt"/>
              </a:rPr>
              <a:t>Evaluated by: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dirty="0" smtClean="0">
                <a:latin typeface="+mn-lt"/>
              </a:rPr>
              <a:t>Lead Scientist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dirty="0" smtClean="0">
                <a:latin typeface="+mn-lt"/>
              </a:rPr>
              <a:t>Project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dirty="0" smtClean="0">
                <a:latin typeface="+mn-lt"/>
              </a:rPr>
              <a:t>Project Team</a:t>
            </a:r>
            <a:endParaRPr lang="en-GB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42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IS Small Bottom Banner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SIS Small Bottom Banner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19268</TotalTime>
  <Words>651</Words>
  <Application>Microsoft Office PowerPoint</Application>
  <PresentationFormat>On-screen Show (4:3)</PresentationFormat>
  <Paragraphs>220</Paragraphs>
  <Slides>19</Slides>
  <Notes>7</Notes>
  <HiddenSlides>3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ISIS Small Bottom Banner</vt:lpstr>
      <vt:lpstr>1_ISIS Small Bottom Banner</vt:lpstr>
      <vt:lpstr>Requirements in a long term agile project</vt:lpstr>
      <vt:lpstr>Overview</vt:lpstr>
      <vt:lpstr>Key Principles of Agile projects</vt:lpstr>
      <vt:lpstr>Key Principles of Agile projects</vt:lpstr>
      <vt:lpstr>Key Principles of Agile projects</vt:lpstr>
      <vt:lpstr>PowerPoint Presentation</vt:lpstr>
      <vt:lpstr>Mantid in the beginning</vt:lpstr>
      <vt:lpstr>Mantid in the beginning</vt:lpstr>
      <vt:lpstr>Mantid early development</vt:lpstr>
      <vt:lpstr>Mantid early development</vt:lpstr>
      <vt:lpstr>Improving Stakeholder engagement</vt:lpstr>
      <vt:lpstr>Expanding the project</vt:lpstr>
      <vt:lpstr>Problems</vt:lpstr>
      <vt:lpstr>Two timescales of requirements</vt:lpstr>
      <vt:lpstr>Annual Joint Scientific Steering Committee</vt:lpstr>
      <vt:lpstr>Release Presentations</vt:lpstr>
      <vt:lpstr>Annual Joint Scientific Steering Committee</vt:lpstr>
      <vt:lpstr>Conclusion</vt:lpstr>
      <vt:lpstr>PowerPoint Presentation</vt:lpstr>
    </vt:vector>
  </TitlesOfParts>
  <Company>CCLRC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gmlh78</dc:creator>
  <cp:lastModifiedBy>Draper, Nick (-,RAL,ISIS)</cp:lastModifiedBy>
  <cp:revision>487</cp:revision>
  <dcterms:created xsi:type="dcterms:W3CDTF">2007-04-16T13:36:05Z</dcterms:created>
  <dcterms:modified xsi:type="dcterms:W3CDTF">2014-09-18T15:44:25Z</dcterms:modified>
</cp:coreProperties>
</file>