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51"/>
  </p:notesMasterIdLst>
  <p:sldIdLst>
    <p:sldId id="256" r:id="rId2"/>
    <p:sldId id="257" r:id="rId3"/>
    <p:sldId id="258" r:id="rId4"/>
    <p:sldId id="300"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65" r:id="rId20"/>
    <p:sldId id="261" r:id="rId21"/>
    <p:sldId id="291" r:id="rId22"/>
    <p:sldId id="262" r:id="rId23"/>
    <p:sldId id="264" r:id="rId24"/>
    <p:sldId id="297" r:id="rId25"/>
    <p:sldId id="298" r:id="rId26"/>
    <p:sldId id="299" r:id="rId27"/>
    <p:sldId id="266" r:id="rId28"/>
    <p:sldId id="301" r:id="rId29"/>
    <p:sldId id="269" r:id="rId30"/>
    <p:sldId id="268" r:id="rId31"/>
    <p:sldId id="270" r:id="rId32"/>
    <p:sldId id="302" r:id="rId33"/>
    <p:sldId id="303" r:id="rId34"/>
    <p:sldId id="304" r:id="rId35"/>
    <p:sldId id="305" r:id="rId36"/>
    <p:sldId id="306" r:id="rId37"/>
    <p:sldId id="307" r:id="rId38"/>
    <p:sldId id="310" r:id="rId39"/>
    <p:sldId id="308" r:id="rId40"/>
    <p:sldId id="293" r:id="rId41"/>
    <p:sldId id="294" r:id="rId42"/>
    <p:sldId id="295" r:id="rId43"/>
    <p:sldId id="296" r:id="rId44"/>
    <p:sldId id="286" r:id="rId45"/>
    <p:sldId id="287" r:id="rId46"/>
    <p:sldId id="288" r:id="rId47"/>
    <p:sldId id="289" r:id="rId48"/>
    <p:sldId id="290" r:id="rId49"/>
    <p:sldId id="309" r:id="rId5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Lucida Sans" pitchFamily="34" charset="0"/>
        <a:ea typeface="+mn-ea"/>
        <a:cs typeface="+mn-cs"/>
      </a:defRPr>
    </a:lvl1pPr>
    <a:lvl2pPr marL="457200" algn="l" rtl="0" fontAlgn="base">
      <a:spcBef>
        <a:spcPct val="0"/>
      </a:spcBef>
      <a:spcAft>
        <a:spcPct val="0"/>
      </a:spcAft>
      <a:defRPr b="1" kern="1200">
        <a:solidFill>
          <a:schemeClr val="tx1"/>
        </a:solidFill>
        <a:latin typeface="Lucida Sans" pitchFamily="34" charset="0"/>
        <a:ea typeface="+mn-ea"/>
        <a:cs typeface="+mn-cs"/>
      </a:defRPr>
    </a:lvl2pPr>
    <a:lvl3pPr marL="914400" algn="l" rtl="0" fontAlgn="base">
      <a:spcBef>
        <a:spcPct val="0"/>
      </a:spcBef>
      <a:spcAft>
        <a:spcPct val="0"/>
      </a:spcAft>
      <a:defRPr b="1" kern="1200">
        <a:solidFill>
          <a:schemeClr val="tx1"/>
        </a:solidFill>
        <a:latin typeface="Lucida Sans" pitchFamily="34" charset="0"/>
        <a:ea typeface="+mn-ea"/>
        <a:cs typeface="+mn-cs"/>
      </a:defRPr>
    </a:lvl3pPr>
    <a:lvl4pPr marL="1371600" algn="l" rtl="0" fontAlgn="base">
      <a:spcBef>
        <a:spcPct val="0"/>
      </a:spcBef>
      <a:spcAft>
        <a:spcPct val="0"/>
      </a:spcAft>
      <a:defRPr b="1" kern="1200">
        <a:solidFill>
          <a:schemeClr val="tx1"/>
        </a:solidFill>
        <a:latin typeface="Lucida Sans" pitchFamily="34" charset="0"/>
        <a:ea typeface="+mn-ea"/>
        <a:cs typeface="+mn-cs"/>
      </a:defRPr>
    </a:lvl4pPr>
    <a:lvl5pPr marL="1828800" algn="l" rtl="0" fontAlgn="base">
      <a:spcBef>
        <a:spcPct val="0"/>
      </a:spcBef>
      <a:spcAft>
        <a:spcPct val="0"/>
      </a:spcAft>
      <a:defRPr b="1" kern="1200">
        <a:solidFill>
          <a:schemeClr val="tx1"/>
        </a:solidFill>
        <a:latin typeface="Lucida Sans" pitchFamily="34" charset="0"/>
        <a:ea typeface="+mn-ea"/>
        <a:cs typeface="+mn-cs"/>
      </a:defRPr>
    </a:lvl5pPr>
    <a:lvl6pPr marL="2286000" algn="l" defTabSz="914400" rtl="0" eaLnBrk="1" latinLnBrk="0" hangingPunct="1">
      <a:defRPr b="1" kern="1200">
        <a:solidFill>
          <a:schemeClr val="tx1"/>
        </a:solidFill>
        <a:latin typeface="Lucida Sans" pitchFamily="34" charset="0"/>
        <a:ea typeface="+mn-ea"/>
        <a:cs typeface="+mn-cs"/>
      </a:defRPr>
    </a:lvl6pPr>
    <a:lvl7pPr marL="2743200" algn="l" defTabSz="914400" rtl="0" eaLnBrk="1" latinLnBrk="0" hangingPunct="1">
      <a:defRPr b="1" kern="1200">
        <a:solidFill>
          <a:schemeClr val="tx1"/>
        </a:solidFill>
        <a:latin typeface="Lucida Sans" pitchFamily="34" charset="0"/>
        <a:ea typeface="+mn-ea"/>
        <a:cs typeface="+mn-cs"/>
      </a:defRPr>
    </a:lvl7pPr>
    <a:lvl8pPr marL="3200400" algn="l" defTabSz="914400" rtl="0" eaLnBrk="1" latinLnBrk="0" hangingPunct="1">
      <a:defRPr b="1" kern="1200">
        <a:solidFill>
          <a:schemeClr val="tx1"/>
        </a:solidFill>
        <a:latin typeface="Lucida Sans" pitchFamily="34" charset="0"/>
        <a:ea typeface="+mn-ea"/>
        <a:cs typeface="+mn-cs"/>
      </a:defRPr>
    </a:lvl8pPr>
    <a:lvl9pPr marL="3657600" algn="l" defTabSz="914400" rtl="0" eaLnBrk="1" latinLnBrk="0" hangingPunct="1">
      <a:defRPr b="1" kern="1200">
        <a:solidFill>
          <a:schemeClr val="tx1"/>
        </a:solidFill>
        <a:latin typeface="Lucida Sans" pitchFamily="34" charset="0"/>
        <a:ea typeface="+mn-ea"/>
        <a:cs typeface="+mn-cs"/>
      </a:defRPr>
    </a:lvl9pPr>
  </p:defaultTextStyle>
  <p:extLst>
    <p:ext uri="{521415D9-36F7-43E2-AB2F-B90AF26B5E84}">
      <p14:sectionLst xmlns:p14="http://schemas.microsoft.com/office/powerpoint/2010/main">
        <p14:section name="Default Section" id="{6B4D3986-46C8-4E44-B5AF-D2AA7D72D8C5}">
          <p14:sldIdLst>
            <p14:sldId id="256"/>
          </p14:sldIdLst>
        </p14:section>
        <p14:section name="Introduction" id="{755EE3F0-735C-440F-866F-EC0FAA20BA8C}">
          <p14:sldIdLst>
            <p14:sldId id="257"/>
            <p14:sldId id="258"/>
            <p14:sldId id="300"/>
          </p14:sldIdLst>
        </p14:section>
        <p14:section name="Instrument View" id="{3ED223EB-4810-4FFD-84F6-E8471303D403}">
          <p14:sldIdLst>
            <p14:sldId id="272"/>
            <p14:sldId id="273"/>
            <p14:sldId id="274"/>
            <p14:sldId id="275"/>
            <p14:sldId id="276"/>
            <p14:sldId id="277"/>
            <p14:sldId id="278"/>
            <p14:sldId id="279"/>
            <p14:sldId id="280"/>
            <p14:sldId id="281"/>
            <p14:sldId id="282"/>
            <p14:sldId id="283"/>
            <p14:sldId id="284"/>
            <p14:sldId id="285"/>
          </p14:sldIdLst>
        </p14:section>
        <p14:section name="New Widgets" id="{A4892BDB-28A5-4D75-A114-77D59D896F28}">
          <p14:sldIdLst>
            <p14:sldId id="265"/>
            <p14:sldId id="261"/>
            <p14:sldId id="291"/>
          </p14:sldIdLst>
        </p14:section>
        <p14:section name="Python API" id="{6ED4F0E2-56DE-4C2D-B868-3F1A29BED684}">
          <p14:sldIdLst>
            <p14:sldId id="262"/>
            <p14:sldId id="264"/>
          </p14:sldIdLst>
        </p14:section>
        <p14:section name="Calibration" id="{F869658E-EB44-4EB9-95C4-0D48D3851CFA}">
          <p14:sldIdLst>
            <p14:sldId id="297"/>
            <p14:sldId id="298"/>
            <p14:sldId id="299"/>
          </p14:sldIdLst>
        </p14:section>
        <p14:section name="Framework News" id="{A08D5F8B-A600-42E1-AAED-B7945205FCAB}">
          <p14:sldIdLst>
            <p14:sldId id="266"/>
            <p14:sldId id="301"/>
            <p14:sldId id="269"/>
            <p14:sldId id="268"/>
          </p14:sldIdLst>
        </p14:section>
        <p14:section name="Direct Inelastic" id="{16C0C8BF-6F3B-407F-AE78-D072F576295D}">
          <p14:sldIdLst>
            <p14:sldId id="270"/>
          </p14:sldIdLst>
        </p14:section>
        <p14:section name="Crystal" id="{2123440E-798A-4F96-AC65-DFE14954F4B7}">
          <p14:sldIdLst>
            <p14:sldId id="302"/>
            <p14:sldId id="303"/>
            <p14:sldId id="304"/>
            <p14:sldId id="305"/>
            <p14:sldId id="306"/>
            <p14:sldId id="307"/>
            <p14:sldId id="310"/>
          </p14:sldIdLst>
        </p14:section>
        <p14:section name="Muon" id="{3BD524AB-8D84-4136-A660-0C451A072DF7}">
          <p14:sldIdLst>
            <p14:sldId id="308"/>
          </p14:sldIdLst>
        </p14:section>
        <p14:section name="Indirect Inelastic" id="{6C7CD39D-2657-4B84-858D-2917540641C8}">
          <p14:sldIdLst>
            <p14:sldId id="293"/>
            <p14:sldId id="294"/>
            <p14:sldId id="295"/>
            <p14:sldId id="296"/>
          </p14:sldIdLst>
        </p14:section>
        <p14:section name="SANS" id="{7650890E-2F5A-40DF-959F-266147FA48E7}">
          <p14:sldIdLst>
            <p14:sldId id="286"/>
            <p14:sldId id="287"/>
            <p14:sldId id="288"/>
            <p14:sldId id="289"/>
            <p14:sldId id="290"/>
          </p14:sldIdLst>
        </p14:section>
        <p14:section name="Conclusion" id="{68A5001D-DBEF-4EDA-92A5-8D8F15BE9927}">
          <p14:sldIdLst>
            <p14:sldId id="30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98" autoAdjust="0"/>
  </p:normalViewPr>
  <p:slideViewPr>
    <p:cSldViewPr>
      <p:cViewPr varScale="1">
        <p:scale>
          <a:sx n="81" d="100"/>
          <a:sy n="81" d="100"/>
        </p:scale>
        <p:origin x="-11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487B0-5BB1-40D2-80F0-832AB35B7E61}" type="doc">
      <dgm:prSet loTypeId="urn:microsoft.com/office/officeart/2005/8/layout/hProcess9" loCatId="process" qsTypeId="urn:microsoft.com/office/officeart/2005/8/quickstyle/simple3" qsCatId="simple" csTypeId="urn:microsoft.com/office/officeart/2005/8/colors/accent1_2" csCatId="accent1" phldr="1"/>
      <dgm:spPr/>
    </dgm:pt>
    <dgm:pt modelId="{30CA3625-F5AB-46EF-A7D6-014EC320ACB9}">
      <dgm:prSet phldrT="[Text]"/>
      <dgm:spPr/>
      <dgm:t>
        <a:bodyPr/>
        <a:lstStyle/>
        <a:p>
          <a:r>
            <a:rPr lang="en-GB" dirty="0" smtClean="0"/>
            <a:t>Release 2.5 (May)</a:t>
          </a:r>
          <a:endParaRPr lang="en-GB" dirty="0"/>
        </a:p>
      </dgm:t>
    </dgm:pt>
    <dgm:pt modelId="{322E1DD6-76C4-4651-B4AE-D187DE968BEB}" type="parTrans" cxnId="{4FC02984-692A-4C5E-B796-C29619B6450D}">
      <dgm:prSet/>
      <dgm:spPr/>
      <dgm:t>
        <a:bodyPr/>
        <a:lstStyle/>
        <a:p>
          <a:endParaRPr lang="en-GB"/>
        </a:p>
      </dgm:t>
    </dgm:pt>
    <dgm:pt modelId="{C7F3B84D-00D5-468F-BCC5-E8D4744EB6A8}" type="sibTrans" cxnId="{4FC02984-692A-4C5E-B796-C29619B6450D}">
      <dgm:prSet/>
      <dgm:spPr/>
      <dgm:t>
        <a:bodyPr/>
        <a:lstStyle/>
        <a:p>
          <a:endParaRPr lang="en-GB"/>
        </a:p>
      </dgm:t>
    </dgm:pt>
    <dgm:pt modelId="{277F799A-CECD-48DA-9EBF-B9AF72D97273}">
      <dgm:prSet/>
      <dgm:spPr/>
      <dgm:t>
        <a:bodyPr/>
        <a:lstStyle/>
        <a:p>
          <a:r>
            <a:rPr lang="en-GB" dirty="0" smtClean="0"/>
            <a:t>Both API work</a:t>
          </a:r>
          <a:endParaRPr lang="en-GB" dirty="0"/>
        </a:p>
      </dgm:t>
    </dgm:pt>
    <dgm:pt modelId="{A16ACBD3-00D9-4155-8CC8-20294F732A85}" type="parTrans" cxnId="{5110A397-DB16-43CC-9C61-8B7CB16562A8}">
      <dgm:prSet/>
      <dgm:spPr/>
      <dgm:t>
        <a:bodyPr/>
        <a:lstStyle/>
        <a:p>
          <a:endParaRPr lang="en-GB"/>
        </a:p>
      </dgm:t>
    </dgm:pt>
    <dgm:pt modelId="{83ADA10F-A34D-4743-A627-3A425BCD5D03}" type="sibTrans" cxnId="{5110A397-DB16-43CC-9C61-8B7CB16562A8}">
      <dgm:prSet/>
      <dgm:spPr/>
      <dgm:t>
        <a:bodyPr/>
        <a:lstStyle/>
        <a:p>
          <a:endParaRPr lang="en-GB"/>
        </a:p>
      </dgm:t>
    </dgm:pt>
    <dgm:pt modelId="{FFA9C023-B80E-40C7-84B9-815B8AC8145D}">
      <dgm:prSet/>
      <dgm:spPr/>
      <dgm:t>
        <a:bodyPr/>
        <a:lstStyle/>
        <a:p>
          <a:r>
            <a:rPr lang="en-GB" smtClean="0"/>
            <a:t>Script default is v2</a:t>
          </a:r>
          <a:endParaRPr lang="en-GB" dirty="0"/>
        </a:p>
      </dgm:t>
    </dgm:pt>
    <dgm:pt modelId="{C6BA6D40-836C-4215-8E8B-68BC8AD64141}" type="parTrans" cxnId="{8C551DE2-B77E-4978-8F8F-309E1FDDF13C}">
      <dgm:prSet/>
      <dgm:spPr/>
      <dgm:t>
        <a:bodyPr/>
        <a:lstStyle/>
        <a:p>
          <a:endParaRPr lang="en-GB"/>
        </a:p>
      </dgm:t>
    </dgm:pt>
    <dgm:pt modelId="{3713DEFD-E269-4D24-AF34-AD82F94B4600}" type="sibTrans" cxnId="{8C551DE2-B77E-4978-8F8F-309E1FDDF13C}">
      <dgm:prSet/>
      <dgm:spPr/>
      <dgm:t>
        <a:bodyPr/>
        <a:lstStyle/>
        <a:p>
          <a:endParaRPr lang="en-GB"/>
        </a:p>
      </dgm:t>
    </dgm:pt>
    <dgm:pt modelId="{FE976C22-3FEE-495E-9CF0-80B1D66BC953}">
      <dgm:prSet/>
      <dgm:spPr/>
      <dgm:t>
        <a:bodyPr/>
        <a:lstStyle/>
        <a:p>
          <a:r>
            <a:rPr lang="en-GB" smtClean="0"/>
            <a:t>Release 2.6 (Aug)</a:t>
          </a:r>
          <a:endParaRPr lang="en-GB" dirty="0"/>
        </a:p>
      </dgm:t>
    </dgm:pt>
    <dgm:pt modelId="{3083A491-0CA6-421B-8C61-C23B4A74DE36}" type="parTrans" cxnId="{F48E1A05-3B9C-4064-80BF-04FA6558800B}">
      <dgm:prSet/>
      <dgm:spPr/>
      <dgm:t>
        <a:bodyPr/>
        <a:lstStyle/>
        <a:p>
          <a:endParaRPr lang="en-GB"/>
        </a:p>
      </dgm:t>
    </dgm:pt>
    <dgm:pt modelId="{BE03B9EA-267A-422D-8202-5C0716E8501B}" type="sibTrans" cxnId="{F48E1A05-3B9C-4064-80BF-04FA6558800B}">
      <dgm:prSet/>
      <dgm:spPr/>
      <dgm:t>
        <a:bodyPr/>
        <a:lstStyle/>
        <a:p>
          <a:endParaRPr lang="en-GB"/>
        </a:p>
      </dgm:t>
    </dgm:pt>
    <dgm:pt modelId="{79ADA30E-6F0E-4F9E-8248-52885EAB459B}">
      <dgm:prSet/>
      <dgm:spPr/>
      <dgm:t>
        <a:bodyPr/>
        <a:lstStyle/>
        <a:p>
          <a:r>
            <a:rPr lang="en-GB" smtClean="0"/>
            <a:t>Both APIs work</a:t>
          </a:r>
          <a:endParaRPr lang="en-GB" dirty="0"/>
        </a:p>
      </dgm:t>
    </dgm:pt>
    <dgm:pt modelId="{AB3ADF0E-717F-41D6-BC56-E2AE8DB84D25}" type="parTrans" cxnId="{9356CA34-FA01-44FF-ABAF-88B9AA195A40}">
      <dgm:prSet/>
      <dgm:spPr/>
      <dgm:t>
        <a:bodyPr/>
        <a:lstStyle/>
        <a:p>
          <a:endParaRPr lang="en-GB"/>
        </a:p>
      </dgm:t>
    </dgm:pt>
    <dgm:pt modelId="{0DF5498A-DC6F-4FE5-A2EE-D4E7FDE292FF}" type="sibTrans" cxnId="{9356CA34-FA01-44FF-ABAF-88B9AA195A40}">
      <dgm:prSet/>
      <dgm:spPr/>
      <dgm:t>
        <a:bodyPr/>
        <a:lstStyle/>
        <a:p>
          <a:endParaRPr lang="en-GB"/>
        </a:p>
      </dgm:t>
    </dgm:pt>
    <dgm:pt modelId="{703456EC-4294-4F23-B13E-75367F2AC03B}">
      <dgm:prSet/>
      <dgm:spPr/>
      <dgm:t>
        <a:bodyPr/>
        <a:lstStyle/>
        <a:p>
          <a:r>
            <a:rPr lang="en-GB" smtClean="0"/>
            <a:t>Deprecation warning for v1</a:t>
          </a:r>
          <a:endParaRPr lang="en-GB" dirty="0"/>
        </a:p>
      </dgm:t>
    </dgm:pt>
    <dgm:pt modelId="{A3EC272D-4635-413A-B4E2-B9DF965A0CF1}" type="parTrans" cxnId="{9704D252-9E64-43EF-98D3-7CDE4C5126F4}">
      <dgm:prSet/>
      <dgm:spPr/>
      <dgm:t>
        <a:bodyPr/>
        <a:lstStyle/>
        <a:p>
          <a:endParaRPr lang="en-GB"/>
        </a:p>
      </dgm:t>
    </dgm:pt>
    <dgm:pt modelId="{A13DAF30-AFFB-4F3B-901E-8D50078827C6}" type="sibTrans" cxnId="{9704D252-9E64-43EF-98D3-7CDE4C5126F4}">
      <dgm:prSet/>
      <dgm:spPr/>
      <dgm:t>
        <a:bodyPr/>
        <a:lstStyle/>
        <a:p>
          <a:endParaRPr lang="en-GB"/>
        </a:p>
      </dgm:t>
    </dgm:pt>
    <dgm:pt modelId="{73B58A38-AC2A-4969-80A3-7E7DAE38AFC0}">
      <dgm:prSet/>
      <dgm:spPr/>
      <dgm:t>
        <a:bodyPr/>
        <a:lstStyle/>
        <a:p>
          <a:r>
            <a:rPr lang="en-GB" smtClean="0"/>
            <a:t>Release 2.7 (Nov)</a:t>
          </a:r>
          <a:endParaRPr lang="en-GB" dirty="0"/>
        </a:p>
      </dgm:t>
    </dgm:pt>
    <dgm:pt modelId="{42ED7728-8E44-4EFC-96F2-8D7A316F3C7A}" type="parTrans" cxnId="{C37A6041-D166-4B2A-9FC1-118FF302C67F}">
      <dgm:prSet/>
      <dgm:spPr/>
      <dgm:t>
        <a:bodyPr/>
        <a:lstStyle/>
        <a:p>
          <a:endParaRPr lang="en-GB"/>
        </a:p>
      </dgm:t>
    </dgm:pt>
    <dgm:pt modelId="{D8B144B5-8897-476B-A67C-16CEA24E39A8}" type="sibTrans" cxnId="{C37A6041-D166-4B2A-9FC1-118FF302C67F}">
      <dgm:prSet/>
      <dgm:spPr/>
      <dgm:t>
        <a:bodyPr/>
        <a:lstStyle/>
        <a:p>
          <a:endParaRPr lang="en-GB"/>
        </a:p>
      </dgm:t>
    </dgm:pt>
    <dgm:pt modelId="{E96A06E5-4536-42F3-A553-24DDCEB41A27}">
      <dgm:prSet/>
      <dgm:spPr/>
      <dgm:t>
        <a:bodyPr/>
        <a:lstStyle/>
        <a:p>
          <a:r>
            <a:rPr lang="en-GB" smtClean="0"/>
            <a:t>v2 only works</a:t>
          </a:r>
          <a:endParaRPr lang="en-GB" dirty="0"/>
        </a:p>
      </dgm:t>
    </dgm:pt>
    <dgm:pt modelId="{3AC82BD3-76CF-4D09-A43E-B80F0EC24A93}" type="parTrans" cxnId="{3A92887D-6C25-4D24-BA25-0C465882B305}">
      <dgm:prSet/>
      <dgm:spPr/>
      <dgm:t>
        <a:bodyPr/>
        <a:lstStyle/>
        <a:p>
          <a:endParaRPr lang="en-GB"/>
        </a:p>
      </dgm:t>
    </dgm:pt>
    <dgm:pt modelId="{39CA0C70-5DDA-4ACB-AA0C-5D5FF4B17430}" type="sibTrans" cxnId="{3A92887D-6C25-4D24-BA25-0C465882B305}">
      <dgm:prSet/>
      <dgm:spPr/>
      <dgm:t>
        <a:bodyPr/>
        <a:lstStyle/>
        <a:p>
          <a:endParaRPr lang="en-GB"/>
        </a:p>
      </dgm:t>
    </dgm:pt>
    <dgm:pt modelId="{8D77B063-7273-4EB6-997A-3C76F81B997B}">
      <dgm:prSet/>
      <dgm:spPr/>
      <dgm:t>
        <a:bodyPr/>
        <a:lstStyle/>
        <a:p>
          <a:r>
            <a:rPr lang="en-GB" smtClean="0"/>
            <a:t>v1 removed</a:t>
          </a:r>
          <a:endParaRPr lang="en-GB" dirty="0"/>
        </a:p>
      </dgm:t>
    </dgm:pt>
    <dgm:pt modelId="{E72A4507-2CAB-4BBA-96DB-A4452DD7B1CD}" type="parTrans" cxnId="{D9D153C3-723A-42E8-B077-FCEB01D5E2DD}">
      <dgm:prSet/>
      <dgm:spPr/>
      <dgm:t>
        <a:bodyPr/>
        <a:lstStyle/>
        <a:p>
          <a:endParaRPr lang="en-GB"/>
        </a:p>
      </dgm:t>
    </dgm:pt>
    <dgm:pt modelId="{4932C8BC-0492-4F51-B94B-2C3151EE2873}" type="sibTrans" cxnId="{D9D153C3-723A-42E8-B077-FCEB01D5E2DD}">
      <dgm:prSet/>
      <dgm:spPr/>
      <dgm:t>
        <a:bodyPr/>
        <a:lstStyle/>
        <a:p>
          <a:endParaRPr lang="en-GB"/>
        </a:p>
      </dgm:t>
    </dgm:pt>
    <dgm:pt modelId="{51295AFA-1F80-4512-9BA3-DBC8535FCF7A}" type="pres">
      <dgm:prSet presAssocID="{308487B0-5BB1-40D2-80F0-832AB35B7E61}" presName="CompostProcess" presStyleCnt="0">
        <dgm:presLayoutVars>
          <dgm:dir/>
          <dgm:resizeHandles val="exact"/>
        </dgm:presLayoutVars>
      </dgm:prSet>
      <dgm:spPr/>
    </dgm:pt>
    <dgm:pt modelId="{07A46742-108A-472A-A23E-45DF714971AE}" type="pres">
      <dgm:prSet presAssocID="{308487B0-5BB1-40D2-80F0-832AB35B7E61}" presName="arrow" presStyleLbl="bgShp" presStyleIdx="0" presStyleCnt="1"/>
      <dgm:spPr/>
    </dgm:pt>
    <dgm:pt modelId="{21517D01-E9F6-4E87-8302-C8F5043DF8DD}" type="pres">
      <dgm:prSet presAssocID="{308487B0-5BB1-40D2-80F0-832AB35B7E61}" presName="linearProcess" presStyleCnt="0"/>
      <dgm:spPr/>
    </dgm:pt>
    <dgm:pt modelId="{827EED5D-51ED-4967-B551-9355781B381C}" type="pres">
      <dgm:prSet presAssocID="{30CA3625-F5AB-46EF-A7D6-014EC320ACB9}" presName="textNode" presStyleLbl="node1" presStyleIdx="0" presStyleCnt="3">
        <dgm:presLayoutVars>
          <dgm:bulletEnabled val="1"/>
        </dgm:presLayoutVars>
      </dgm:prSet>
      <dgm:spPr/>
      <dgm:t>
        <a:bodyPr/>
        <a:lstStyle/>
        <a:p>
          <a:endParaRPr lang="en-GB"/>
        </a:p>
      </dgm:t>
    </dgm:pt>
    <dgm:pt modelId="{5736F6CA-40A4-439F-85FC-BD05F9058F61}" type="pres">
      <dgm:prSet presAssocID="{C7F3B84D-00D5-468F-BCC5-E8D4744EB6A8}" presName="sibTrans" presStyleCnt="0"/>
      <dgm:spPr/>
    </dgm:pt>
    <dgm:pt modelId="{6385D9E1-A31D-4D9A-999E-953E88A62242}" type="pres">
      <dgm:prSet presAssocID="{FE976C22-3FEE-495E-9CF0-80B1D66BC953}" presName="textNode" presStyleLbl="node1" presStyleIdx="1" presStyleCnt="3">
        <dgm:presLayoutVars>
          <dgm:bulletEnabled val="1"/>
        </dgm:presLayoutVars>
      </dgm:prSet>
      <dgm:spPr/>
      <dgm:t>
        <a:bodyPr/>
        <a:lstStyle/>
        <a:p>
          <a:endParaRPr lang="en-GB"/>
        </a:p>
      </dgm:t>
    </dgm:pt>
    <dgm:pt modelId="{C4DC44C0-79CA-49B7-8B00-1EA4F85D695F}" type="pres">
      <dgm:prSet presAssocID="{BE03B9EA-267A-422D-8202-5C0716E8501B}" presName="sibTrans" presStyleCnt="0"/>
      <dgm:spPr/>
    </dgm:pt>
    <dgm:pt modelId="{C09718AF-23BC-4A78-9D95-F5AFBF97EECC}" type="pres">
      <dgm:prSet presAssocID="{73B58A38-AC2A-4969-80A3-7E7DAE38AFC0}" presName="textNode" presStyleLbl="node1" presStyleIdx="2" presStyleCnt="3">
        <dgm:presLayoutVars>
          <dgm:bulletEnabled val="1"/>
        </dgm:presLayoutVars>
      </dgm:prSet>
      <dgm:spPr/>
      <dgm:t>
        <a:bodyPr/>
        <a:lstStyle/>
        <a:p>
          <a:endParaRPr lang="en-GB"/>
        </a:p>
      </dgm:t>
    </dgm:pt>
  </dgm:ptLst>
  <dgm:cxnLst>
    <dgm:cxn modelId="{9704D252-9E64-43EF-98D3-7CDE4C5126F4}" srcId="{FE976C22-3FEE-495E-9CF0-80B1D66BC953}" destId="{703456EC-4294-4F23-B13E-75367F2AC03B}" srcOrd="1" destOrd="0" parTransId="{A3EC272D-4635-413A-B4E2-B9DF965A0CF1}" sibTransId="{A13DAF30-AFFB-4F3B-901E-8D50078827C6}"/>
    <dgm:cxn modelId="{2DF0D1C4-3C30-4DC1-97D9-7CF94D052741}" type="presOf" srcId="{8D77B063-7273-4EB6-997A-3C76F81B997B}" destId="{C09718AF-23BC-4A78-9D95-F5AFBF97EECC}" srcOrd="0" destOrd="2" presId="urn:microsoft.com/office/officeart/2005/8/layout/hProcess9"/>
    <dgm:cxn modelId="{9356CA34-FA01-44FF-ABAF-88B9AA195A40}" srcId="{FE976C22-3FEE-495E-9CF0-80B1D66BC953}" destId="{79ADA30E-6F0E-4F9E-8248-52885EAB459B}" srcOrd="0" destOrd="0" parTransId="{AB3ADF0E-717F-41D6-BC56-E2AE8DB84D25}" sibTransId="{0DF5498A-DC6F-4FE5-A2EE-D4E7FDE292FF}"/>
    <dgm:cxn modelId="{C37A6041-D166-4B2A-9FC1-118FF302C67F}" srcId="{308487B0-5BB1-40D2-80F0-832AB35B7E61}" destId="{73B58A38-AC2A-4969-80A3-7E7DAE38AFC0}" srcOrd="2" destOrd="0" parTransId="{42ED7728-8E44-4EFC-96F2-8D7A316F3C7A}" sibTransId="{D8B144B5-8897-476B-A67C-16CEA24E39A8}"/>
    <dgm:cxn modelId="{179BC8C1-CCD4-41BC-8F6B-4FD03FEF5FF9}" type="presOf" srcId="{703456EC-4294-4F23-B13E-75367F2AC03B}" destId="{6385D9E1-A31D-4D9A-999E-953E88A62242}" srcOrd="0" destOrd="2" presId="urn:microsoft.com/office/officeart/2005/8/layout/hProcess9"/>
    <dgm:cxn modelId="{D9D153C3-723A-42E8-B077-FCEB01D5E2DD}" srcId="{73B58A38-AC2A-4969-80A3-7E7DAE38AFC0}" destId="{8D77B063-7273-4EB6-997A-3C76F81B997B}" srcOrd="1" destOrd="0" parTransId="{E72A4507-2CAB-4BBA-96DB-A4452DD7B1CD}" sibTransId="{4932C8BC-0492-4F51-B94B-2C3151EE2873}"/>
    <dgm:cxn modelId="{A1A5E29D-C4BE-46F8-A537-2D577DD19A22}" type="presOf" srcId="{FE976C22-3FEE-495E-9CF0-80B1D66BC953}" destId="{6385D9E1-A31D-4D9A-999E-953E88A62242}" srcOrd="0" destOrd="0" presId="urn:microsoft.com/office/officeart/2005/8/layout/hProcess9"/>
    <dgm:cxn modelId="{A4FE0ABC-6721-4498-8361-4FDB26AA0017}" type="presOf" srcId="{308487B0-5BB1-40D2-80F0-832AB35B7E61}" destId="{51295AFA-1F80-4512-9BA3-DBC8535FCF7A}" srcOrd="0" destOrd="0" presId="urn:microsoft.com/office/officeart/2005/8/layout/hProcess9"/>
    <dgm:cxn modelId="{31576796-D1AC-4094-AB37-11F2AF00E271}" type="presOf" srcId="{277F799A-CECD-48DA-9EBF-B9AF72D97273}" destId="{827EED5D-51ED-4967-B551-9355781B381C}" srcOrd="0" destOrd="1" presId="urn:microsoft.com/office/officeart/2005/8/layout/hProcess9"/>
    <dgm:cxn modelId="{F63D8724-4E09-456D-A635-CC1765EBCAA7}" type="presOf" srcId="{E96A06E5-4536-42F3-A553-24DDCEB41A27}" destId="{C09718AF-23BC-4A78-9D95-F5AFBF97EECC}" srcOrd="0" destOrd="1" presId="urn:microsoft.com/office/officeart/2005/8/layout/hProcess9"/>
    <dgm:cxn modelId="{4FC02984-692A-4C5E-B796-C29619B6450D}" srcId="{308487B0-5BB1-40D2-80F0-832AB35B7E61}" destId="{30CA3625-F5AB-46EF-A7D6-014EC320ACB9}" srcOrd="0" destOrd="0" parTransId="{322E1DD6-76C4-4651-B4AE-D187DE968BEB}" sibTransId="{C7F3B84D-00D5-468F-BCC5-E8D4744EB6A8}"/>
    <dgm:cxn modelId="{5110A397-DB16-43CC-9C61-8B7CB16562A8}" srcId="{30CA3625-F5AB-46EF-A7D6-014EC320ACB9}" destId="{277F799A-CECD-48DA-9EBF-B9AF72D97273}" srcOrd="0" destOrd="0" parTransId="{A16ACBD3-00D9-4155-8CC8-20294F732A85}" sibTransId="{83ADA10F-A34D-4743-A627-3A425BCD5D03}"/>
    <dgm:cxn modelId="{F48E1A05-3B9C-4064-80BF-04FA6558800B}" srcId="{308487B0-5BB1-40D2-80F0-832AB35B7E61}" destId="{FE976C22-3FEE-495E-9CF0-80B1D66BC953}" srcOrd="1" destOrd="0" parTransId="{3083A491-0CA6-421B-8C61-C23B4A74DE36}" sibTransId="{BE03B9EA-267A-422D-8202-5C0716E8501B}"/>
    <dgm:cxn modelId="{8C551DE2-B77E-4978-8F8F-309E1FDDF13C}" srcId="{30CA3625-F5AB-46EF-A7D6-014EC320ACB9}" destId="{FFA9C023-B80E-40C7-84B9-815B8AC8145D}" srcOrd="1" destOrd="0" parTransId="{C6BA6D40-836C-4215-8E8B-68BC8AD64141}" sibTransId="{3713DEFD-E269-4D24-AF34-AD82F94B4600}"/>
    <dgm:cxn modelId="{26868CE2-313D-409F-B4A9-BCAEB384DC21}" type="presOf" srcId="{73B58A38-AC2A-4969-80A3-7E7DAE38AFC0}" destId="{C09718AF-23BC-4A78-9D95-F5AFBF97EECC}" srcOrd="0" destOrd="0" presId="urn:microsoft.com/office/officeart/2005/8/layout/hProcess9"/>
    <dgm:cxn modelId="{3A92887D-6C25-4D24-BA25-0C465882B305}" srcId="{73B58A38-AC2A-4969-80A3-7E7DAE38AFC0}" destId="{E96A06E5-4536-42F3-A553-24DDCEB41A27}" srcOrd="0" destOrd="0" parTransId="{3AC82BD3-76CF-4D09-A43E-B80F0EC24A93}" sibTransId="{39CA0C70-5DDA-4ACB-AA0C-5D5FF4B17430}"/>
    <dgm:cxn modelId="{A419EA6C-592D-4CF4-8872-E06738F2A293}" type="presOf" srcId="{30CA3625-F5AB-46EF-A7D6-014EC320ACB9}" destId="{827EED5D-51ED-4967-B551-9355781B381C}" srcOrd="0" destOrd="0" presId="urn:microsoft.com/office/officeart/2005/8/layout/hProcess9"/>
    <dgm:cxn modelId="{694BFEF6-704E-48C2-983E-E73FE357D27D}" type="presOf" srcId="{FFA9C023-B80E-40C7-84B9-815B8AC8145D}" destId="{827EED5D-51ED-4967-B551-9355781B381C}" srcOrd="0" destOrd="2" presId="urn:microsoft.com/office/officeart/2005/8/layout/hProcess9"/>
    <dgm:cxn modelId="{A96DD6E3-98F7-48A2-993B-D70CF1B1369B}" type="presOf" srcId="{79ADA30E-6F0E-4F9E-8248-52885EAB459B}" destId="{6385D9E1-A31D-4D9A-999E-953E88A62242}" srcOrd="0" destOrd="1" presId="urn:microsoft.com/office/officeart/2005/8/layout/hProcess9"/>
    <dgm:cxn modelId="{4A613040-112F-44B3-9E23-EFF133383F8E}" type="presParOf" srcId="{51295AFA-1F80-4512-9BA3-DBC8535FCF7A}" destId="{07A46742-108A-472A-A23E-45DF714971AE}" srcOrd="0" destOrd="0" presId="urn:microsoft.com/office/officeart/2005/8/layout/hProcess9"/>
    <dgm:cxn modelId="{07217ED0-8FF5-47C5-98ED-2A90C084B8A8}" type="presParOf" srcId="{51295AFA-1F80-4512-9BA3-DBC8535FCF7A}" destId="{21517D01-E9F6-4E87-8302-C8F5043DF8DD}" srcOrd="1" destOrd="0" presId="urn:microsoft.com/office/officeart/2005/8/layout/hProcess9"/>
    <dgm:cxn modelId="{F1323F04-0D58-444B-98AF-919E9B9F8AE0}" type="presParOf" srcId="{21517D01-E9F6-4E87-8302-C8F5043DF8DD}" destId="{827EED5D-51ED-4967-B551-9355781B381C}" srcOrd="0" destOrd="0" presId="urn:microsoft.com/office/officeart/2005/8/layout/hProcess9"/>
    <dgm:cxn modelId="{198C1FCF-5F56-4E9D-A953-1CAB9C27FAF4}" type="presParOf" srcId="{21517D01-E9F6-4E87-8302-C8F5043DF8DD}" destId="{5736F6CA-40A4-439F-85FC-BD05F9058F61}" srcOrd="1" destOrd="0" presId="urn:microsoft.com/office/officeart/2005/8/layout/hProcess9"/>
    <dgm:cxn modelId="{6EF794E7-3A49-436F-85AE-864BB7CEACCF}" type="presParOf" srcId="{21517D01-E9F6-4E87-8302-C8F5043DF8DD}" destId="{6385D9E1-A31D-4D9A-999E-953E88A62242}" srcOrd="2" destOrd="0" presId="urn:microsoft.com/office/officeart/2005/8/layout/hProcess9"/>
    <dgm:cxn modelId="{DD799EE3-2C7F-4794-9E7A-7A87F12BA6C9}" type="presParOf" srcId="{21517D01-E9F6-4E87-8302-C8F5043DF8DD}" destId="{C4DC44C0-79CA-49B7-8B00-1EA4F85D695F}" srcOrd="3" destOrd="0" presId="urn:microsoft.com/office/officeart/2005/8/layout/hProcess9"/>
    <dgm:cxn modelId="{1A623A70-791F-46D9-AE35-8403279FD0EB}" type="presParOf" srcId="{21517D01-E9F6-4E87-8302-C8F5043DF8DD}" destId="{C09718AF-23BC-4A78-9D95-F5AFBF97EEC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46742-108A-472A-A23E-45DF714971AE}">
      <dsp:nvSpPr>
        <dsp:cNvPr id="0" name=""/>
        <dsp:cNvSpPr/>
      </dsp:nvSpPr>
      <dsp:spPr>
        <a:xfrm>
          <a:off x="543609" y="0"/>
          <a:ext cx="6160908" cy="4064000"/>
        </a:xfrm>
        <a:prstGeom prst="rightArrow">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827EED5D-51ED-4967-B551-9355781B381C}">
      <dsp:nvSpPr>
        <dsp:cNvPr id="0" name=""/>
        <dsp:cNvSpPr/>
      </dsp:nvSpPr>
      <dsp:spPr>
        <a:xfrm>
          <a:off x="245615" y="1219199"/>
          <a:ext cx="2174438" cy="1625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GB" sz="1900" kern="1200" dirty="0" smtClean="0"/>
            <a:t>Release 2.5 (May)</a:t>
          </a:r>
          <a:endParaRPr lang="en-GB" sz="1900" kern="1200" dirty="0"/>
        </a:p>
        <a:p>
          <a:pPr marL="114300" lvl="1" indent="-114300" algn="l" defTabSz="666750">
            <a:lnSpc>
              <a:spcPct val="90000"/>
            </a:lnSpc>
            <a:spcBef>
              <a:spcPct val="0"/>
            </a:spcBef>
            <a:spcAft>
              <a:spcPct val="15000"/>
            </a:spcAft>
            <a:buChar char="••"/>
          </a:pPr>
          <a:r>
            <a:rPr lang="en-GB" sz="1500" kern="1200" dirty="0" smtClean="0"/>
            <a:t>Both API work</a:t>
          </a:r>
          <a:endParaRPr lang="en-GB" sz="1500" kern="1200" dirty="0"/>
        </a:p>
        <a:p>
          <a:pPr marL="114300" lvl="1" indent="-114300" algn="l" defTabSz="666750">
            <a:lnSpc>
              <a:spcPct val="90000"/>
            </a:lnSpc>
            <a:spcBef>
              <a:spcPct val="0"/>
            </a:spcBef>
            <a:spcAft>
              <a:spcPct val="15000"/>
            </a:spcAft>
            <a:buChar char="••"/>
          </a:pPr>
          <a:r>
            <a:rPr lang="en-GB" sz="1500" kern="1200" smtClean="0"/>
            <a:t>Script default is v2</a:t>
          </a:r>
          <a:endParaRPr lang="en-GB" sz="1500" kern="1200" dirty="0"/>
        </a:p>
      </dsp:txBody>
      <dsp:txXfrm>
        <a:off x="324970" y="1298554"/>
        <a:ext cx="2015728" cy="1466890"/>
      </dsp:txXfrm>
    </dsp:sp>
    <dsp:sp modelId="{6385D9E1-A31D-4D9A-999E-953E88A62242}">
      <dsp:nvSpPr>
        <dsp:cNvPr id="0" name=""/>
        <dsp:cNvSpPr/>
      </dsp:nvSpPr>
      <dsp:spPr>
        <a:xfrm>
          <a:off x="2536844" y="1219199"/>
          <a:ext cx="2174438" cy="1625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GB" sz="1900" kern="1200" smtClean="0"/>
            <a:t>Release 2.6 (Aug)</a:t>
          </a:r>
          <a:endParaRPr lang="en-GB" sz="1900" kern="1200" dirty="0"/>
        </a:p>
        <a:p>
          <a:pPr marL="114300" lvl="1" indent="-114300" algn="l" defTabSz="666750">
            <a:lnSpc>
              <a:spcPct val="90000"/>
            </a:lnSpc>
            <a:spcBef>
              <a:spcPct val="0"/>
            </a:spcBef>
            <a:spcAft>
              <a:spcPct val="15000"/>
            </a:spcAft>
            <a:buChar char="••"/>
          </a:pPr>
          <a:r>
            <a:rPr lang="en-GB" sz="1500" kern="1200" smtClean="0"/>
            <a:t>Both APIs work</a:t>
          </a:r>
          <a:endParaRPr lang="en-GB" sz="1500" kern="1200" dirty="0"/>
        </a:p>
        <a:p>
          <a:pPr marL="114300" lvl="1" indent="-114300" algn="l" defTabSz="666750">
            <a:lnSpc>
              <a:spcPct val="90000"/>
            </a:lnSpc>
            <a:spcBef>
              <a:spcPct val="0"/>
            </a:spcBef>
            <a:spcAft>
              <a:spcPct val="15000"/>
            </a:spcAft>
            <a:buChar char="••"/>
          </a:pPr>
          <a:r>
            <a:rPr lang="en-GB" sz="1500" kern="1200" smtClean="0"/>
            <a:t>Deprecation warning for v1</a:t>
          </a:r>
          <a:endParaRPr lang="en-GB" sz="1500" kern="1200" dirty="0"/>
        </a:p>
      </dsp:txBody>
      <dsp:txXfrm>
        <a:off x="2616199" y="1298554"/>
        <a:ext cx="2015728" cy="1466890"/>
      </dsp:txXfrm>
    </dsp:sp>
    <dsp:sp modelId="{C09718AF-23BC-4A78-9D95-F5AFBF97EECC}">
      <dsp:nvSpPr>
        <dsp:cNvPr id="0" name=""/>
        <dsp:cNvSpPr/>
      </dsp:nvSpPr>
      <dsp:spPr>
        <a:xfrm>
          <a:off x="4828074" y="1219199"/>
          <a:ext cx="2174438" cy="1625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GB" sz="1900" kern="1200" smtClean="0"/>
            <a:t>Release 2.7 (Nov)</a:t>
          </a:r>
          <a:endParaRPr lang="en-GB" sz="1900" kern="1200" dirty="0"/>
        </a:p>
        <a:p>
          <a:pPr marL="114300" lvl="1" indent="-114300" algn="l" defTabSz="666750">
            <a:lnSpc>
              <a:spcPct val="90000"/>
            </a:lnSpc>
            <a:spcBef>
              <a:spcPct val="0"/>
            </a:spcBef>
            <a:spcAft>
              <a:spcPct val="15000"/>
            </a:spcAft>
            <a:buChar char="••"/>
          </a:pPr>
          <a:r>
            <a:rPr lang="en-GB" sz="1500" kern="1200" smtClean="0"/>
            <a:t>v2 only works</a:t>
          </a:r>
          <a:endParaRPr lang="en-GB" sz="1500" kern="1200" dirty="0"/>
        </a:p>
        <a:p>
          <a:pPr marL="114300" lvl="1" indent="-114300" algn="l" defTabSz="666750">
            <a:lnSpc>
              <a:spcPct val="90000"/>
            </a:lnSpc>
            <a:spcBef>
              <a:spcPct val="0"/>
            </a:spcBef>
            <a:spcAft>
              <a:spcPct val="15000"/>
            </a:spcAft>
            <a:buChar char="••"/>
          </a:pPr>
          <a:r>
            <a:rPr lang="en-GB" sz="1500" kern="1200" smtClean="0"/>
            <a:t>v1 removed</a:t>
          </a:r>
          <a:endParaRPr lang="en-GB" sz="1500" kern="1200" dirty="0"/>
        </a:p>
      </dsp:txBody>
      <dsp:txXfrm>
        <a:off x="4907429" y="1298554"/>
        <a:ext cx="2015728"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GB"/>
          </a:p>
        </p:txBody>
      </p:sp>
      <p:sp>
        <p:nvSpPr>
          <p:cNvPr id="162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62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GB"/>
          </a:p>
        </p:txBody>
      </p:sp>
      <p:sp>
        <p:nvSpPr>
          <p:cNvPr id="162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C5A6BFE7-F88E-47BC-8480-AE0877F66E26}" type="slidenum">
              <a:rPr lang="en-GB"/>
              <a:pPr>
                <a:defRPr/>
              </a:pPr>
              <a:t>‹#›</a:t>
            </a:fld>
            <a:endParaRPr lang="en-GB"/>
          </a:p>
        </p:txBody>
      </p:sp>
    </p:spTree>
    <p:extLst>
      <p:ext uri="{BB962C8B-B14F-4D97-AF65-F5344CB8AC3E}">
        <p14:creationId xmlns:p14="http://schemas.microsoft.com/office/powerpoint/2010/main" val="3978296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Lucida Sans" pitchFamily="34" charset="0"/>
              </a:defRPr>
            </a:lvl1pPr>
            <a:lvl2pPr marL="742950" indent="-285750" eaLnBrk="0" hangingPunct="0">
              <a:defRPr b="1">
                <a:solidFill>
                  <a:schemeClr val="tx1"/>
                </a:solidFill>
                <a:latin typeface="Lucida Sans" pitchFamily="34" charset="0"/>
              </a:defRPr>
            </a:lvl2pPr>
            <a:lvl3pPr marL="1143000" indent="-228600" eaLnBrk="0" hangingPunct="0">
              <a:defRPr b="1">
                <a:solidFill>
                  <a:schemeClr val="tx1"/>
                </a:solidFill>
                <a:latin typeface="Lucida Sans" pitchFamily="34" charset="0"/>
              </a:defRPr>
            </a:lvl3pPr>
            <a:lvl4pPr marL="1600200" indent="-228600" eaLnBrk="0" hangingPunct="0">
              <a:defRPr b="1">
                <a:solidFill>
                  <a:schemeClr val="tx1"/>
                </a:solidFill>
                <a:latin typeface="Lucida Sans" pitchFamily="34" charset="0"/>
              </a:defRPr>
            </a:lvl4pPr>
            <a:lvl5pPr marL="2057400" indent="-228600" eaLnBrk="0" hangingPunct="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pPr eaLnBrk="1" hangingPunct="1"/>
            <a:fld id="{23966534-9190-451B-99C9-67CAD4E9FCD7}" type="slidenum">
              <a:rPr lang="en-GB" b="0" smtClean="0">
                <a:latin typeface="Arial" charset="0"/>
              </a:rPr>
              <a:pPr eaLnBrk="1" hangingPunct="1"/>
              <a:t>1</a:t>
            </a:fld>
            <a:endParaRPr lang="en-GB" b="0" smtClean="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10</a:t>
            </a:fld>
            <a:endParaRPr lang="en-GB"/>
          </a:p>
        </p:txBody>
      </p:sp>
    </p:spTree>
    <p:extLst>
      <p:ext uri="{BB962C8B-B14F-4D97-AF65-F5344CB8AC3E}">
        <p14:creationId xmlns:p14="http://schemas.microsoft.com/office/powerpoint/2010/main" val="96732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11</a:t>
            </a:fld>
            <a:endParaRPr lang="en-GB"/>
          </a:p>
        </p:txBody>
      </p:sp>
    </p:spTree>
    <p:extLst>
      <p:ext uri="{BB962C8B-B14F-4D97-AF65-F5344CB8AC3E}">
        <p14:creationId xmlns:p14="http://schemas.microsoft.com/office/powerpoint/2010/main" val="486826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12</a:t>
            </a:fld>
            <a:endParaRPr lang="en-GB"/>
          </a:p>
        </p:txBody>
      </p:sp>
    </p:spTree>
    <p:extLst>
      <p:ext uri="{BB962C8B-B14F-4D97-AF65-F5344CB8AC3E}">
        <p14:creationId xmlns:p14="http://schemas.microsoft.com/office/powerpoint/2010/main" val="348224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13</a:t>
            </a:fld>
            <a:endParaRPr lang="en-GB"/>
          </a:p>
        </p:txBody>
      </p:sp>
    </p:spTree>
    <p:extLst>
      <p:ext uri="{BB962C8B-B14F-4D97-AF65-F5344CB8AC3E}">
        <p14:creationId xmlns:p14="http://schemas.microsoft.com/office/powerpoint/2010/main" val="1878736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14</a:t>
            </a:fld>
            <a:endParaRPr lang="en-GB"/>
          </a:p>
        </p:txBody>
      </p:sp>
    </p:spTree>
    <p:extLst>
      <p:ext uri="{BB962C8B-B14F-4D97-AF65-F5344CB8AC3E}">
        <p14:creationId xmlns:p14="http://schemas.microsoft.com/office/powerpoint/2010/main" val="4058280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15</a:t>
            </a:fld>
            <a:endParaRPr lang="en-GB"/>
          </a:p>
        </p:txBody>
      </p:sp>
    </p:spTree>
    <p:extLst>
      <p:ext uri="{BB962C8B-B14F-4D97-AF65-F5344CB8AC3E}">
        <p14:creationId xmlns:p14="http://schemas.microsoft.com/office/powerpoint/2010/main" val="3881519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16</a:t>
            </a:fld>
            <a:endParaRPr lang="en-GB"/>
          </a:p>
        </p:txBody>
      </p:sp>
    </p:spTree>
    <p:extLst>
      <p:ext uri="{BB962C8B-B14F-4D97-AF65-F5344CB8AC3E}">
        <p14:creationId xmlns:p14="http://schemas.microsoft.com/office/powerpoint/2010/main" val="3946472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17</a:t>
            </a:fld>
            <a:endParaRPr lang="en-GB"/>
          </a:p>
        </p:txBody>
      </p:sp>
    </p:spTree>
    <p:extLst>
      <p:ext uri="{BB962C8B-B14F-4D97-AF65-F5344CB8AC3E}">
        <p14:creationId xmlns:p14="http://schemas.microsoft.com/office/powerpoint/2010/main" val="992456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18</a:t>
            </a:fld>
            <a:endParaRPr lang="en-GB"/>
          </a:p>
        </p:txBody>
      </p:sp>
    </p:spTree>
    <p:extLst>
      <p:ext uri="{BB962C8B-B14F-4D97-AF65-F5344CB8AC3E}">
        <p14:creationId xmlns:p14="http://schemas.microsoft.com/office/powerpoint/2010/main" val="2612755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19</a:t>
            </a:fld>
            <a:endParaRPr lang="en-GB"/>
          </a:p>
        </p:txBody>
      </p:sp>
    </p:spTree>
    <p:extLst>
      <p:ext uri="{BB962C8B-B14F-4D97-AF65-F5344CB8AC3E}">
        <p14:creationId xmlns:p14="http://schemas.microsoft.com/office/powerpoint/2010/main" val="411569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2</a:t>
            </a:fld>
            <a:endParaRPr lang="en-GB"/>
          </a:p>
        </p:txBody>
      </p:sp>
    </p:spTree>
    <p:extLst>
      <p:ext uri="{BB962C8B-B14F-4D97-AF65-F5344CB8AC3E}">
        <p14:creationId xmlns:p14="http://schemas.microsoft.com/office/powerpoint/2010/main" val="1297962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20</a:t>
            </a:fld>
            <a:endParaRPr lang="en-GB"/>
          </a:p>
        </p:txBody>
      </p:sp>
    </p:spTree>
    <p:extLst>
      <p:ext uri="{BB962C8B-B14F-4D97-AF65-F5344CB8AC3E}">
        <p14:creationId xmlns:p14="http://schemas.microsoft.com/office/powerpoint/2010/main" val="3761094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21</a:t>
            </a:fld>
            <a:endParaRPr lang="en-GB"/>
          </a:p>
        </p:txBody>
      </p:sp>
    </p:spTree>
    <p:extLst>
      <p:ext uri="{BB962C8B-B14F-4D97-AF65-F5344CB8AC3E}">
        <p14:creationId xmlns:p14="http://schemas.microsoft.com/office/powerpoint/2010/main" val="2735594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22</a:t>
            </a:fld>
            <a:endParaRPr lang="en-GB"/>
          </a:p>
        </p:txBody>
      </p:sp>
    </p:spTree>
    <p:extLst>
      <p:ext uri="{BB962C8B-B14F-4D97-AF65-F5344CB8AC3E}">
        <p14:creationId xmlns:p14="http://schemas.microsoft.com/office/powerpoint/2010/main" val="3761094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23</a:t>
            </a:fld>
            <a:endParaRPr lang="en-GB"/>
          </a:p>
        </p:txBody>
      </p:sp>
    </p:spTree>
    <p:extLst>
      <p:ext uri="{BB962C8B-B14F-4D97-AF65-F5344CB8AC3E}">
        <p14:creationId xmlns:p14="http://schemas.microsoft.com/office/powerpoint/2010/main" val="3761094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Lucida Sans" pitchFamily="34" charset="0"/>
              </a:defRPr>
            </a:lvl1pPr>
            <a:lvl2pPr marL="742950" indent="-285750" eaLnBrk="0" hangingPunct="0">
              <a:defRPr b="1">
                <a:solidFill>
                  <a:schemeClr val="tx1"/>
                </a:solidFill>
                <a:latin typeface="Lucida Sans" pitchFamily="34" charset="0"/>
              </a:defRPr>
            </a:lvl2pPr>
            <a:lvl3pPr marL="1143000" indent="-228600" eaLnBrk="0" hangingPunct="0">
              <a:defRPr b="1">
                <a:solidFill>
                  <a:schemeClr val="tx1"/>
                </a:solidFill>
                <a:latin typeface="Lucida Sans" pitchFamily="34" charset="0"/>
              </a:defRPr>
            </a:lvl3pPr>
            <a:lvl4pPr marL="1600200" indent="-228600" eaLnBrk="0" hangingPunct="0">
              <a:defRPr b="1">
                <a:solidFill>
                  <a:schemeClr val="tx1"/>
                </a:solidFill>
                <a:latin typeface="Lucida Sans" pitchFamily="34" charset="0"/>
              </a:defRPr>
            </a:lvl4pPr>
            <a:lvl5pPr marL="2057400" indent="-228600" eaLnBrk="0" hangingPunct="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pPr eaLnBrk="1" hangingPunct="1"/>
            <a:fld id="{23966534-9190-451B-99C9-67CAD4E9FCD7}" type="slidenum">
              <a:rPr lang="en-GB" b="0" smtClean="0">
                <a:latin typeface="Arial" charset="0"/>
              </a:rPr>
              <a:pPr eaLnBrk="1" hangingPunct="1"/>
              <a:t>24</a:t>
            </a:fld>
            <a:endParaRPr lang="en-GB" b="0" smtClean="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Lucida Sans" pitchFamily="34" charset="0"/>
              </a:defRPr>
            </a:lvl1pPr>
            <a:lvl2pPr marL="742950" indent="-285750" eaLnBrk="0" hangingPunct="0">
              <a:defRPr b="1">
                <a:solidFill>
                  <a:schemeClr val="tx1"/>
                </a:solidFill>
                <a:latin typeface="Lucida Sans" pitchFamily="34" charset="0"/>
              </a:defRPr>
            </a:lvl2pPr>
            <a:lvl3pPr marL="1143000" indent="-228600" eaLnBrk="0" hangingPunct="0">
              <a:defRPr b="1">
                <a:solidFill>
                  <a:schemeClr val="tx1"/>
                </a:solidFill>
                <a:latin typeface="Lucida Sans" pitchFamily="34" charset="0"/>
              </a:defRPr>
            </a:lvl3pPr>
            <a:lvl4pPr marL="1600200" indent="-228600" eaLnBrk="0" hangingPunct="0">
              <a:defRPr b="1">
                <a:solidFill>
                  <a:schemeClr val="tx1"/>
                </a:solidFill>
                <a:latin typeface="Lucida Sans" pitchFamily="34" charset="0"/>
              </a:defRPr>
            </a:lvl4pPr>
            <a:lvl5pPr marL="2057400" indent="-228600" eaLnBrk="0" hangingPunct="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pPr eaLnBrk="1" hangingPunct="1"/>
            <a:fld id="{23966534-9190-451B-99C9-67CAD4E9FCD7}" type="slidenum">
              <a:rPr lang="en-GB" b="0" smtClean="0">
                <a:latin typeface="Arial" charset="0"/>
              </a:rPr>
              <a:pPr eaLnBrk="1" hangingPunct="1"/>
              <a:t>25</a:t>
            </a:fld>
            <a:endParaRPr lang="en-GB" b="0" smtClean="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Lucida Sans" pitchFamily="34" charset="0"/>
              </a:defRPr>
            </a:lvl1pPr>
            <a:lvl2pPr marL="742950" indent="-285750" eaLnBrk="0" hangingPunct="0">
              <a:defRPr b="1">
                <a:solidFill>
                  <a:schemeClr val="tx1"/>
                </a:solidFill>
                <a:latin typeface="Lucida Sans" pitchFamily="34" charset="0"/>
              </a:defRPr>
            </a:lvl2pPr>
            <a:lvl3pPr marL="1143000" indent="-228600" eaLnBrk="0" hangingPunct="0">
              <a:defRPr b="1">
                <a:solidFill>
                  <a:schemeClr val="tx1"/>
                </a:solidFill>
                <a:latin typeface="Lucida Sans" pitchFamily="34" charset="0"/>
              </a:defRPr>
            </a:lvl3pPr>
            <a:lvl4pPr marL="1600200" indent="-228600" eaLnBrk="0" hangingPunct="0">
              <a:defRPr b="1">
                <a:solidFill>
                  <a:schemeClr val="tx1"/>
                </a:solidFill>
                <a:latin typeface="Lucida Sans" pitchFamily="34" charset="0"/>
              </a:defRPr>
            </a:lvl4pPr>
            <a:lvl5pPr marL="2057400" indent="-228600" eaLnBrk="0" hangingPunct="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pPr eaLnBrk="1" hangingPunct="1"/>
            <a:fld id="{23966534-9190-451B-99C9-67CAD4E9FCD7}" type="slidenum">
              <a:rPr lang="en-GB" b="0" smtClean="0">
                <a:latin typeface="Arial" charset="0"/>
              </a:rPr>
              <a:pPr eaLnBrk="1" hangingPunct="1"/>
              <a:t>26</a:t>
            </a:fld>
            <a:endParaRPr lang="en-GB" b="0" smtClean="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27</a:t>
            </a:fld>
            <a:endParaRPr lang="en-GB"/>
          </a:p>
        </p:txBody>
      </p:sp>
    </p:spTree>
    <p:extLst>
      <p:ext uri="{BB962C8B-B14F-4D97-AF65-F5344CB8AC3E}">
        <p14:creationId xmlns:p14="http://schemas.microsoft.com/office/powerpoint/2010/main" val="778620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28</a:t>
            </a:fld>
            <a:endParaRPr lang="en-GB"/>
          </a:p>
        </p:txBody>
      </p:sp>
    </p:spTree>
    <p:extLst>
      <p:ext uri="{BB962C8B-B14F-4D97-AF65-F5344CB8AC3E}">
        <p14:creationId xmlns:p14="http://schemas.microsoft.com/office/powerpoint/2010/main" val="1995038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29</a:t>
            </a:fld>
            <a:endParaRPr lang="en-GB"/>
          </a:p>
        </p:txBody>
      </p:sp>
    </p:spTree>
    <p:extLst>
      <p:ext uri="{BB962C8B-B14F-4D97-AF65-F5344CB8AC3E}">
        <p14:creationId xmlns:p14="http://schemas.microsoft.com/office/powerpoint/2010/main" val="204196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a:t>
            </a:fld>
            <a:endParaRPr lang="en-GB"/>
          </a:p>
        </p:txBody>
      </p:sp>
    </p:spTree>
    <p:extLst>
      <p:ext uri="{BB962C8B-B14F-4D97-AF65-F5344CB8AC3E}">
        <p14:creationId xmlns:p14="http://schemas.microsoft.com/office/powerpoint/2010/main" val="3170369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30</a:t>
            </a:fld>
            <a:endParaRPr lang="en-GB"/>
          </a:p>
        </p:txBody>
      </p:sp>
    </p:spTree>
    <p:extLst>
      <p:ext uri="{BB962C8B-B14F-4D97-AF65-F5344CB8AC3E}">
        <p14:creationId xmlns:p14="http://schemas.microsoft.com/office/powerpoint/2010/main" val="133832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31</a:t>
            </a:fld>
            <a:endParaRPr lang="en-GB"/>
          </a:p>
        </p:txBody>
      </p:sp>
    </p:spTree>
    <p:extLst>
      <p:ext uri="{BB962C8B-B14F-4D97-AF65-F5344CB8AC3E}">
        <p14:creationId xmlns:p14="http://schemas.microsoft.com/office/powerpoint/2010/main" val="7848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Lucida Sans" pitchFamily="34" charset="0"/>
              </a:defRPr>
            </a:lvl1pPr>
            <a:lvl2pPr marL="742950" indent="-285750" eaLnBrk="0" hangingPunct="0">
              <a:defRPr b="1">
                <a:solidFill>
                  <a:schemeClr val="tx1"/>
                </a:solidFill>
                <a:latin typeface="Lucida Sans" pitchFamily="34" charset="0"/>
              </a:defRPr>
            </a:lvl2pPr>
            <a:lvl3pPr marL="1143000" indent="-228600" eaLnBrk="0" hangingPunct="0">
              <a:defRPr b="1">
                <a:solidFill>
                  <a:schemeClr val="tx1"/>
                </a:solidFill>
                <a:latin typeface="Lucida Sans" pitchFamily="34" charset="0"/>
              </a:defRPr>
            </a:lvl3pPr>
            <a:lvl4pPr marL="1600200" indent="-228600" eaLnBrk="0" hangingPunct="0">
              <a:defRPr b="1">
                <a:solidFill>
                  <a:schemeClr val="tx1"/>
                </a:solidFill>
                <a:latin typeface="Lucida Sans" pitchFamily="34" charset="0"/>
              </a:defRPr>
            </a:lvl4pPr>
            <a:lvl5pPr marL="2057400" indent="-228600" eaLnBrk="0" hangingPunct="0">
              <a:defRPr b="1">
                <a:solidFill>
                  <a:schemeClr val="tx1"/>
                </a:solidFill>
                <a:latin typeface="Lucida Sans" pitchFamily="34" charset="0"/>
              </a:defRPr>
            </a:lvl5pPr>
            <a:lvl6pPr marL="2514600" indent="-228600" eaLnBrk="0" fontAlgn="base" hangingPunct="0">
              <a:spcBef>
                <a:spcPct val="0"/>
              </a:spcBef>
              <a:spcAft>
                <a:spcPct val="0"/>
              </a:spcAft>
              <a:defRPr b="1">
                <a:solidFill>
                  <a:schemeClr val="tx1"/>
                </a:solidFill>
                <a:latin typeface="Lucida Sans" pitchFamily="34" charset="0"/>
              </a:defRPr>
            </a:lvl6pPr>
            <a:lvl7pPr marL="2971800" indent="-228600" eaLnBrk="0" fontAlgn="base" hangingPunct="0">
              <a:spcBef>
                <a:spcPct val="0"/>
              </a:spcBef>
              <a:spcAft>
                <a:spcPct val="0"/>
              </a:spcAft>
              <a:defRPr b="1">
                <a:solidFill>
                  <a:schemeClr val="tx1"/>
                </a:solidFill>
                <a:latin typeface="Lucida Sans" pitchFamily="34" charset="0"/>
              </a:defRPr>
            </a:lvl7pPr>
            <a:lvl8pPr marL="3429000" indent="-228600" eaLnBrk="0" fontAlgn="base" hangingPunct="0">
              <a:spcBef>
                <a:spcPct val="0"/>
              </a:spcBef>
              <a:spcAft>
                <a:spcPct val="0"/>
              </a:spcAft>
              <a:defRPr b="1">
                <a:solidFill>
                  <a:schemeClr val="tx1"/>
                </a:solidFill>
                <a:latin typeface="Lucida Sans" pitchFamily="34" charset="0"/>
              </a:defRPr>
            </a:lvl8pPr>
            <a:lvl9pPr marL="3886200" indent="-228600" eaLnBrk="0" fontAlgn="base" hangingPunct="0">
              <a:spcBef>
                <a:spcPct val="0"/>
              </a:spcBef>
              <a:spcAft>
                <a:spcPct val="0"/>
              </a:spcAft>
              <a:defRPr b="1">
                <a:solidFill>
                  <a:schemeClr val="tx1"/>
                </a:solidFill>
                <a:latin typeface="Lucida Sans" pitchFamily="34" charset="0"/>
              </a:defRPr>
            </a:lvl9pPr>
          </a:lstStyle>
          <a:p>
            <a:pPr eaLnBrk="1" hangingPunct="1"/>
            <a:fld id="{23966534-9190-451B-99C9-67CAD4E9FCD7}" type="slidenum">
              <a:rPr lang="en-GB" b="0" smtClean="0">
                <a:latin typeface="Arial" charset="0"/>
              </a:rPr>
              <a:pPr eaLnBrk="1" hangingPunct="1"/>
              <a:t>32</a:t>
            </a:fld>
            <a:endParaRPr lang="en-GB" b="0" smtClean="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33</a:t>
            </a:fld>
            <a:endParaRPr lang="en-GB"/>
          </a:p>
        </p:txBody>
      </p:sp>
    </p:spTree>
    <p:extLst>
      <p:ext uri="{BB962C8B-B14F-4D97-AF65-F5344CB8AC3E}">
        <p14:creationId xmlns:p14="http://schemas.microsoft.com/office/powerpoint/2010/main" val="1150398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34</a:t>
            </a:fld>
            <a:endParaRPr lang="en-GB"/>
          </a:p>
        </p:txBody>
      </p:sp>
    </p:spTree>
    <p:extLst>
      <p:ext uri="{BB962C8B-B14F-4D97-AF65-F5344CB8AC3E}">
        <p14:creationId xmlns:p14="http://schemas.microsoft.com/office/powerpoint/2010/main" val="1582222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35</a:t>
            </a:fld>
            <a:endParaRPr lang="en-GB"/>
          </a:p>
        </p:txBody>
      </p:sp>
    </p:spTree>
    <p:extLst>
      <p:ext uri="{BB962C8B-B14F-4D97-AF65-F5344CB8AC3E}">
        <p14:creationId xmlns:p14="http://schemas.microsoft.com/office/powerpoint/2010/main" val="3953391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36</a:t>
            </a:fld>
            <a:endParaRPr lang="en-GB"/>
          </a:p>
        </p:txBody>
      </p:sp>
    </p:spTree>
    <p:extLst>
      <p:ext uri="{BB962C8B-B14F-4D97-AF65-F5344CB8AC3E}">
        <p14:creationId xmlns:p14="http://schemas.microsoft.com/office/powerpoint/2010/main" val="1167367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37</a:t>
            </a:fld>
            <a:endParaRPr lang="en-GB"/>
          </a:p>
        </p:txBody>
      </p:sp>
    </p:spTree>
    <p:extLst>
      <p:ext uri="{BB962C8B-B14F-4D97-AF65-F5344CB8AC3E}">
        <p14:creationId xmlns:p14="http://schemas.microsoft.com/office/powerpoint/2010/main" val="1376475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39</a:t>
            </a:fld>
            <a:endParaRPr lang="en-GB"/>
          </a:p>
        </p:txBody>
      </p:sp>
    </p:spTree>
    <p:extLst>
      <p:ext uri="{BB962C8B-B14F-4D97-AF65-F5344CB8AC3E}">
        <p14:creationId xmlns:p14="http://schemas.microsoft.com/office/powerpoint/2010/main" val="204260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40</a:t>
            </a:fld>
            <a:endParaRPr lang="en-GB"/>
          </a:p>
        </p:txBody>
      </p:sp>
    </p:spTree>
    <p:extLst>
      <p:ext uri="{BB962C8B-B14F-4D97-AF65-F5344CB8AC3E}">
        <p14:creationId xmlns:p14="http://schemas.microsoft.com/office/powerpoint/2010/main" val="889223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a:t>
            </a:fld>
            <a:endParaRPr lang="en-GB"/>
          </a:p>
        </p:txBody>
      </p:sp>
    </p:spTree>
    <p:extLst>
      <p:ext uri="{BB962C8B-B14F-4D97-AF65-F5344CB8AC3E}">
        <p14:creationId xmlns:p14="http://schemas.microsoft.com/office/powerpoint/2010/main" val="1769729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41</a:t>
            </a:fld>
            <a:endParaRPr lang="en-GB"/>
          </a:p>
        </p:txBody>
      </p:sp>
    </p:spTree>
    <p:extLst>
      <p:ext uri="{BB962C8B-B14F-4D97-AF65-F5344CB8AC3E}">
        <p14:creationId xmlns:p14="http://schemas.microsoft.com/office/powerpoint/2010/main" val="7805889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42</a:t>
            </a:fld>
            <a:endParaRPr lang="en-GB"/>
          </a:p>
        </p:txBody>
      </p:sp>
    </p:spTree>
    <p:extLst>
      <p:ext uri="{BB962C8B-B14F-4D97-AF65-F5344CB8AC3E}">
        <p14:creationId xmlns:p14="http://schemas.microsoft.com/office/powerpoint/2010/main" val="1972742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43</a:t>
            </a:fld>
            <a:endParaRPr lang="en-GB"/>
          </a:p>
        </p:txBody>
      </p:sp>
    </p:spTree>
    <p:extLst>
      <p:ext uri="{BB962C8B-B14F-4D97-AF65-F5344CB8AC3E}">
        <p14:creationId xmlns:p14="http://schemas.microsoft.com/office/powerpoint/2010/main" val="20177308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release we focus on giving the Front Detector the same treatment of the Rear Detector. So, now, we are able to apply Flood Correction for the Front Detector.</a:t>
            </a:r>
            <a:endParaRPr lang="en-GB" dirty="0"/>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44</a:t>
            </a:fld>
            <a:endParaRPr lang="en-GB"/>
          </a:p>
        </p:txBody>
      </p:sp>
    </p:spTree>
    <p:extLst>
      <p:ext uri="{BB962C8B-B14F-4D97-AF65-F5344CB8AC3E}">
        <p14:creationId xmlns:p14="http://schemas.microsoft.com/office/powerpoint/2010/main" val="24189744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well as applying searching Centre for the Front Detector.</a:t>
            </a:r>
            <a:endParaRPr lang="en-GB" dirty="0"/>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45</a:t>
            </a:fld>
            <a:endParaRPr lang="en-GB"/>
          </a:p>
        </p:txBody>
      </p:sp>
    </p:spTree>
    <p:extLst>
      <p:ext uri="{BB962C8B-B14F-4D97-AF65-F5344CB8AC3E}">
        <p14:creationId xmlns:p14="http://schemas.microsoft.com/office/powerpoint/2010/main" val="33951711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introduced a new algorithm</a:t>
            </a:r>
            <a:r>
              <a:rPr lang="en-GB" baseline="0" dirty="0" smtClean="0"/>
              <a:t> to compensate the transmission Wide angles. This picture shows the result for a particular dataset, comparing the reduced data when applying or not the correction. This correction is available through the option: SAMPLE/PATH/ON </a:t>
            </a:r>
            <a:r>
              <a:rPr lang="en-GB" baseline="0" dirty="0" err="1" smtClean="0"/>
              <a:t>on</a:t>
            </a:r>
            <a:r>
              <a:rPr lang="en-GB" baseline="0" dirty="0" smtClean="0"/>
              <a:t> User Files. </a:t>
            </a:r>
            <a:endParaRPr lang="en-GB" dirty="0"/>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46</a:t>
            </a:fld>
            <a:endParaRPr lang="en-GB"/>
          </a:p>
        </p:txBody>
      </p:sp>
    </p:spTree>
    <p:extLst>
      <p:ext uri="{BB962C8B-B14F-4D97-AF65-F5344CB8AC3E}">
        <p14:creationId xmlns:p14="http://schemas.microsoft.com/office/powerpoint/2010/main" val="777740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have started some work on Event Mode data, and is our plan to be able to deal with them directly for the next release. Now, in batch modes we have the correct suffix applied to the detectors, being able to run for the rear, front or even both, and merging the result in a single dataset. In this release, </a:t>
            </a:r>
            <a:r>
              <a:rPr lang="en-GB" baseline="0" dirty="0" err="1" smtClean="0"/>
              <a:t>CanSAS</a:t>
            </a:r>
            <a:r>
              <a:rPr lang="en-GB" baseline="0" dirty="0" smtClean="0"/>
              <a:t> version 1.1 is supported as well, but its full integration on the Reduction process is for the next release.</a:t>
            </a:r>
            <a:endParaRPr lang="en-GB" dirty="0"/>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47</a:t>
            </a:fld>
            <a:endParaRPr lang="en-GB"/>
          </a:p>
        </p:txBody>
      </p:sp>
    </p:spTree>
    <p:extLst>
      <p:ext uri="{BB962C8B-B14F-4D97-AF65-F5344CB8AC3E}">
        <p14:creationId xmlns:p14="http://schemas.microsoft.com/office/powerpoint/2010/main" val="3728372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a:t>
            </a:r>
            <a:r>
              <a:rPr lang="en-GB" baseline="0" dirty="0" smtClean="0"/>
              <a:t> we want to mention some bug fixes. We have spot an error of the Q1D error propagation, which is used for the reduction here and at SNS. The Diagnostics tabs now allow the interaction for SANS2D instruments. There were some issues with the settings DET/RESCALE/FIT and DET/CORR which applies Detector offset. And </a:t>
            </a:r>
            <a:r>
              <a:rPr lang="en-GB" baseline="0" dirty="0" err="1" smtClean="0"/>
              <a:t>SaveRKH</a:t>
            </a:r>
            <a:r>
              <a:rPr lang="en-GB" baseline="0" dirty="0" smtClean="0"/>
              <a:t> is now able to record the spectra </a:t>
            </a:r>
            <a:r>
              <a:rPr lang="en-GB" baseline="0" smtClean="0"/>
              <a:t>numbers correctly.</a:t>
            </a:r>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48</a:t>
            </a:fld>
            <a:endParaRPr lang="en-GB"/>
          </a:p>
        </p:txBody>
      </p:sp>
    </p:spTree>
    <p:extLst>
      <p:ext uri="{BB962C8B-B14F-4D97-AF65-F5344CB8AC3E}">
        <p14:creationId xmlns:p14="http://schemas.microsoft.com/office/powerpoint/2010/main" val="7832607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49</a:t>
            </a:fld>
            <a:endParaRPr lang="en-GB"/>
          </a:p>
        </p:txBody>
      </p:sp>
    </p:spTree>
    <p:extLst>
      <p:ext uri="{BB962C8B-B14F-4D97-AF65-F5344CB8AC3E}">
        <p14:creationId xmlns:p14="http://schemas.microsoft.com/office/powerpoint/2010/main" val="1600818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5</a:t>
            </a:fld>
            <a:endParaRPr lang="en-GB"/>
          </a:p>
        </p:txBody>
      </p:sp>
    </p:spTree>
    <p:extLst>
      <p:ext uri="{BB962C8B-B14F-4D97-AF65-F5344CB8AC3E}">
        <p14:creationId xmlns:p14="http://schemas.microsoft.com/office/powerpoint/2010/main" val="46942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6</a:t>
            </a:fld>
            <a:endParaRPr lang="en-GB"/>
          </a:p>
        </p:txBody>
      </p:sp>
    </p:spTree>
    <p:extLst>
      <p:ext uri="{BB962C8B-B14F-4D97-AF65-F5344CB8AC3E}">
        <p14:creationId xmlns:p14="http://schemas.microsoft.com/office/powerpoint/2010/main" val="674011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7</a:t>
            </a:fld>
            <a:endParaRPr lang="en-GB"/>
          </a:p>
        </p:txBody>
      </p:sp>
    </p:spTree>
    <p:extLst>
      <p:ext uri="{BB962C8B-B14F-4D97-AF65-F5344CB8AC3E}">
        <p14:creationId xmlns:p14="http://schemas.microsoft.com/office/powerpoint/2010/main" val="1662187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8</a:t>
            </a:fld>
            <a:endParaRPr lang="en-GB"/>
          </a:p>
        </p:txBody>
      </p:sp>
    </p:spTree>
    <p:extLst>
      <p:ext uri="{BB962C8B-B14F-4D97-AF65-F5344CB8AC3E}">
        <p14:creationId xmlns:p14="http://schemas.microsoft.com/office/powerpoint/2010/main" val="94467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5A6BFE7-F88E-47BC-8480-AE0877F66E26}" type="slidenum">
              <a:rPr lang="en-GB" smtClean="0"/>
              <a:pPr>
                <a:defRPr/>
              </a:pPr>
              <a:t>9</a:t>
            </a:fld>
            <a:endParaRPr lang="en-GB"/>
          </a:p>
        </p:txBody>
      </p:sp>
    </p:spTree>
    <p:extLst>
      <p:ext uri="{BB962C8B-B14F-4D97-AF65-F5344CB8AC3E}">
        <p14:creationId xmlns:p14="http://schemas.microsoft.com/office/powerpoint/2010/main" val="2426787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8131" name="Picture 3" descr="C:\Mantid\Documents\Images\icons\New Icons\mantid_256.png"/>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619809" y="625475"/>
            <a:ext cx="5209232" cy="52092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NS_logo_words_trans_back.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40352" y="6097476"/>
            <a:ext cx="971600" cy="650006"/>
          </a:xfrm>
          <a:prstGeom prst="rect">
            <a:avLst/>
          </a:prstGeom>
          <a:noFill/>
        </p:spPr>
      </p:pic>
      <p:sp>
        <p:nvSpPr>
          <p:cNvPr id="59395" name="Rectangle 3"/>
          <p:cNvSpPr>
            <a:spLocks noGrp="1" noChangeArrowheads="1"/>
          </p:cNvSpPr>
          <p:nvPr>
            <p:ph type="ctrTitle"/>
          </p:nvPr>
        </p:nvSpPr>
        <p:spPr>
          <a:xfrm>
            <a:off x="685800" y="1700213"/>
            <a:ext cx="7772400" cy="1470025"/>
          </a:xfrm>
          <a:noFill/>
        </p:spPr>
        <p:txBody>
          <a:bodyPr/>
          <a:lstStyle>
            <a:lvl1pPr>
              <a:defRPr baseline="0">
                <a:solidFill>
                  <a:schemeClr val="tx1"/>
                </a:solidFill>
              </a:defRPr>
            </a:lvl1pPr>
          </a:lstStyle>
          <a:p>
            <a:r>
              <a:rPr lang="en-US" smtClean="0"/>
              <a:t>Click to edit Master title style</a:t>
            </a:r>
            <a:endParaRPr lang="en-US" dirty="0"/>
          </a:p>
        </p:txBody>
      </p:sp>
      <p:sp>
        <p:nvSpPr>
          <p:cNvPr id="59396" name="Rectangle 4"/>
          <p:cNvSpPr>
            <a:spLocks noGrp="1" noChangeArrowheads="1"/>
          </p:cNvSpPr>
          <p:nvPr>
            <p:ph type="subTitle" idx="1"/>
          </p:nvPr>
        </p:nvSpPr>
        <p:spPr>
          <a:xfrm>
            <a:off x="1371600" y="3429000"/>
            <a:ext cx="6400800" cy="1752600"/>
          </a:xfrm>
          <a:noFill/>
        </p:spPr>
        <p:txBody>
          <a:bodyPr anchor="ctr"/>
          <a:lstStyle>
            <a:lvl1pPr marL="0" indent="0" algn="ctr">
              <a:buFontTx/>
              <a:buNone/>
              <a:defRPr baseline="0">
                <a:solidFill>
                  <a:schemeClr val="tx1"/>
                </a:solidFill>
              </a:defRPr>
            </a:lvl1pPr>
          </a:lstStyle>
          <a:p>
            <a:r>
              <a:rPr lang="en-US" smtClean="0"/>
              <a:t>Click to edit Master subtitle style</a:t>
            </a:r>
            <a:endParaRPr lang="en-US" dirty="0"/>
          </a:p>
        </p:txBody>
      </p:sp>
      <p:pic>
        <p:nvPicPr>
          <p:cNvPr id="4813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23528" y="356314"/>
            <a:ext cx="1708150" cy="361118"/>
          </a:xfrm>
          <a:prstGeom prst="rect">
            <a:avLst/>
          </a:prstGeom>
          <a:noFill/>
          <a:extLst>
            <a:ext uri="{909E8E84-426E-40DD-AFC4-6F175D3DCCD1}">
              <a14:hiddenFill xmlns:a14="http://schemas.microsoft.com/office/drawing/2010/main">
                <a:solidFill>
                  <a:srgbClr val="FFFFFF"/>
                </a:solidFill>
              </a14:hiddenFill>
            </a:ext>
          </a:extLst>
        </p:spPr>
      </p:pic>
      <p:pic>
        <p:nvPicPr>
          <p:cNvPr id="48132" name="Picture 4" descr="C:\Mantid\Documents\Images\ISIS Logo - Transparent.gi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3528" y="6156436"/>
            <a:ext cx="11620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48133" name="Picture 5" descr="C:\Mantid\Documents\Images\Tessella_Logo - Transparent.gi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913199" y="6165304"/>
            <a:ext cx="1379123" cy="55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4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53526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450"/>
            <a:ext cx="2057400" cy="56165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71450"/>
            <a:ext cx="6019800" cy="5616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9702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25562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82027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39838"/>
            <a:ext cx="4038600" cy="4205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39838"/>
            <a:ext cx="4038600" cy="4205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8626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40005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84237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04333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82206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xfrm>
            <a:off x="1403350" y="6165850"/>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87585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71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239838"/>
            <a:ext cx="8229600"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8" descr="C:\Mantid\Documents\Images\icons\New Icons\mantid_256.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769259" cy="76925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171767" y="6367259"/>
            <a:ext cx="1159873" cy="24520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17"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Lucida Sans" pitchFamily="34" charset="0"/>
        </a:defRPr>
      </a:lvl2pPr>
      <a:lvl3pPr algn="ctr" rtl="0" eaLnBrk="1" fontAlgn="base" hangingPunct="1">
        <a:spcBef>
          <a:spcPct val="0"/>
        </a:spcBef>
        <a:spcAft>
          <a:spcPct val="0"/>
        </a:spcAft>
        <a:defRPr sz="2800">
          <a:solidFill>
            <a:schemeClr val="tx2"/>
          </a:solidFill>
          <a:latin typeface="Lucida Sans" pitchFamily="34" charset="0"/>
        </a:defRPr>
      </a:lvl3pPr>
      <a:lvl4pPr algn="ctr" rtl="0" eaLnBrk="1" fontAlgn="base" hangingPunct="1">
        <a:spcBef>
          <a:spcPct val="0"/>
        </a:spcBef>
        <a:spcAft>
          <a:spcPct val="0"/>
        </a:spcAft>
        <a:defRPr sz="2800">
          <a:solidFill>
            <a:schemeClr val="tx2"/>
          </a:solidFill>
          <a:latin typeface="Lucida Sans" pitchFamily="34" charset="0"/>
        </a:defRPr>
      </a:lvl4pPr>
      <a:lvl5pPr algn="ctr" rtl="0" eaLnBrk="1" fontAlgn="base" hangingPunct="1">
        <a:spcBef>
          <a:spcPct val="0"/>
        </a:spcBef>
        <a:spcAft>
          <a:spcPct val="0"/>
        </a:spcAft>
        <a:defRPr sz="2800">
          <a:solidFill>
            <a:schemeClr val="tx2"/>
          </a:solidFill>
          <a:latin typeface="Lucida Sans" pitchFamily="34" charset="0"/>
        </a:defRPr>
      </a:lvl5pPr>
      <a:lvl6pPr marL="457200" algn="ctr" rtl="0" eaLnBrk="1" fontAlgn="base" hangingPunct="1">
        <a:spcBef>
          <a:spcPct val="0"/>
        </a:spcBef>
        <a:spcAft>
          <a:spcPct val="0"/>
        </a:spcAft>
        <a:defRPr sz="2800">
          <a:solidFill>
            <a:schemeClr val="tx2"/>
          </a:solidFill>
          <a:latin typeface="Lucida Sans" pitchFamily="34" charset="0"/>
        </a:defRPr>
      </a:lvl6pPr>
      <a:lvl7pPr marL="914400" algn="ctr" rtl="0" eaLnBrk="1" fontAlgn="base" hangingPunct="1">
        <a:spcBef>
          <a:spcPct val="0"/>
        </a:spcBef>
        <a:spcAft>
          <a:spcPct val="0"/>
        </a:spcAft>
        <a:defRPr sz="2800">
          <a:solidFill>
            <a:schemeClr val="tx2"/>
          </a:solidFill>
          <a:latin typeface="Lucida Sans" pitchFamily="34" charset="0"/>
        </a:defRPr>
      </a:lvl7pPr>
      <a:lvl8pPr marL="1371600" algn="ctr" rtl="0" eaLnBrk="1" fontAlgn="base" hangingPunct="1">
        <a:spcBef>
          <a:spcPct val="0"/>
        </a:spcBef>
        <a:spcAft>
          <a:spcPct val="0"/>
        </a:spcAft>
        <a:defRPr sz="2800">
          <a:solidFill>
            <a:schemeClr val="tx2"/>
          </a:solidFill>
          <a:latin typeface="Lucida Sans" pitchFamily="34" charset="0"/>
        </a:defRPr>
      </a:lvl8pPr>
      <a:lvl9pPr marL="1828800" algn="ctr" rtl="0" eaLnBrk="1" fontAlgn="base" hangingPunct="1">
        <a:spcBef>
          <a:spcPct val="0"/>
        </a:spcBef>
        <a:spcAft>
          <a:spcPct val="0"/>
        </a:spcAft>
        <a:defRPr sz="2800">
          <a:solidFill>
            <a:schemeClr val="tx2"/>
          </a:solidFill>
          <a:latin typeface="Lucida Sans"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antidproject/script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download.mantidproject.org/docs/current-release/python/html/changes.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mantidproject.org/Tube_Calibration"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mantidproject.org/Muon"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18" Type="http://schemas.openxmlformats.org/officeDocument/2006/relationships/image" Target="../media/image23.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image" Target="../media/image22.jpeg"/><Relationship Id="rId2" Type="http://schemas.openxmlformats.org/officeDocument/2006/relationships/notesSlide" Target="../notesSlides/notesSlide4.xml"/><Relationship Id="rId16"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5" Type="http://schemas.openxmlformats.org/officeDocument/2006/relationships/image" Target="../media/image2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s>
</file>

<file path=ppt/slides/_rels/slide40.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GB" sz="3600" dirty="0" smtClean="0"/>
              <a:t>Mantid Release Presentation</a:t>
            </a:r>
          </a:p>
        </p:txBody>
      </p:sp>
      <p:sp>
        <p:nvSpPr>
          <p:cNvPr id="3075" name="Rectangle 3"/>
          <p:cNvSpPr>
            <a:spLocks noGrp="1" noChangeArrowheads="1"/>
          </p:cNvSpPr>
          <p:nvPr>
            <p:ph type="subTitle" idx="1"/>
          </p:nvPr>
        </p:nvSpPr>
        <p:spPr/>
        <p:txBody>
          <a:bodyPr/>
          <a:lstStyle/>
          <a:p>
            <a:pPr eaLnBrk="1" hangingPunct="1">
              <a:defRPr/>
            </a:pPr>
            <a:r>
              <a:rPr lang="en-GB" sz="1800" dirty="0" smtClean="0"/>
              <a:t>Release 2.5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qs74821\Work\Mantid_stuff\Presentation\ApplyTo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89" y="764705"/>
            <a:ext cx="5967696" cy="46924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Mask/Group tab</a:t>
            </a:r>
            <a:endParaRPr lang="en-GB" dirty="0"/>
          </a:p>
        </p:txBody>
      </p:sp>
      <p:sp>
        <p:nvSpPr>
          <p:cNvPr id="5" name="TextBox 4"/>
          <p:cNvSpPr txBox="1"/>
          <p:nvPr/>
        </p:nvSpPr>
        <p:spPr>
          <a:xfrm>
            <a:off x="1751089" y="5589240"/>
            <a:ext cx="4988866" cy="1200329"/>
          </a:xfrm>
          <a:prstGeom prst="rect">
            <a:avLst/>
          </a:prstGeom>
          <a:noFill/>
        </p:spPr>
        <p:txBody>
          <a:bodyPr wrap="none" rtlCol="0">
            <a:spAutoFit/>
          </a:bodyPr>
          <a:lstStyle/>
          <a:p>
            <a:r>
              <a:rPr lang="en-GB" dirty="0" smtClean="0"/>
              <a:t>Applying to view:</a:t>
            </a:r>
          </a:p>
          <a:p>
            <a:pPr marL="285750" indent="-285750">
              <a:buFont typeface="Arial" pitchFamily="34" charset="0"/>
              <a:buChar char="•"/>
            </a:pPr>
            <a:r>
              <a:rPr lang="en-GB" dirty="0" smtClean="0"/>
              <a:t>can be cleared</a:t>
            </a:r>
          </a:p>
          <a:p>
            <a:pPr marL="285750" indent="-285750">
              <a:buFont typeface="Arial" pitchFamily="34" charset="0"/>
              <a:buChar char="•"/>
            </a:pPr>
            <a:r>
              <a:rPr lang="en-GB" dirty="0" smtClean="0"/>
              <a:t>can be saved to workspace or file</a:t>
            </a:r>
          </a:p>
          <a:p>
            <a:pPr marL="285750" indent="-285750">
              <a:buFont typeface="Arial" pitchFamily="34" charset="0"/>
              <a:buChar char="•"/>
            </a:pPr>
            <a:r>
              <a:rPr lang="en-GB" dirty="0" smtClean="0"/>
              <a:t>underlying workspace doesn’t change</a:t>
            </a:r>
            <a:endParaRPr lang="en-GB" dirty="0"/>
          </a:p>
        </p:txBody>
      </p:sp>
      <p:sp>
        <p:nvSpPr>
          <p:cNvPr id="3" name="Curved Right Arrow 2"/>
          <p:cNvSpPr/>
          <p:nvPr/>
        </p:nvSpPr>
        <p:spPr bwMode="auto">
          <a:xfrm flipV="1">
            <a:off x="641861" y="3429000"/>
            <a:ext cx="1080120" cy="2520280"/>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4" name="TextBox 3"/>
          <p:cNvSpPr txBox="1"/>
          <p:nvPr/>
        </p:nvSpPr>
        <p:spPr>
          <a:xfrm>
            <a:off x="467544" y="3284984"/>
            <a:ext cx="769763" cy="369332"/>
          </a:xfrm>
          <a:prstGeom prst="rect">
            <a:avLst/>
          </a:prstGeom>
          <a:noFill/>
        </p:spPr>
        <p:txBody>
          <a:bodyPr wrap="none" rtlCol="0">
            <a:spAutoFit/>
          </a:bodyPr>
          <a:lstStyle/>
          <a:p>
            <a:r>
              <a:rPr lang="en-GB" dirty="0" smtClean="0"/>
              <a:t>Click</a:t>
            </a:r>
            <a:endParaRPr lang="en-GB" dirty="0"/>
          </a:p>
        </p:txBody>
      </p:sp>
    </p:spTree>
    <p:extLst>
      <p:ext uri="{BB962C8B-B14F-4D97-AF65-F5344CB8AC3E}">
        <p14:creationId xmlns:p14="http://schemas.microsoft.com/office/powerpoint/2010/main" val="1971819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qs74821\Work\Mantid_stuff\Presentation\ApplyTo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89" y="764705"/>
            <a:ext cx="5967696" cy="46924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Mask/Group tab</a:t>
            </a:r>
            <a:endParaRPr lang="en-GB" dirty="0"/>
          </a:p>
        </p:txBody>
      </p:sp>
      <p:sp>
        <p:nvSpPr>
          <p:cNvPr id="5" name="TextBox 4"/>
          <p:cNvSpPr txBox="1"/>
          <p:nvPr/>
        </p:nvSpPr>
        <p:spPr>
          <a:xfrm>
            <a:off x="1751089" y="5589240"/>
            <a:ext cx="4201791" cy="923330"/>
          </a:xfrm>
          <a:prstGeom prst="rect">
            <a:avLst/>
          </a:prstGeom>
          <a:noFill/>
        </p:spPr>
        <p:txBody>
          <a:bodyPr wrap="none" rtlCol="0">
            <a:spAutoFit/>
          </a:bodyPr>
          <a:lstStyle/>
          <a:p>
            <a:r>
              <a:rPr lang="en-GB" dirty="0" smtClean="0"/>
              <a:t>Applying to data:</a:t>
            </a:r>
          </a:p>
          <a:p>
            <a:pPr marL="285750" indent="-285750">
              <a:buFont typeface="Arial" pitchFamily="34" charset="0"/>
              <a:buChar char="•"/>
            </a:pPr>
            <a:r>
              <a:rPr lang="en-GB" dirty="0" smtClean="0"/>
              <a:t>cannot </a:t>
            </a:r>
            <a:r>
              <a:rPr lang="en-GB" dirty="0"/>
              <a:t>be </a:t>
            </a:r>
            <a:r>
              <a:rPr lang="en-GB" dirty="0" smtClean="0"/>
              <a:t>cleared</a:t>
            </a:r>
          </a:p>
          <a:p>
            <a:pPr marL="285750" indent="-285750">
              <a:buFont typeface="Arial" pitchFamily="34" charset="0"/>
              <a:buChar char="•"/>
            </a:pPr>
            <a:r>
              <a:rPr lang="en-GB" dirty="0" smtClean="0"/>
              <a:t>changes underlying workspace</a:t>
            </a:r>
            <a:endParaRPr lang="en-GB" dirty="0"/>
          </a:p>
        </p:txBody>
      </p:sp>
      <p:sp>
        <p:nvSpPr>
          <p:cNvPr id="6" name="Curved Right Arrow 5"/>
          <p:cNvSpPr/>
          <p:nvPr/>
        </p:nvSpPr>
        <p:spPr bwMode="auto">
          <a:xfrm flipV="1">
            <a:off x="641861" y="4293096"/>
            <a:ext cx="1080120" cy="1656184"/>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7" name="TextBox 6"/>
          <p:cNvSpPr txBox="1"/>
          <p:nvPr/>
        </p:nvSpPr>
        <p:spPr>
          <a:xfrm>
            <a:off x="256979" y="4108430"/>
            <a:ext cx="769763" cy="369332"/>
          </a:xfrm>
          <a:prstGeom prst="rect">
            <a:avLst/>
          </a:prstGeom>
          <a:noFill/>
        </p:spPr>
        <p:txBody>
          <a:bodyPr wrap="none" rtlCol="0">
            <a:spAutoFit/>
          </a:bodyPr>
          <a:lstStyle/>
          <a:p>
            <a:r>
              <a:rPr lang="en-GB" dirty="0" smtClean="0"/>
              <a:t>Click</a:t>
            </a:r>
            <a:endParaRPr lang="en-GB" dirty="0"/>
          </a:p>
        </p:txBody>
      </p:sp>
    </p:spTree>
    <p:extLst>
      <p:ext uri="{BB962C8B-B14F-4D97-AF65-F5344CB8AC3E}">
        <p14:creationId xmlns:p14="http://schemas.microsoft.com/office/powerpoint/2010/main" val="4278175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Mask/Group tab</a:t>
            </a:r>
            <a:endParaRPr lang="en-GB" dirty="0"/>
          </a:p>
        </p:txBody>
      </p:sp>
      <p:pic>
        <p:nvPicPr>
          <p:cNvPr id="5122" name="Picture 2" descr="C:\Users\hqs74821\Work\Mantid_stuff\Presentation\MaskSaveOp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579" y="1844824"/>
            <a:ext cx="221932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hqs74821\Work\Mantid_stuff\Presentation\GroupSaveOpt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027" y="1844824"/>
            <a:ext cx="2219325"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07704" y="1340768"/>
            <a:ext cx="1186543" cy="369332"/>
          </a:xfrm>
          <a:prstGeom prst="rect">
            <a:avLst/>
          </a:prstGeom>
          <a:noFill/>
        </p:spPr>
        <p:txBody>
          <a:bodyPr wrap="none" rtlCol="0">
            <a:spAutoFit/>
          </a:bodyPr>
          <a:lstStyle/>
          <a:p>
            <a:r>
              <a:rPr lang="en-GB" dirty="0" smtClean="0"/>
              <a:t>Masking</a:t>
            </a:r>
            <a:endParaRPr lang="en-GB" dirty="0"/>
          </a:p>
        </p:txBody>
      </p:sp>
      <p:sp>
        <p:nvSpPr>
          <p:cNvPr id="10" name="TextBox 9"/>
          <p:cNvSpPr txBox="1"/>
          <p:nvPr/>
        </p:nvSpPr>
        <p:spPr>
          <a:xfrm>
            <a:off x="6015963" y="1340768"/>
            <a:ext cx="1292341" cy="369332"/>
          </a:xfrm>
          <a:prstGeom prst="rect">
            <a:avLst/>
          </a:prstGeom>
          <a:noFill/>
        </p:spPr>
        <p:txBody>
          <a:bodyPr wrap="none" rtlCol="0">
            <a:spAutoFit/>
          </a:bodyPr>
          <a:lstStyle/>
          <a:p>
            <a:r>
              <a:rPr lang="en-GB" dirty="0" smtClean="0"/>
              <a:t>Grouping</a:t>
            </a:r>
            <a:endParaRPr lang="en-GB" dirty="0"/>
          </a:p>
        </p:txBody>
      </p:sp>
    </p:spTree>
    <p:extLst>
      <p:ext uri="{BB962C8B-B14F-4D97-AF65-F5344CB8AC3E}">
        <p14:creationId xmlns:p14="http://schemas.microsoft.com/office/powerpoint/2010/main" val="1958938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qs74821\Work\Mantid_stuff\Presentation\PickTabZo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442" y="764705"/>
            <a:ext cx="5984144" cy="46924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Pick tab</a:t>
            </a:r>
            <a:endParaRPr lang="en-GB" dirty="0"/>
          </a:p>
        </p:txBody>
      </p:sp>
      <p:sp>
        <p:nvSpPr>
          <p:cNvPr id="6" name="TextBox 5"/>
          <p:cNvSpPr txBox="1"/>
          <p:nvPr/>
        </p:nvSpPr>
        <p:spPr>
          <a:xfrm>
            <a:off x="1751089" y="5589240"/>
            <a:ext cx="4966424" cy="369332"/>
          </a:xfrm>
          <a:prstGeom prst="rect">
            <a:avLst/>
          </a:prstGeom>
          <a:noFill/>
        </p:spPr>
        <p:txBody>
          <a:bodyPr wrap="none" rtlCol="0">
            <a:spAutoFit/>
          </a:bodyPr>
          <a:lstStyle/>
          <a:p>
            <a:r>
              <a:rPr lang="en-GB" dirty="0" smtClean="0"/>
              <a:t>Zoom in and out without leaving the tab</a:t>
            </a:r>
            <a:endParaRPr lang="en-GB" dirty="0"/>
          </a:p>
        </p:txBody>
      </p:sp>
      <p:sp>
        <p:nvSpPr>
          <p:cNvPr id="7" name="Curved Right Arrow 6"/>
          <p:cNvSpPr/>
          <p:nvPr/>
        </p:nvSpPr>
        <p:spPr bwMode="auto">
          <a:xfrm flipV="1">
            <a:off x="641860" y="1052736"/>
            <a:ext cx="1109581" cy="4896544"/>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8" name="TextBox 7"/>
          <p:cNvSpPr txBox="1"/>
          <p:nvPr/>
        </p:nvSpPr>
        <p:spPr>
          <a:xfrm>
            <a:off x="395536" y="1052736"/>
            <a:ext cx="877163" cy="369332"/>
          </a:xfrm>
          <a:prstGeom prst="rect">
            <a:avLst/>
          </a:prstGeom>
          <a:noFill/>
        </p:spPr>
        <p:txBody>
          <a:bodyPr wrap="none" rtlCol="0">
            <a:spAutoFit/>
          </a:bodyPr>
          <a:lstStyle/>
          <a:p>
            <a:r>
              <a:rPr lang="en-GB" dirty="0" smtClean="0"/>
              <a:t>Select</a:t>
            </a:r>
            <a:endParaRPr lang="en-GB" dirty="0"/>
          </a:p>
        </p:txBody>
      </p:sp>
    </p:spTree>
    <p:extLst>
      <p:ext uri="{BB962C8B-B14F-4D97-AF65-F5344CB8AC3E}">
        <p14:creationId xmlns:p14="http://schemas.microsoft.com/office/powerpoint/2010/main" val="1801591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Pick tab</a:t>
            </a:r>
            <a:endParaRPr lang="en-GB" dirty="0"/>
          </a:p>
        </p:txBody>
      </p:sp>
      <p:pic>
        <p:nvPicPr>
          <p:cNvPr id="1027" name="Picture 3" descr="C:\Users\hqs74821\Work\Mantid_stuff\Presentation\Pea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764704"/>
            <a:ext cx="5631961" cy="44165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751089" y="5373216"/>
            <a:ext cx="6030818" cy="646331"/>
          </a:xfrm>
          <a:prstGeom prst="rect">
            <a:avLst/>
          </a:prstGeom>
          <a:noFill/>
        </p:spPr>
        <p:txBody>
          <a:bodyPr wrap="none" rtlCol="0">
            <a:spAutoFit/>
          </a:bodyPr>
          <a:lstStyle/>
          <a:p>
            <a:r>
              <a:rPr lang="en-GB" dirty="0" smtClean="0"/>
              <a:t>If workspace has UB matrix it is used to calculate</a:t>
            </a:r>
            <a:br>
              <a:rPr lang="en-GB" dirty="0" smtClean="0"/>
            </a:br>
            <a:r>
              <a:rPr lang="en-GB" dirty="0" err="1" smtClean="0"/>
              <a:t>hkl</a:t>
            </a:r>
            <a:r>
              <a:rPr lang="en-GB" dirty="0" smtClean="0"/>
              <a:t> values for manually added peaks</a:t>
            </a:r>
            <a:endParaRPr lang="en-GB" dirty="0"/>
          </a:p>
        </p:txBody>
      </p:sp>
    </p:spTree>
    <p:extLst>
      <p:ext uri="{BB962C8B-B14F-4D97-AF65-F5344CB8AC3E}">
        <p14:creationId xmlns:p14="http://schemas.microsoft.com/office/powerpoint/2010/main" val="2273500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qs74821\Work\Mantid_stuff\Presentation\SelectivePea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7" y="764705"/>
            <a:ext cx="5631960" cy="44165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Pick tab</a:t>
            </a:r>
            <a:endParaRPr lang="en-GB" dirty="0"/>
          </a:p>
        </p:txBody>
      </p:sp>
      <p:sp>
        <p:nvSpPr>
          <p:cNvPr id="9" name="TextBox 8"/>
          <p:cNvSpPr txBox="1"/>
          <p:nvPr/>
        </p:nvSpPr>
        <p:spPr>
          <a:xfrm>
            <a:off x="1751089" y="5373216"/>
            <a:ext cx="5783956" cy="646331"/>
          </a:xfrm>
          <a:prstGeom prst="rect">
            <a:avLst/>
          </a:prstGeom>
          <a:noFill/>
        </p:spPr>
        <p:txBody>
          <a:bodyPr wrap="none" rtlCol="0">
            <a:spAutoFit/>
          </a:bodyPr>
          <a:lstStyle/>
          <a:p>
            <a:r>
              <a:rPr lang="en-GB" dirty="0" smtClean="0"/>
              <a:t>Only those peaks are shown whose centres fall</a:t>
            </a:r>
            <a:br>
              <a:rPr lang="en-GB" dirty="0" smtClean="0"/>
            </a:br>
            <a:r>
              <a:rPr lang="en-GB" dirty="0" smtClean="0"/>
              <a:t>within current integration range</a:t>
            </a:r>
            <a:endParaRPr lang="en-GB" dirty="0"/>
          </a:p>
        </p:txBody>
      </p:sp>
      <p:sp>
        <p:nvSpPr>
          <p:cNvPr id="31" name="Freeform 30"/>
          <p:cNvSpPr/>
          <p:nvPr/>
        </p:nvSpPr>
        <p:spPr bwMode="auto">
          <a:xfrm>
            <a:off x="3556000" y="4876800"/>
            <a:ext cx="2671029" cy="1216496"/>
          </a:xfrm>
          <a:custGeom>
            <a:avLst/>
            <a:gdLst>
              <a:gd name="connsiteX0" fmla="*/ 0 w 2671029"/>
              <a:gd name="connsiteY0" fmla="*/ 1343378 h 1343378"/>
              <a:gd name="connsiteX1" fmla="*/ 67733 w 2671029"/>
              <a:gd name="connsiteY1" fmla="*/ 1332089 h 1343378"/>
              <a:gd name="connsiteX2" fmla="*/ 880533 w 2671029"/>
              <a:gd name="connsiteY2" fmla="*/ 1241778 h 1343378"/>
              <a:gd name="connsiteX3" fmla="*/ 2190044 w 2671029"/>
              <a:gd name="connsiteY3" fmla="*/ 1264356 h 1343378"/>
              <a:gd name="connsiteX4" fmla="*/ 2664178 w 2671029"/>
              <a:gd name="connsiteY4" fmla="*/ 903111 h 1343378"/>
              <a:gd name="connsiteX5" fmla="*/ 2427111 w 2671029"/>
              <a:gd name="connsiteY5" fmla="*/ 0 h 1343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1029" h="1343378">
                <a:moveTo>
                  <a:pt x="0" y="1343378"/>
                </a:moveTo>
                <a:lnTo>
                  <a:pt x="67733" y="1332089"/>
                </a:lnTo>
                <a:cubicBezTo>
                  <a:pt x="214489" y="1315156"/>
                  <a:pt x="526815" y="1253067"/>
                  <a:pt x="880533" y="1241778"/>
                </a:cubicBezTo>
                <a:cubicBezTo>
                  <a:pt x="1234252" y="1230489"/>
                  <a:pt x="1892770" y="1320800"/>
                  <a:pt x="2190044" y="1264356"/>
                </a:cubicBezTo>
                <a:cubicBezTo>
                  <a:pt x="2487318" y="1207912"/>
                  <a:pt x="2624667" y="1113837"/>
                  <a:pt x="2664178" y="903111"/>
                </a:cubicBezTo>
                <a:cubicBezTo>
                  <a:pt x="2703689" y="692385"/>
                  <a:pt x="2565400" y="346192"/>
                  <a:pt x="2427111" y="0"/>
                </a:cubicBezTo>
              </a:path>
            </a:pathLst>
          </a:custGeom>
          <a:ln>
            <a:solidFill>
              <a:srgbClr val="FF0000"/>
            </a:solidFill>
            <a:headEnd type="none" w="med" len="med"/>
            <a:tailEnd type="triangle" w="lg" len="lg"/>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Tree>
    <p:extLst>
      <p:ext uri="{BB962C8B-B14F-4D97-AF65-F5344CB8AC3E}">
        <p14:creationId xmlns:p14="http://schemas.microsoft.com/office/powerpoint/2010/main" val="164854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qs74821\Work\Mantid_stuff\Presentation\ManyPea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7" y="764705"/>
            <a:ext cx="5631960" cy="44165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Pick tab</a:t>
            </a:r>
            <a:endParaRPr lang="en-GB" dirty="0"/>
          </a:p>
        </p:txBody>
      </p:sp>
      <p:sp>
        <p:nvSpPr>
          <p:cNvPr id="9" name="TextBox 8"/>
          <p:cNvSpPr txBox="1"/>
          <p:nvPr/>
        </p:nvSpPr>
        <p:spPr>
          <a:xfrm>
            <a:off x="1751089" y="5373216"/>
            <a:ext cx="5838458" cy="369332"/>
          </a:xfrm>
          <a:prstGeom prst="rect">
            <a:avLst/>
          </a:prstGeom>
          <a:noFill/>
        </p:spPr>
        <p:txBody>
          <a:bodyPr wrap="none" rtlCol="0">
            <a:spAutoFit/>
          </a:bodyPr>
          <a:lstStyle/>
          <a:p>
            <a:r>
              <a:rPr lang="en-GB" dirty="0" smtClean="0"/>
              <a:t>If there are too many peaks to see the labels…</a:t>
            </a:r>
            <a:endParaRPr lang="en-GB" dirty="0"/>
          </a:p>
        </p:txBody>
      </p:sp>
    </p:spTree>
    <p:extLst>
      <p:ext uri="{BB962C8B-B14F-4D97-AF65-F5344CB8AC3E}">
        <p14:creationId xmlns:p14="http://schemas.microsoft.com/office/powerpoint/2010/main" val="2729158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qs74821\Work\Mantid_stuff\Presentation\ManyPeaksNoLab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7" y="764705"/>
            <a:ext cx="5631960" cy="44165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Pick tab</a:t>
            </a:r>
            <a:endParaRPr lang="en-GB" dirty="0"/>
          </a:p>
        </p:txBody>
      </p:sp>
      <p:sp>
        <p:nvSpPr>
          <p:cNvPr id="9" name="TextBox 8"/>
          <p:cNvSpPr txBox="1"/>
          <p:nvPr/>
        </p:nvSpPr>
        <p:spPr>
          <a:xfrm>
            <a:off x="1751089" y="5373216"/>
            <a:ext cx="5958682" cy="646331"/>
          </a:xfrm>
          <a:prstGeom prst="rect">
            <a:avLst/>
          </a:prstGeom>
          <a:noFill/>
        </p:spPr>
        <p:txBody>
          <a:bodyPr wrap="none" rtlCol="0">
            <a:spAutoFit/>
          </a:bodyPr>
          <a:lstStyle/>
          <a:p>
            <a:r>
              <a:rPr lang="en-GB" dirty="0" smtClean="0"/>
              <a:t>… they can be turned off from the Peaks options</a:t>
            </a:r>
            <a:br>
              <a:rPr lang="en-GB" dirty="0" smtClean="0"/>
            </a:br>
            <a:r>
              <a:rPr lang="en-GB" dirty="0" smtClean="0"/>
              <a:t>(on Render tab)</a:t>
            </a:r>
            <a:endParaRPr lang="en-GB" dirty="0"/>
          </a:p>
        </p:txBody>
      </p:sp>
      <p:pic>
        <p:nvPicPr>
          <p:cNvPr id="4099" name="Picture 3" descr="C:\Users\hqs74821\Work\Mantid_stuff\Presentation\PeaksOpt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967284"/>
            <a:ext cx="2554288" cy="201136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3" name="Bent-Up Arrow 2"/>
          <p:cNvSpPr/>
          <p:nvPr/>
        </p:nvSpPr>
        <p:spPr bwMode="auto">
          <a:xfrm flipH="1">
            <a:off x="515499" y="3951561"/>
            <a:ext cx="1216507" cy="1832215"/>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Tree>
    <p:extLst>
      <p:ext uri="{BB962C8B-B14F-4D97-AF65-F5344CB8AC3E}">
        <p14:creationId xmlns:p14="http://schemas.microsoft.com/office/powerpoint/2010/main" val="2140888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LoadDAE</a:t>
            </a:r>
            <a:r>
              <a:rPr lang="en-GB" dirty="0" smtClean="0"/>
              <a:t> deprecation</a:t>
            </a:r>
            <a:endParaRPr lang="en-GB" dirty="0"/>
          </a:p>
        </p:txBody>
      </p:sp>
      <p:pic>
        <p:nvPicPr>
          <p:cNvPr id="5122" name="Picture 2" descr="C:\Users\hqs74821\Work\Mantid_stuff\Presentation\Live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80728"/>
            <a:ext cx="4104801" cy="407776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hqs74821\Work\Mantid_stuff\Presentation\Load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1412776"/>
            <a:ext cx="2287588" cy="1506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64088" y="3573016"/>
            <a:ext cx="3456384" cy="923330"/>
          </a:xfrm>
          <a:prstGeom prst="rect">
            <a:avLst/>
          </a:prstGeom>
          <a:noFill/>
        </p:spPr>
        <p:txBody>
          <a:bodyPr wrap="square" rtlCol="0">
            <a:spAutoFit/>
          </a:bodyPr>
          <a:lstStyle/>
          <a:p>
            <a:r>
              <a:rPr lang="en-GB" dirty="0" smtClean="0"/>
              <a:t>The Load button runs</a:t>
            </a:r>
            <a:br>
              <a:rPr lang="en-GB" dirty="0" smtClean="0"/>
            </a:br>
            <a:r>
              <a:rPr lang="en-GB" dirty="0" err="1" smtClean="0"/>
              <a:t>StartLiveData</a:t>
            </a:r>
            <a:r>
              <a:rPr lang="en-GB" dirty="0" smtClean="0"/>
              <a:t> algorithm</a:t>
            </a:r>
            <a:br>
              <a:rPr lang="en-GB" dirty="0" smtClean="0"/>
            </a:br>
            <a:r>
              <a:rPr lang="en-GB" dirty="0" smtClean="0"/>
              <a:t>instead of </a:t>
            </a:r>
            <a:r>
              <a:rPr lang="en-GB" dirty="0" err="1" smtClean="0"/>
              <a:t>LoadDAE</a:t>
            </a:r>
            <a:endParaRPr lang="en-GB" dirty="0"/>
          </a:p>
        </p:txBody>
      </p:sp>
    </p:spTree>
    <p:extLst>
      <p:ext uri="{BB962C8B-B14F-4D97-AF65-F5344CB8AC3E}">
        <p14:creationId xmlns:p14="http://schemas.microsoft.com/office/powerpoint/2010/main" val="331400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Interface</a:t>
            </a:r>
            <a:endParaRPr lang="en-GB" dirty="0"/>
          </a:p>
        </p:txBody>
      </p:sp>
      <p:sp>
        <p:nvSpPr>
          <p:cNvPr id="3" name="Content Placeholder 2"/>
          <p:cNvSpPr>
            <a:spLocks noGrp="1"/>
          </p:cNvSpPr>
          <p:nvPr>
            <p:ph idx="1"/>
          </p:nvPr>
        </p:nvSpPr>
        <p:spPr/>
        <p:txBody>
          <a:bodyPr/>
          <a:lstStyle/>
          <a:p>
            <a:r>
              <a:rPr lang="en-GB" dirty="0" smtClean="0"/>
              <a:t>Finding Help</a:t>
            </a:r>
          </a:p>
          <a:p>
            <a:pPr lvl="1"/>
            <a:r>
              <a:rPr lang="en-GB" dirty="0" smtClean="0"/>
              <a:t>Wiki search improved</a:t>
            </a:r>
          </a:p>
          <a:p>
            <a:pPr lvl="1"/>
            <a:r>
              <a:rPr lang="en-GB" dirty="0" smtClean="0"/>
              <a:t>Offline Help</a:t>
            </a:r>
          </a:p>
          <a:p>
            <a:endParaRPr lang="en-GB" dirty="0" smtClean="0"/>
          </a:p>
          <a:p>
            <a:endParaRPr lang="en-GB" dirty="0"/>
          </a:p>
          <a:p>
            <a:endParaRPr lang="en-GB" dirty="0" smtClean="0"/>
          </a:p>
          <a:p>
            <a:r>
              <a:rPr lang="en-GB" dirty="0" smtClean="0"/>
              <a:t>More detail</a:t>
            </a:r>
          </a:p>
          <a:p>
            <a:pPr lvl="1"/>
            <a:r>
              <a:rPr lang="en-GB" dirty="0" smtClean="0"/>
              <a:t>Algorithm Pages</a:t>
            </a:r>
          </a:p>
          <a:p>
            <a:pPr lvl="1"/>
            <a:r>
              <a:rPr lang="en-GB" dirty="0" smtClean="0"/>
              <a:t>Interface Examples</a:t>
            </a:r>
            <a:endParaRPr lang="en-GB"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067944" y="1566471"/>
            <a:ext cx="3417758" cy="43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945" y="2132856"/>
            <a:ext cx="2304256" cy="1533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067945" y="3789040"/>
            <a:ext cx="4234722" cy="279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60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this meeting</a:t>
            </a:r>
            <a:endParaRPr lang="en-GB" dirty="0"/>
          </a:p>
        </p:txBody>
      </p:sp>
      <p:sp>
        <p:nvSpPr>
          <p:cNvPr id="3" name="Content Placeholder 2"/>
          <p:cNvSpPr>
            <a:spLocks noGrp="1"/>
          </p:cNvSpPr>
          <p:nvPr>
            <p:ph idx="1"/>
          </p:nvPr>
        </p:nvSpPr>
        <p:spPr/>
        <p:txBody>
          <a:bodyPr/>
          <a:lstStyle/>
          <a:p>
            <a:r>
              <a:rPr lang="en-GB" dirty="0" smtClean="0"/>
              <a:t>Release 2.5</a:t>
            </a:r>
          </a:p>
          <a:p>
            <a:pPr lvl="1"/>
            <a:r>
              <a:rPr lang="en-GB" dirty="0" smtClean="0"/>
              <a:t>Timeline</a:t>
            </a:r>
          </a:p>
          <a:p>
            <a:pPr lvl="1"/>
            <a:r>
              <a:rPr lang="en-GB" dirty="0" smtClean="0"/>
              <a:t>Present the changes and improvements</a:t>
            </a:r>
          </a:p>
          <a:p>
            <a:endParaRPr lang="en-GB" dirty="0" smtClean="0"/>
          </a:p>
          <a:p>
            <a:r>
              <a:rPr lang="en-GB" dirty="0" smtClean="0"/>
              <a:t>Questions</a:t>
            </a:r>
          </a:p>
          <a:p>
            <a:pPr lvl="1"/>
            <a:r>
              <a:rPr lang="en-GB" dirty="0" smtClean="0"/>
              <a:t>I didn’t catch what you meant – ask immediately</a:t>
            </a:r>
          </a:p>
          <a:p>
            <a:pPr lvl="1"/>
            <a:r>
              <a:rPr lang="en-GB" dirty="0" smtClean="0"/>
              <a:t>I’d like to add something – at the end of each section</a:t>
            </a:r>
          </a:p>
          <a:p>
            <a:pPr lvl="1"/>
            <a:r>
              <a:rPr lang="en-GB" dirty="0" smtClean="0"/>
              <a:t>I wish it did this – Talk to the developer at the end</a:t>
            </a:r>
          </a:p>
          <a:p>
            <a:endParaRPr lang="en-GB" dirty="0"/>
          </a:p>
        </p:txBody>
      </p:sp>
    </p:spTree>
    <p:extLst>
      <p:ext uri="{BB962C8B-B14F-4D97-AF65-F5344CB8AC3E}">
        <p14:creationId xmlns:p14="http://schemas.microsoft.com/office/powerpoint/2010/main" val="3480683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Interface</a:t>
            </a:r>
          </a:p>
        </p:txBody>
      </p:sp>
      <p:sp>
        <p:nvSpPr>
          <p:cNvPr id="3" name="Content Placeholder 2"/>
          <p:cNvSpPr>
            <a:spLocks noGrp="1"/>
          </p:cNvSpPr>
          <p:nvPr>
            <p:ph idx="1"/>
          </p:nvPr>
        </p:nvSpPr>
        <p:spPr/>
        <p:txBody>
          <a:bodyPr/>
          <a:lstStyle/>
          <a:p>
            <a:r>
              <a:rPr lang="en-GB" dirty="0" smtClean="0"/>
              <a:t>Scripting</a:t>
            </a:r>
          </a:p>
          <a:p>
            <a:pPr lvl="1"/>
            <a:r>
              <a:rPr lang="en-GB" dirty="0" smtClean="0"/>
              <a:t>Code Folding</a:t>
            </a:r>
          </a:p>
          <a:p>
            <a:pPr lvl="1"/>
            <a:r>
              <a:rPr lang="en-GB" dirty="0" smtClean="0"/>
              <a:t>Script Console log removed</a:t>
            </a:r>
          </a:p>
          <a:p>
            <a:pPr lvl="2"/>
            <a:r>
              <a:rPr lang="en-GB" dirty="0" smtClean="0"/>
              <a:t>Results now go to the Results log</a:t>
            </a:r>
          </a:p>
          <a:p>
            <a:endParaRPr lang="en-GB" dirty="0"/>
          </a:p>
          <a:p>
            <a:r>
              <a:rPr lang="en-GB" dirty="0" smtClean="0"/>
              <a:t>Script Repository</a:t>
            </a:r>
          </a:p>
          <a:p>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217077"/>
            <a:ext cx="4003576" cy="3439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0900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 Repository</a:t>
            </a:r>
            <a:endParaRPr lang="en-GB" dirty="0"/>
          </a:p>
        </p:txBody>
      </p:sp>
      <p:sp>
        <p:nvSpPr>
          <p:cNvPr id="3" name="Content Placeholder 2"/>
          <p:cNvSpPr>
            <a:spLocks noGrp="1"/>
          </p:cNvSpPr>
          <p:nvPr>
            <p:ph idx="1"/>
          </p:nvPr>
        </p:nvSpPr>
        <p:spPr/>
        <p:txBody>
          <a:bodyPr/>
          <a:lstStyle/>
          <a:p>
            <a:r>
              <a:rPr lang="en-GB" dirty="0" smtClean="0"/>
              <a:t>Tool to download/upload scripts</a:t>
            </a:r>
          </a:p>
          <a:p>
            <a:r>
              <a:rPr lang="en-GB" dirty="0" smtClean="0"/>
              <a:t>Wrapper to </a:t>
            </a:r>
            <a:r>
              <a:rPr lang="en-GB" dirty="0" err="1" smtClean="0">
                <a:hlinkClick r:id="rId3"/>
              </a:rPr>
              <a:t>mantidproject</a:t>
            </a:r>
            <a:r>
              <a:rPr lang="en-GB" dirty="0" smtClean="0">
                <a:hlinkClick r:id="rId3"/>
              </a:rPr>
              <a:t>/scripts</a:t>
            </a:r>
            <a:r>
              <a:rPr lang="en-GB" dirty="0" smtClean="0"/>
              <a:t> repository</a:t>
            </a:r>
          </a:p>
          <a:p>
            <a:r>
              <a:rPr lang="en-GB" dirty="0" smtClean="0"/>
              <a:t>Aims to help us to move all scripts to Python API version 2 (But we will go to this in a while)</a:t>
            </a:r>
          </a:p>
          <a:p>
            <a:r>
              <a:rPr lang="en-GB" dirty="0" smtClean="0"/>
              <a:t>All the versions and the history of your scripts will be backup</a:t>
            </a:r>
          </a:p>
          <a:p>
            <a:r>
              <a:rPr lang="en-GB" dirty="0" smtClean="0"/>
              <a:t>Demonstration</a:t>
            </a:r>
            <a:endParaRPr lang="en-GB" dirty="0"/>
          </a:p>
        </p:txBody>
      </p:sp>
    </p:spTree>
    <p:extLst>
      <p:ext uri="{BB962C8B-B14F-4D97-AF65-F5344CB8AC3E}">
        <p14:creationId xmlns:p14="http://schemas.microsoft.com/office/powerpoint/2010/main" val="331798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Python API retirement</a:t>
            </a:r>
          </a:p>
        </p:txBody>
      </p:sp>
      <p:sp>
        <p:nvSpPr>
          <p:cNvPr id="3" name="Content Placeholder 2"/>
          <p:cNvSpPr>
            <a:spLocks noGrp="1"/>
          </p:cNvSpPr>
          <p:nvPr>
            <p:ph idx="1"/>
          </p:nvPr>
        </p:nvSpPr>
        <p:spPr/>
        <p:txBody>
          <a:bodyPr/>
          <a:lstStyle/>
          <a:p>
            <a:r>
              <a:rPr lang="en-GB" dirty="0" smtClean="0"/>
              <a:t>Need to retire v1 “from </a:t>
            </a:r>
            <a:r>
              <a:rPr lang="en-GB" dirty="0" err="1" smtClean="0"/>
              <a:t>mantidsimple</a:t>
            </a:r>
            <a:r>
              <a:rPr lang="en-GB" dirty="0" smtClean="0"/>
              <a:t>”</a:t>
            </a:r>
          </a:p>
          <a:p>
            <a:r>
              <a:rPr lang="en-GB" dirty="0" smtClean="0"/>
              <a:t>All Scripts need to move to v2  “from </a:t>
            </a:r>
            <a:r>
              <a:rPr lang="en-GB" dirty="0" err="1" smtClean="0"/>
              <a:t>mantid.simpleapi</a:t>
            </a:r>
            <a:r>
              <a:rPr lang="en-GB" dirty="0" smtClean="0"/>
              <a:t>”</a:t>
            </a:r>
          </a:p>
          <a:p>
            <a:r>
              <a:rPr lang="en-GB" dirty="0" smtClean="0"/>
              <a:t>Timeline</a:t>
            </a:r>
            <a:endParaRPr lang="en-GB" dirty="0"/>
          </a:p>
        </p:txBody>
      </p:sp>
      <p:graphicFrame>
        <p:nvGraphicFramePr>
          <p:cNvPr id="4" name="Diagram 3"/>
          <p:cNvGraphicFramePr/>
          <p:nvPr>
            <p:extLst>
              <p:ext uri="{D42A27DB-BD31-4B8C-83A1-F6EECF244321}">
                <p14:modId xmlns:p14="http://schemas.microsoft.com/office/powerpoint/2010/main" val="830728750"/>
              </p:ext>
            </p:extLst>
          </p:nvPr>
        </p:nvGraphicFramePr>
        <p:xfrm>
          <a:off x="1115616" y="2276872"/>
          <a:ext cx="724812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46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Python API retirement</a:t>
            </a:r>
          </a:p>
        </p:txBody>
      </p:sp>
      <p:sp>
        <p:nvSpPr>
          <p:cNvPr id="3" name="Content Placeholder 2"/>
          <p:cNvSpPr>
            <a:spLocks noGrp="1"/>
          </p:cNvSpPr>
          <p:nvPr>
            <p:ph idx="1"/>
          </p:nvPr>
        </p:nvSpPr>
        <p:spPr/>
        <p:txBody>
          <a:bodyPr/>
          <a:lstStyle/>
          <a:p>
            <a:r>
              <a:rPr lang="en-GB" dirty="0" smtClean="0"/>
              <a:t>How do I update my scripts?</a:t>
            </a:r>
            <a:endParaRPr lang="en-GB" dirty="0"/>
          </a:p>
          <a:p>
            <a:pPr lvl="1"/>
            <a:r>
              <a:rPr lang="en-GB" dirty="0"/>
              <a:t>Upload the scripts to the script repository before 30</a:t>
            </a:r>
            <a:r>
              <a:rPr lang="en-GB" baseline="30000" dirty="0"/>
              <a:t>th</a:t>
            </a:r>
            <a:r>
              <a:rPr lang="en-GB" dirty="0"/>
              <a:t> June. </a:t>
            </a:r>
          </a:p>
          <a:p>
            <a:pPr lvl="1"/>
            <a:r>
              <a:rPr lang="en-GB" dirty="0"/>
              <a:t>Try migrate1to2.py</a:t>
            </a:r>
          </a:p>
          <a:p>
            <a:pPr lvl="1"/>
            <a:r>
              <a:rPr lang="en-GB" dirty="0"/>
              <a:t>Look here </a:t>
            </a:r>
            <a:r>
              <a:rPr lang="en-GB" dirty="0">
                <a:hlinkClick r:id="rId3"/>
              </a:rPr>
              <a:t>http://download.mantidproject.org/docs/current-release/python/html/changes.html</a:t>
            </a:r>
            <a:endParaRPr lang="en-GB" dirty="0"/>
          </a:p>
          <a:p>
            <a:pPr lvl="1"/>
            <a:r>
              <a:rPr lang="en-GB" dirty="0"/>
              <a:t>Contact the </a:t>
            </a:r>
            <a:r>
              <a:rPr lang="en-GB" dirty="0" err="1"/>
              <a:t>Dev</a:t>
            </a:r>
            <a:r>
              <a:rPr lang="en-GB" dirty="0"/>
              <a:t> Team</a:t>
            </a:r>
          </a:p>
        </p:txBody>
      </p:sp>
    </p:spTree>
    <p:extLst>
      <p:ext uri="{BB962C8B-B14F-4D97-AF65-F5344CB8AC3E}">
        <p14:creationId xmlns:p14="http://schemas.microsoft.com/office/powerpoint/2010/main" val="3871336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GB" sz="3600" dirty="0" smtClean="0"/>
              <a:t>Tube Calibration</a:t>
            </a:r>
          </a:p>
        </p:txBody>
      </p:sp>
      <p:sp>
        <p:nvSpPr>
          <p:cNvPr id="3075" name="Rectangle 3"/>
          <p:cNvSpPr>
            <a:spLocks noGrp="1" noChangeArrowheads="1"/>
          </p:cNvSpPr>
          <p:nvPr>
            <p:ph type="subTitle" idx="1"/>
          </p:nvPr>
        </p:nvSpPr>
        <p:spPr/>
        <p:txBody>
          <a:bodyPr/>
          <a:lstStyle/>
          <a:p>
            <a:r>
              <a:rPr lang="en-GB" sz="1800" dirty="0" smtClean="0"/>
              <a:t>Example files</a:t>
            </a:r>
            <a:r>
              <a:rPr lang="en-GB" sz="1800" dirty="0"/>
              <a:t>: </a:t>
            </a:r>
            <a:r>
              <a:rPr lang="en-GB" sz="1800" dirty="0" smtClean="0"/>
              <a:t>C</a:t>
            </a:r>
            <a:r>
              <a:rPr lang="en-GB" sz="1800" dirty="0"/>
              <a:t>:\MantidInstall\scripts\Calibration\Examples</a:t>
            </a:r>
          </a:p>
          <a:p>
            <a:pPr eaLnBrk="1" hangingPunct="1">
              <a:defRPr/>
            </a:pPr>
            <a:endParaRPr lang="en-GB" sz="1800" dirty="0"/>
          </a:p>
          <a:p>
            <a:pPr>
              <a:defRPr/>
            </a:pPr>
            <a:r>
              <a:rPr lang="en-GB" sz="1800" dirty="0"/>
              <a:t>Wiki link: </a:t>
            </a:r>
            <a:r>
              <a:rPr lang="en-GB" sz="1800" dirty="0">
                <a:hlinkClick r:id="rId3"/>
              </a:rPr>
              <a:t>http://</a:t>
            </a:r>
            <a:r>
              <a:rPr lang="en-GB" sz="1800" dirty="0" smtClean="0">
                <a:hlinkClick r:id="rId3"/>
              </a:rPr>
              <a:t>www.mantidproject.org/Tube_Calibration</a:t>
            </a:r>
            <a:r>
              <a:rPr lang="en-GB" sz="1800" dirty="0" smtClean="0"/>
              <a:t> </a:t>
            </a:r>
          </a:p>
        </p:txBody>
      </p:sp>
    </p:spTree>
    <p:extLst>
      <p:ext uri="{BB962C8B-B14F-4D97-AF65-F5344CB8AC3E}">
        <p14:creationId xmlns:p14="http://schemas.microsoft.com/office/powerpoint/2010/main" val="1411960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GB" sz="3600" dirty="0" smtClean="0"/>
              <a:t>Example Scripts</a:t>
            </a:r>
          </a:p>
        </p:txBody>
      </p:sp>
      <p:sp>
        <p:nvSpPr>
          <p:cNvPr id="3075" name="Rectangle 3"/>
          <p:cNvSpPr>
            <a:spLocks noGrp="1" noChangeArrowheads="1"/>
          </p:cNvSpPr>
          <p:nvPr>
            <p:ph type="subTitle" idx="1"/>
          </p:nvPr>
        </p:nvSpPr>
        <p:spPr/>
        <p:txBody>
          <a:bodyPr/>
          <a:lstStyle/>
          <a:p>
            <a:pPr eaLnBrk="1" hangingPunct="1">
              <a:defRPr/>
            </a:pPr>
            <a:r>
              <a:rPr lang="en-GB" sz="1800" dirty="0" smtClean="0"/>
              <a:t>For</a:t>
            </a:r>
          </a:p>
          <a:p>
            <a:pPr eaLnBrk="1" hangingPunct="1">
              <a:defRPr/>
            </a:pPr>
            <a:r>
              <a:rPr lang="en-GB" sz="3200" dirty="0" smtClean="0"/>
              <a:t>MERLIN, WISH &amp; MAPS</a:t>
            </a:r>
          </a:p>
        </p:txBody>
      </p:sp>
    </p:spTree>
    <p:extLst>
      <p:ext uri="{BB962C8B-B14F-4D97-AF65-F5344CB8AC3E}">
        <p14:creationId xmlns:p14="http://schemas.microsoft.com/office/powerpoint/2010/main" val="1409641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052737"/>
            <a:ext cx="7774632" cy="648071"/>
          </a:xfrm>
        </p:spPr>
        <p:txBody>
          <a:bodyPr/>
          <a:lstStyle/>
          <a:p>
            <a:pPr eaLnBrk="1" hangingPunct="1">
              <a:defRPr/>
            </a:pPr>
            <a:r>
              <a:rPr lang="en-GB" sz="2400" dirty="0" smtClean="0"/>
              <a:t>MERLIN Calibration Demonstration</a:t>
            </a:r>
          </a:p>
        </p:txBody>
      </p:sp>
      <p:sp>
        <p:nvSpPr>
          <p:cNvPr id="3075" name="Rectangle 3"/>
          <p:cNvSpPr>
            <a:spLocks noGrp="1" noChangeArrowheads="1"/>
          </p:cNvSpPr>
          <p:nvPr>
            <p:ph type="subTitle" idx="1"/>
          </p:nvPr>
        </p:nvSpPr>
        <p:spPr/>
        <p:txBody>
          <a:bodyPr/>
          <a:lstStyle/>
          <a:p>
            <a:pPr eaLnBrk="1" hangingPunct="1">
              <a:defRPr/>
            </a:pPr>
            <a:endParaRPr lang="en-GB" sz="1800" dirty="0" smtClean="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36" y="1588661"/>
            <a:ext cx="8280920" cy="4544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3918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a:t>
            </a:r>
            <a:endParaRPr lang="en-GB" dirty="0"/>
          </a:p>
        </p:txBody>
      </p:sp>
      <p:sp>
        <p:nvSpPr>
          <p:cNvPr id="3" name="Content Placeholder 2"/>
          <p:cNvSpPr>
            <a:spLocks noGrp="1"/>
          </p:cNvSpPr>
          <p:nvPr>
            <p:ph idx="1"/>
          </p:nvPr>
        </p:nvSpPr>
        <p:spPr/>
        <p:txBody>
          <a:bodyPr/>
          <a:lstStyle/>
          <a:p>
            <a:r>
              <a:rPr lang="en-GB" dirty="0" err="1" smtClean="0"/>
              <a:t>Neutronic</a:t>
            </a:r>
            <a:r>
              <a:rPr lang="en-GB" dirty="0" smtClean="0"/>
              <a:t> Materials for Absorption corrections </a:t>
            </a:r>
          </a:p>
          <a:p>
            <a:pPr lvl="1"/>
            <a:r>
              <a:rPr lang="en-GB" dirty="0" err="1"/>
              <a:t>S</a:t>
            </a:r>
            <a:r>
              <a:rPr lang="en-GB" dirty="0" err="1" smtClean="0"/>
              <a:t>etSampleMaterial</a:t>
            </a:r>
            <a:endParaRPr lang="en-GB" dirty="0" smtClean="0"/>
          </a:p>
          <a:p>
            <a:pPr lvl="1"/>
            <a:r>
              <a:rPr lang="en-GB" dirty="0" err="1" smtClean="0"/>
              <a:t>Xsections</a:t>
            </a:r>
            <a:r>
              <a:rPr lang="en-GB" dirty="0" smtClean="0"/>
              <a:t> &amp; </a:t>
            </a:r>
            <a:r>
              <a:rPr lang="en-GB" dirty="0" err="1" smtClean="0"/>
              <a:t>SampleNumberDensity</a:t>
            </a:r>
            <a:r>
              <a:rPr lang="en-GB" dirty="0" smtClean="0"/>
              <a:t> optional for all Absorption correction algorithms</a:t>
            </a:r>
            <a:endParaRPr lang="en-GB" dirty="0"/>
          </a:p>
          <a:p>
            <a:r>
              <a:rPr lang="en-GB" dirty="0" smtClean="0"/>
              <a:t>ILL Loading</a:t>
            </a:r>
          </a:p>
          <a:p>
            <a:r>
              <a:rPr lang="en-GB" dirty="0" err="1" smtClean="0"/>
              <a:t>McStas</a:t>
            </a:r>
            <a:r>
              <a:rPr lang="en-GB" dirty="0" smtClean="0"/>
              <a:t> result file loading</a:t>
            </a:r>
            <a:endParaRPr lang="en-GB" dirty="0"/>
          </a:p>
          <a:p>
            <a:endParaRPr lang="en-GB" dirty="0" smtClean="0"/>
          </a:p>
          <a:p>
            <a:r>
              <a:rPr lang="en-GB" dirty="0" smtClean="0"/>
              <a:t>Quality improvements</a:t>
            </a:r>
          </a:p>
          <a:p>
            <a:r>
              <a:rPr lang="en-GB" dirty="0" smtClean="0"/>
              <a:t>Dependencies upgrade</a:t>
            </a:r>
            <a:endParaRPr lang="en-GB" dirty="0"/>
          </a:p>
        </p:txBody>
      </p:sp>
    </p:spTree>
    <p:extLst>
      <p:ext uri="{BB962C8B-B14F-4D97-AF65-F5344CB8AC3E}">
        <p14:creationId xmlns:p14="http://schemas.microsoft.com/office/powerpoint/2010/main" val="2584557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a:t>
            </a:r>
            <a:r>
              <a:rPr lang="en-GB" dirty="0"/>
              <a:t>r</a:t>
            </a:r>
            <a:r>
              <a:rPr lang="en-GB" dirty="0" smtClean="0"/>
              <a:t> improvements</a:t>
            </a:r>
            <a:endParaRPr lang="en-GB" dirty="0"/>
          </a:p>
        </p:txBody>
      </p:sp>
      <p:sp>
        <p:nvSpPr>
          <p:cNvPr id="3" name="Content Placeholder 2"/>
          <p:cNvSpPr>
            <a:spLocks noGrp="1"/>
          </p:cNvSpPr>
          <p:nvPr>
            <p:ph idx="1"/>
          </p:nvPr>
        </p:nvSpPr>
        <p:spPr/>
        <p:txBody>
          <a:bodyPr/>
          <a:lstStyle/>
          <a:p>
            <a:r>
              <a:rPr lang="en-GB" dirty="0"/>
              <a:t>Various improvements to </a:t>
            </a:r>
            <a:r>
              <a:rPr lang="en-GB" dirty="0" err="1"/>
              <a:t>LoadSassena</a:t>
            </a:r>
            <a:endParaRPr lang="en-GB" dirty="0"/>
          </a:p>
          <a:p>
            <a:endParaRPr lang="en-GB" dirty="0"/>
          </a:p>
          <a:p>
            <a:r>
              <a:rPr lang="en-GB" dirty="0" smtClean="0"/>
              <a:t>New interfaces</a:t>
            </a:r>
          </a:p>
          <a:p>
            <a:pPr lvl="1"/>
            <a:r>
              <a:rPr lang="en-GB" dirty="0" smtClean="0"/>
              <a:t>Rocking Curves</a:t>
            </a:r>
          </a:p>
          <a:p>
            <a:pPr lvl="1"/>
            <a:r>
              <a:rPr lang="en-GB" dirty="0" smtClean="0"/>
              <a:t>Powder Diffraction</a:t>
            </a:r>
          </a:p>
          <a:p>
            <a:pPr lvl="1"/>
            <a:r>
              <a:rPr lang="en-GB" dirty="0" smtClean="0"/>
              <a:t>Single Crystal Diffraction</a:t>
            </a:r>
            <a:endParaRPr lang="en-GB" dirty="0"/>
          </a:p>
        </p:txBody>
      </p:sp>
    </p:spTree>
    <p:extLst>
      <p:ext uri="{BB962C8B-B14F-4D97-AF65-F5344CB8AC3E}">
        <p14:creationId xmlns:p14="http://schemas.microsoft.com/office/powerpoint/2010/main" val="4150243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Fit Functions</a:t>
            </a:r>
            <a:endParaRPr lang="en-GB" dirty="0"/>
          </a:p>
        </p:txBody>
      </p:sp>
      <p:sp>
        <p:nvSpPr>
          <p:cNvPr id="3" name="Content Placeholder 2"/>
          <p:cNvSpPr>
            <a:spLocks noGrp="1"/>
          </p:cNvSpPr>
          <p:nvPr>
            <p:ph idx="1"/>
          </p:nvPr>
        </p:nvSpPr>
        <p:spPr/>
        <p:txBody>
          <a:bodyPr/>
          <a:lstStyle/>
          <a:p>
            <a:r>
              <a:rPr lang="en-GB" dirty="0" smtClean="0"/>
              <a:t>Plugin new fit functions written in Python</a:t>
            </a:r>
          </a:p>
          <a:p>
            <a:endParaRPr lang="en-GB" dirty="0" smtClean="0"/>
          </a:p>
          <a:p>
            <a:r>
              <a:rPr lang="en-GB" dirty="0" err="1" smtClean="0"/>
              <a:t>MantidPlot</a:t>
            </a:r>
            <a:r>
              <a:rPr lang="en-GB" dirty="0" smtClean="0"/>
              <a:t> fitting tools work with them as if they were shipped with Mantid</a:t>
            </a:r>
          </a:p>
          <a:p>
            <a:endParaRPr lang="en-GB" dirty="0" smtClean="0"/>
          </a:p>
          <a:p>
            <a:r>
              <a:rPr lang="en-GB" dirty="0" smtClean="0"/>
              <a:t>Simple to quickly prototype a new type of fitting function without C++ code &amp; compiler hassles </a:t>
            </a:r>
            <a:r>
              <a:rPr lang="en-GB" dirty="0" err="1" smtClean="0"/>
              <a:t>etc</a:t>
            </a:r>
            <a:endParaRPr lang="en-GB" dirty="0"/>
          </a:p>
          <a:p>
            <a:endParaRPr lang="en-GB" dirty="0" smtClean="0"/>
          </a:p>
          <a:p>
            <a:r>
              <a:rPr lang="en-GB" dirty="0" smtClean="0"/>
              <a:t>Two examples </a:t>
            </a:r>
            <a:r>
              <a:rPr lang="en-GB" smtClean="0"/>
              <a:t>shipped in plugins\python\functions</a:t>
            </a:r>
            <a:endParaRPr lang="en-GB" dirty="0" smtClean="0"/>
          </a:p>
          <a:p>
            <a:endParaRPr lang="en-GB"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9624" y="44624"/>
            <a:ext cx="1052736" cy="1052736"/>
          </a:xfrm>
          <a:prstGeom prst="rect">
            <a:avLst/>
          </a:prstGeom>
        </p:spPr>
      </p:pic>
    </p:spTree>
    <p:extLst>
      <p:ext uri="{BB962C8B-B14F-4D97-AF65-F5344CB8AC3E}">
        <p14:creationId xmlns:p14="http://schemas.microsoft.com/office/powerpoint/2010/main" val="4237305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Release Timeline</a:t>
            </a:r>
            <a:endParaRPr lang="en-GB" dirty="0"/>
          </a:p>
        </p:txBody>
      </p:sp>
      <p:sp>
        <p:nvSpPr>
          <p:cNvPr id="5" name="Notched Right Arrow 4"/>
          <p:cNvSpPr/>
          <p:nvPr/>
        </p:nvSpPr>
        <p:spPr bwMode="auto">
          <a:xfrm>
            <a:off x="1979712" y="3356992"/>
            <a:ext cx="2448272" cy="1728192"/>
          </a:xfrm>
          <a:prstGeom prst="notch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dirty="0" smtClean="0"/>
              <a:t>Beta Testing</a:t>
            </a:r>
            <a:endParaRPr kumimoji="0" lang="en-GB" sz="1800" b="1" i="0" u="none" strike="noStrike" cap="none" normalizeH="0" dirty="0" smtClean="0">
              <a:ln>
                <a:noFill/>
              </a:ln>
              <a:solidFill>
                <a:schemeClr val="tx1"/>
              </a:solidFill>
              <a:effectLst/>
              <a:latin typeface="Lucida Sans" pitchFamily="34" charset="0"/>
            </a:endParaRPr>
          </a:p>
        </p:txBody>
      </p:sp>
      <p:sp>
        <p:nvSpPr>
          <p:cNvPr id="6" name="Pentagon 5"/>
          <p:cNvSpPr/>
          <p:nvPr/>
        </p:nvSpPr>
        <p:spPr bwMode="auto">
          <a:xfrm>
            <a:off x="0" y="1772816"/>
            <a:ext cx="1835696" cy="648072"/>
          </a:xfrm>
          <a:prstGeom prst="homePlat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7" name="Notched Right Arrow 6"/>
          <p:cNvSpPr/>
          <p:nvPr/>
        </p:nvSpPr>
        <p:spPr bwMode="auto">
          <a:xfrm>
            <a:off x="-540568" y="2492896"/>
            <a:ext cx="2448272" cy="1728192"/>
          </a:xfrm>
          <a:prstGeom prst="notch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Lucida Sans" pitchFamily="34" charset="0"/>
              </a:rPr>
              <a:t>Developer Testing</a:t>
            </a:r>
          </a:p>
        </p:txBody>
      </p:sp>
      <p:sp>
        <p:nvSpPr>
          <p:cNvPr id="8" name="TextBox 7"/>
          <p:cNvSpPr txBox="1"/>
          <p:nvPr/>
        </p:nvSpPr>
        <p:spPr>
          <a:xfrm>
            <a:off x="1907704" y="1772816"/>
            <a:ext cx="792088" cy="646331"/>
          </a:xfrm>
          <a:prstGeom prst="rect">
            <a:avLst/>
          </a:prstGeom>
          <a:noFill/>
        </p:spPr>
        <p:txBody>
          <a:bodyPr wrap="square" rtlCol="0">
            <a:spAutoFit/>
          </a:bodyPr>
          <a:lstStyle/>
          <a:p>
            <a:r>
              <a:rPr lang="en-GB" dirty="0" smtClean="0"/>
              <a:t>April 30th</a:t>
            </a:r>
            <a:endParaRPr lang="en-GB" dirty="0"/>
          </a:p>
        </p:txBody>
      </p:sp>
      <p:sp>
        <p:nvSpPr>
          <p:cNvPr id="9" name="Chevron 8"/>
          <p:cNvSpPr/>
          <p:nvPr/>
        </p:nvSpPr>
        <p:spPr bwMode="auto">
          <a:xfrm>
            <a:off x="2699792" y="1772816"/>
            <a:ext cx="1512168" cy="646331"/>
          </a:xfrm>
          <a:prstGeom prst="chevro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10" name="Notched Right Arrow 9"/>
          <p:cNvSpPr/>
          <p:nvPr/>
        </p:nvSpPr>
        <p:spPr bwMode="auto">
          <a:xfrm>
            <a:off x="5081785" y="2492896"/>
            <a:ext cx="2448272" cy="1728192"/>
          </a:xfrm>
          <a:prstGeom prst="notch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Lucida Sans" pitchFamily="34" charset="0"/>
              </a:rPr>
              <a:t>Final Fixes</a:t>
            </a:r>
          </a:p>
        </p:txBody>
      </p:sp>
      <p:sp>
        <p:nvSpPr>
          <p:cNvPr id="11" name="Flowchart: Connector 10"/>
          <p:cNvSpPr/>
          <p:nvPr/>
        </p:nvSpPr>
        <p:spPr bwMode="auto">
          <a:xfrm>
            <a:off x="8028384" y="3176972"/>
            <a:ext cx="432048" cy="360040"/>
          </a:xfrm>
          <a:prstGeom prst="flowChartConnector">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12" name="TextBox 11"/>
          <p:cNvSpPr txBox="1"/>
          <p:nvPr/>
        </p:nvSpPr>
        <p:spPr>
          <a:xfrm>
            <a:off x="4319972" y="1772815"/>
            <a:ext cx="792088" cy="646331"/>
          </a:xfrm>
          <a:prstGeom prst="rect">
            <a:avLst/>
          </a:prstGeom>
          <a:noFill/>
        </p:spPr>
        <p:txBody>
          <a:bodyPr wrap="square" rtlCol="0">
            <a:spAutoFit/>
          </a:bodyPr>
          <a:lstStyle/>
          <a:p>
            <a:r>
              <a:rPr lang="en-GB" dirty="0" smtClean="0"/>
              <a:t>May 3rd</a:t>
            </a:r>
            <a:endParaRPr lang="en-GB" dirty="0"/>
          </a:p>
        </p:txBody>
      </p:sp>
      <p:sp>
        <p:nvSpPr>
          <p:cNvPr id="13" name="Chevron 12"/>
          <p:cNvSpPr/>
          <p:nvPr/>
        </p:nvSpPr>
        <p:spPr bwMode="auto">
          <a:xfrm>
            <a:off x="5148064" y="1774557"/>
            <a:ext cx="2700300" cy="646331"/>
          </a:xfrm>
          <a:prstGeom prst="chevro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14" name="TextBox 13"/>
          <p:cNvSpPr txBox="1"/>
          <p:nvPr/>
        </p:nvSpPr>
        <p:spPr>
          <a:xfrm>
            <a:off x="7848364" y="1774557"/>
            <a:ext cx="792088" cy="646331"/>
          </a:xfrm>
          <a:prstGeom prst="rect">
            <a:avLst/>
          </a:prstGeom>
          <a:noFill/>
        </p:spPr>
        <p:txBody>
          <a:bodyPr wrap="square" rtlCol="0">
            <a:spAutoFit/>
          </a:bodyPr>
          <a:lstStyle/>
          <a:p>
            <a:r>
              <a:rPr lang="en-GB" dirty="0" smtClean="0"/>
              <a:t>May 10th</a:t>
            </a:r>
            <a:endParaRPr lang="en-GB" dirty="0"/>
          </a:p>
        </p:txBody>
      </p:sp>
      <p:sp>
        <p:nvSpPr>
          <p:cNvPr id="15" name="TextBox 14"/>
          <p:cNvSpPr txBox="1"/>
          <p:nvPr/>
        </p:nvSpPr>
        <p:spPr>
          <a:xfrm>
            <a:off x="7686346" y="3604374"/>
            <a:ext cx="1116124" cy="369332"/>
          </a:xfrm>
          <a:prstGeom prst="rect">
            <a:avLst/>
          </a:prstGeom>
          <a:noFill/>
        </p:spPr>
        <p:txBody>
          <a:bodyPr wrap="square" rtlCol="0">
            <a:spAutoFit/>
          </a:bodyPr>
          <a:lstStyle/>
          <a:p>
            <a:r>
              <a:rPr lang="en-GB" dirty="0" smtClean="0"/>
              <a:t>Release</a:t>
            </a:r>
            <a:endParaRPr lang="en-GB" dirty="0"/>
          </a:p>
        </p:txBody>
      </p:sp>
      <p:sp>
        <p:nvSpPr>
          <p:cNvPr id="16" name="Flowchart: Connector 15"/>
          <p:cNvSpPr/>
          <p:nvPr/>
        </p:nvSpPr>
        <p:spPr bwMode="auto">
          <a:xfrm>
            <a:off x="2807804" y="5193196"/>
            <a:ext cx="432048" cy="360040"/>
          </a:xfrm>
          <a:prstGeom prst="flowChartConnector">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17" name="TextBox 16"/>
          <p:cNvSpPr txBox="1"/>
          <p:nvPr/>
        </p:nvSpPr>
        <p:spPr>
          <a:xfrm>
            <a:off x="2195736" y="5569356"/>
            <a:ext cx="1800200" cy="646331"/>
          </a:xfrm>
          <a:prstGeom prst="rect">
            <a:avLst/>
          </a:prstGeom>
          <a:noFill/>
        </p:spPr>
        <p:txBody>
          <a:bodyPr wrap="square" rtlCol="0">
            <a:spAutoFit/>
          </a:bodyPr>
          <a:lstStyle/>
          <a:p>
            <a:pPr algn="ctr"/>
            <a:r>
              <a:rPr lang="en-GB" dirty="0" smtClean="0"/>
              <a:t>Release</a:t>
            </a:r>
          </a:p>
          <a:p>
            <a:pPr algn="ctr"/>
            <a:r>
              <a:rPr lang="en-GB" dirty="0"/>
              <a:t>P</a:t>
            </a:r>
            <a:r>
              <a:rPr lang="en-GB" dirty="0" smtClean="0"/>
              <a:t>resentation</a:t>
            </a:r>
            <a:endParaRPr lang="en-GB" dirty="0"/>
          </a:p>
        </p:txBody>
      </p:sp>
    </p:spTree>
    <p:extLst>
      <p:ext uri="{BB962C8B-B14F-4D97-AF65-F5344CB8AC3E}">
        <p14:creationId xmlns:p14="http://schemas.microsoft.com/office/powerpoint/2010/main" val="1792361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 Other Improvements</a:t>
            </a:r>
            <a:endParaRPr lang="en-GB" dirty="0"/>
          </a:p>
        </p:txBody>
      </p:sp>
      <p:sp>
        <p:nvSpPr>
          <p:cNvPr id="3" name="Content Placeholder 2"/>
          <p:cNvSpPr>
            <a:spLocks noGrp="1"/>
          </p:cNvSpPr>
          <p:nvPr>
            <p:ph idx="1"/>
          </p:nvPr>
        </p:nvSpPr>
        <p:spPr/>
        <p:txBody>
          <a:bodyPr/>
          <a:lstStyle/>
          <a:p>
            <a:r>
              <a:rPr lang="en-GB" dirty="0" smtClean="0"/>
              <a:t>Progress within Python </a:t>
            </a:r>
            <a:r>
              <a:rPr lang="en-GB" dirty="0"/>
              <a:t>a</a:t>
            </a:r>
            <a:r>
              <a:rPr lang="en-GB" dirty="0" smtClean="0"/>
              <a:t>lgorithms</a:t>
            </a:r>
          </a:p>
          <a:p>
            <a:endParaRPr lang="en-GB" dirty="0" smtClean="0"/>
          </a:p>
          <a:p>
            <a:r>
              <a:rPr lang="en-GB" dirty="0" smtClean="0"/>
              <a:t>Increased control from Python:</a:t>
            </a:r>
          </a:p>
          <a:p>
            <a:pPr lvl="1"/>
            <a:r>
              <a:rPr lang="en-GB" dirty="0" smtClean="0"/>
              <a:t>Instrument View: See Instrument View docs on wiki</a:t>
            </a:r>
          </a:p>
          <a:p>
            <a:pPr lvl="1"/>
            <a:r>
              <a:rPr lang="en-GB" dirty="0" smtClean="0"/>
              <a:t>Workspace axis units: Can have arbitrary labels</a:t>
            </a:r>
          </a:p>
        </p:txBody>
      </p:sp>
    </p:spTree>
    <p:extLst>
      <p:ext uri="{BB962C8B-B14F-4D97-AF65-F5344CB8AC3E}">
        <p14:creationId xmlns:p14="http://schemas.microsoft.com/office/powerpoint/2010/main" val="3316990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Inelastic – </a:t>
            </a:r>
            <a:r>
              <a:rPr lang="en-GB" dirty="0" err="1" smtClean="0"/>
              <a:t>DGSReduction</a:t>
            </a:r>
            <a:r>
              <a:rPr lang="en-GB" dirty="0" smtClean="0"/>
              <a:t> Interface</a:t>
            </a:r>
            <a:endParaRPr lang="en-GB" dirty="0"/>
          </a:p>
        </p:txBody>
      </p:sp>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1772816"/>
            <a:ext cx="8136904" cy="4536504"/>
          </a:xfrm>
        </p:spPr>
      </p:pic>
      <p:sp>
        <p:nvSpPr>
          <p:cNvPr id="11" name="TextBox 10"/>
          <p:cNvSpPr txBox="1"/>
          <p:nvPr/>
        </p:nvSpPr>
        <p:spPr>
          <a:xfrm>
            <a:off x="467544" y="836712"/>
            <a:ext cx="8424936" cy="1200329"/>
          </a:xfrm>
          <a:prstGeom prst="rect">
            <a:avLst/>
          </a:prstGeom>
          <a:noFill/>
        </p:spPr>
        <p:txBody>
          <a:bodyPr wrap="square" rtlCol="0">
            <a:spAutoFit/>
          </a:bodyPr>
          <a:lstStyle/>
          <a:p>
            <a:pPr marL="285750" indent="-285750">
              <a:buFont typeface="Arial" pitchFamily="34" charset="0"/>
              <a:buChar char="•"/>
            </a:pPr>
            <a:r>
              <a:rPr lang="en-GB" b="0" dirty="0" smtClean="0"/>
              <a:t>SNS have created new interface that should work for ISIS data. Long-term view to come to agreement on underlying workflow for both facilities</a:t>
            </a:r>
          </a:p>
          <a:p>
            <a:pPr marL="285750" indent="-285750">
              <a:buFont typeface="Arial" pitchFamily="34" charset="0"/>
              <a:buChar char="•"/>
            </a:pPr>
            <a:endParaRPr lang="en-GB" b="0" dirty="0"/>
          </a:p>
        </p:txBody>
      </p:sp>
    </p:spTree>
    <p:extLst>
      <p:ext uri="{BB962C8B-B14F-4D97-AF65-F5344CB8AC3E}">
        <p14:creationId xmlns:p14="http://schemas.microsoft.com/office/powerpoint/2010/main" val="1287240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GB" sz="3600" dirty="0" smtClean="0"/>
              <a:t>Single Crystal Diffraction </a:t>
            </a:r>
          </a:p>
        </p:txBody>
      </p:sp>
      <p:sp>
        <p:nvSpPr>
          <p:cNvPr id="3075" name="Rectangle 3"/>
          <p:cNvSpPr>
            <a:spLocks noGrp="1" noChangeArrowheads="1"/>
          </p:cNvSpPr>
          <p:nvPr>
            <p:ph type="subTitle" idx="1"/>
          </p:nvPr>
        </p:nvSpPr>
        <p:spPr/>
        <p:txBody>
          <a:bodyPr/>
          <a:lstStyle/>
          <a:p>
            <a:pPr eaLnBrk="1" hangingPunct="1">
              <a:defRPr/>
            </a:pPr>
            <a:r>
              <a:rPr lang="en-GB" sz="1800" dirty="0" smtClean="0"/>
              <a:t>Mantid 2.5</a:t>
            </a:r>
          </a:p>
        </p:txBody>
      </p:sp>
    </p:spTree>
    <p:extLst>
      <p:ext uri="{BB962C8B-B14F-4D97-AF65-F5344CB8AC3E}">
        <p14:creationId xmlns:p14="http://schemas.microsoft.com/office/powerpoint/2010/main" val="3601997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Benchmarking and Improvement</a:t>
            </a:r>
            <a:endParaRPr lang="en-GB" dirty="0"/>
          </a:p>
        </p:txBody>
      </p:sp>
      <p:sp>
        <p:nvSpPr>
          <p:cNvPr id="3" name="Content Placeholder 2"/>
          <p:cNvSpPr>
            <a:spLocks noGrp="1"/>
          </p:cNvSpPr>
          <p:nvPr>
            <p:ph idx="1"/>
          </p:nvPr>
        </p:nvSpPr>
        <p:spPr>
          <a:xfrm>
            <a:off x="467545" y="1052736"/>
            <a:ext cx="3528392" cy="5328592"/>
          </a:xfrm>
        </p:spPr>
        <p:txBody>
          <a:bodyPr/>
          <a:lstStyle/>
          <a:p>
            <a:r>
              <a:rPr lang="en-GB" dirty="0" smtClean="0"/>
              <a:t>Does the workflow work with real ISIS data?</a:t>
            </a:r>
          </a:p>
          <a:p>
            <a:r>
              <a:rPr lang="en-GB" dirty="0" smtClean="0"/>
              <a:t>How can I tune the workflow better on my instrument?</a:t>
            </a:r>
          </a:p>
          <a:p>
            <a:r>
              <a:rPr lang="en-GB" dirty="0" smtClean="0"/>
              <a:t>What if the workflow breaks?</a:t>
            </a:r>
            <a:endParaRPr lang="en-GB"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2418" t="5453" r="3428" b="13169"/>
          <a:stretch/>
        </p:blipFill>
        <p:spPr bwMode="auto">
          <a:xfrm>
            <a:off x="4211960" y="980728"/>
            <a:ext cx="4665784" cy="4958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2923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229600" cy="1143000"/>
          </a:xfrm>
        </p:spPr>
        <p:txBody>
          <a:bodyPr/>
          <a:lstStyle/>
          <a:p>
            <a:r>
              <a:rPr lang="en-GB" dirty="0" smtClean="0"/>
              <a:t>Major Algorithm/Workflow Additions</a:t>
            </a:r>
            <a:endParaRPr lang="en-GB" dirty="0"/>
          </a:p>
        </p:txBody>
      </p:sp>
      <p:sp>
        <p:nvSpPr>
          <p:cNvPr id="3" name="Content Placeholder 2"/>
          <p:cNvSpPr>
            <a:spLocks noGrp="1"/>
          </p:cNvSpPr>
          <p:nvPr>
            <p:ph idx="1"/>
          </p:nvPr>
        </p:nvSpPr>
        <p:spPr>
          <a:xfrm>
            <a:off x="467544" y="2204864"/>
            <a:ext cx="8229600" cy="4205287"/>
          </a:xfrm>
        </p:spPr>
        <p:txBody>
          <a:bodyPr/>
          <a:lstStyle/>
          <a:p>
            <a:r>
              <a:rPr lang="en-GB" dirty="0" err="1" smtClean="0"/>
              <a:t>CalculatePeakHKL</a:t>
            </a:r>
            <a:r>
              <a:rPr lang="en-GB" dirty="0"/>
              <a:t> </a:t>
            </a:r>
            <a:r>
              <a:rPr lang="en-GB" dirty="0" smtClean="0"/>
              <a:t>– </a:t>
            </a:r>
            <a:r>
              <a:rPr lang="en-GB" dirty="0" err="1" smtClean="0"/>
              <a:t>InstrumentView</a:t>
            </a:r>
            <a:endParaRPr lang="en-GB" dirty="0" smtClean="0"/>
          </a:p>
          <a:p>
            <a:r>
              <a:rPr lang="en-GB" dirty="0" err="1" smtClean="0"/>
              <a:t>PredictFractionalPeaks</a:t>
            </a:r>
            <a:endParaRPr lang="en-GB" dirty="0" smtClean="0"/>
          </a:p>
          <a:p>
            <a:r>
              <a:rPr lang="en-GB" dirty="0" err="1" smtClean="0"/>
              <a:t>OptimizeCrystalPlacement</a:t>
            </a:r>
            <a:endParaRPr lang="en-GB" dirty="0" smtClean="0"/>
          </a:p>
          <a:p>
            <a:r>
              <a:rPr lang="en-GB" dirty="0" err="1" smtClean="0"/>
              <a:t>ConvertToMD</a:t>
            </a:r>
            <a:r>
              <a:rPr lang="en-GB" dirty="0" smtClean="0"/>
              <a:t> for SX elastic data</a:t>
            </a:r>
          </a:p>
          <a:p>
            <a:r>
              <a:rPr lang="en-GB" dirty="0" smtClean="0"/>
              <a:t>SCD GUI (</a:t>
            </a:r>
            <a:r>
              <a:rPr lang="en-GB" dirty="0"/>
              <a:t>SNS) - ReduceOneSCD_Run.py</a:t>
            </a:r>
          </a:p>
        </p:txBody>
      </p:sp>
    </p:spTree>
    <p:extLst>
      <p:ext uri="{BB962C8B-B14F-4D97-AF65-F5344CB8AC3E}">
        <p14:creationId xmlns:p14="http://schemas.microsoft.com/office/powerpoint/2010/main" val="10823687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Instrument Specific Splitting</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471" t="11312" r="12144" b="19543"/>
          <a:stretch/>
        </p:blipFill>
        <p:spPr bwMode="auto">
          <a:xfrm>
            <a:off x="5940152" y="3650598"/>
            <a:ext cx="2813540" cy="2919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584" y="1340768"/>
            <a:ext cx="1080120"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078862" y="2787916"/>
            <a:ext cx="1574304" cy="369332"/>
          </a:xfrm>
          <a:prstGeom prst="rect">
            <a:avLst/>
          </a:prstGeom>
          <a:noFill/>
        </p:spPr>
        <p:txBody>
          <a:bodyPr wrap="square" rtlCol="0">
            <a:spAutoFit/>
          </a:bodyPr>
          <a:lstStyle/>
          <a:p>
            <a:r>
              <a:rPr lang="en-GB" dirty="0" err="1" smtClean="0"/>
              <a:t>Param</a:t>
            </a:r>
            <a:r>
              <a:rPr lang="en-GB" dirty="0" smtClean="0"/>
              <a:t> File</a:t>
            </a:r>
            <a:endParaRPr lang="en-GB" dirty="0"/>
          </a:p>
        </p:txBody>
      </p:sp>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5633" t="16713" r="42674" b="40497"/>
          <a:stretch/>
        </p:blipFill>
        <p:spPr bwMode="auto">
          <a:xfrm>
            <a:off x="2483768" y="764703"/>
            <a:ext cx="4067235" cy="2576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974" t="37601" r="45151" b="2241"/>
          <a:stretch/>
        </p:blipFill>
        <p:spPr bwMode="auto">
          <a:xfrm>
            <a:off x="244741" y="3789040"/>
            <a:ext cx="4819899" cy="2494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88868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GB" dirty="0" smtClean="0"/>
              <a:t>Pending new version of 3D Visualisation tools</a:t>
            </a:r>
            <a:endParaRPr lang="en-GB" dirty="0"/>
          </a:p>
        </p:txBody>
      </p:sp>
      <p:sp>
        <p:nvSpPr>
          <p:cNvPr id="3" name="Content Placeholder 2"/>
          <p:cNvSpPr>
            <a:spLocks noGrp="1"/>
          </p:cNvSpPr>
          <p:nvPr>
            <p:ph idx="1"/>
          </p:nvPr>
        </p:nvSpPr>
        <p:spPr>
          <a:xfrm>
            <a:off x="539552" y="1340768"/>
            <a:ext cx="3816424" cy="4968552"/>
          </a:xfrm>
        </p:spPr>
        <p:txBody>
          <a:bodyPr/>
          <a:lstStyle/>
          <a:p>
            <a:r>
              <a:rPr lang="en-GB" dirty="0" smtClean="0"/>
              <a:t>Uses brand-new ParaView</a:t>
            </a:r>
          </a:p>
          <a:p>
            <a:r>
              <a:rPr lang="en-GB" dirty="0" smtClean="0"/>
              <a:t>Non orthogonal visualisation</a:t>
            </a:r>
          </a:p>
          <a:p>
            <a:r>
              <a:rPr lang="en-GB" dirty="0" smtClean="0"/>
              <a:t>Proper axis labelling</a:t>
            </a:r>
          </a:p>
          <a:p>
            <a:r>
              <a:rPr lang="en-GB" dirty="0" err="1" smtClean="0"/>
              <a:t>Locatability</a:t>
            </a:r>
            <a:r>
              <a:rPr lang="en-GB" dirty="0" smtClean="0"/>
              <a:t> in native coordinate system</a:t>
            </a:r>
          </a:p>
          <a:p>
            <a:r>
              <a:rPr lang="en-GB" dirty="0" smtClean="0"/>
              <a:t>Better </a:t>
            </a:r>
            <a:r>
              <a:rPr lang="en-GB" dirty="0" err="1" smtClean="0"/>
              <a:t>slicomatic</a:t>
            </a:r>
            <a:r>
              <a:rPr lang="en-GB" dirty="0" smtClean="0"/>
              <a:t> type views</a:t>
            </a:r>
            <a:endParaRPr lang="en-GB" dirty="0"/>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331" t="7760" r="11687" b="7168"/>
          <a:stretch/>
        </p:blipFill>
        <p:spPr bwMode="auto">
          <a:xfrm>
            <a:off x="4355976" y="980728"/>
            <a:ext cx="4608512" cy="4990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3739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196" t="14419"/>
          <a:stretch/>
        </p:blipFill>
        <p:spPr bwMode="auto">
          <a:xfrm>
            <a:off x="107504" y="-780"/>
            <a:ext cx="5400600" cy="408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9082" t="15452" r="1078" b="4750"/>
          <a:stretch/>
        </p:blipFill>
        <p:spPr bwMode="auto">
          <a:xfrm>
            <a:off x="3779912" y="2927894"/>
            <a:ext cx="5126178" cy="371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299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a:t>
            </a:r>
            <a:endParaRPr lang="en-GB" dirty="0"/>
          </a:p>
        </p:txBody>
      </p:sp>
      <p:sp>
        <p:nvSpPr>
          <p:cNvPr id="3" name="Content Placeholder 2"/>
          <p:cNvSpPr>
            <a:spLocks noGrp="1"/>
          </p:cNvSpPr>
          <p:nvPr>
            <p:ph idx="1"/>
          </p:nvPr>
        </p:nvSpPr>
        <p:spPr>
          <a:xfrm>
            <a:off x="467544" y="836712"/>
            <a:ext cx="8229600" cy="4205287"/>
          </a:xfrm>
        </p:spPr>
        <p:txBody>
          <a:bodyPr/>
          <a:lstStyle/>
          <a:p>
            <a:r>
              <a:rPr lang="en-GB" dirty="0" smtClean="0"/>
              <a:t>Fix </a:t>
            </a:r>
            <a:r>
              <a:rPr lang="en-GB" dirty="0" err="1" smtClean="0"/>
              <a:t>Qspace</a:t>
            </a:r>
            <a:r>
              <a:rPr lang="en-GB" dirty="0" smtClean="0"/>
              <a:t>  integration region display in the </a:t>
            </a:r>
            <a:r>
              <a:rPr lang="en-GB" dirty="0" err="1" smtClean="0"/>
              <a:t>PeaksViewer</a:t>
            </a:r>
            <a:r>
              <a:rPr lang="en-GB" dirty="0" smtClean="0"/>
              <a:t>/</a:t>
            </a:r>
            <a:r>
              <a:rPr lang="en-GB" dirty="0" err="1" smtClean="0"/>
              <a:t>SliceViewer</a:t>
            </a:r>
            <a:endParaRPr lang="en-GB" dirty="0" smtClean="0"/>
          </a:p>
          <a:p>
            <a:r>
              <a:rPr lang="en-GB" dirty="0" smtClean="0"/>
              <a:t>Gaussian fit in </a:t>
            </a:r>
            <a:r>
              <a:rPr lang="en-GB" dirty="0" err="1" smtClean="0"/>
              <a:t>Miniplot</a:t>
            </a:r>
            <a:r>
              <a:rPr lang="en-GB" dirty="0" smtClean="0"/>
              <a:t> in </a:t>
            </a:r>
            <a:r>
              <a:rPr lang="en-GB" dirty="0" err="1" smtClean="0"/>
              <a:t>InstrumentView</a:t>
            </a:r>
            <a:endParaRPr lang="en-GB" dirty="0"/>
          </a:p>
          <a:p>
            <a:r>
              <a:rPr lang="en-GB" dirty="0" smtClean="0"/>
              <a:t>Angles between reflections in plane and out of plane</a:t>
            </a:r>
          </a:p>
          <a:p>
            <a:endParaRPr lang="en-GB" dirty="0" smtClean="0"/>
          </a:p>
          <a:p>
            <a:endParaRPr lang="en-GB" dirty="0"/>
          </a:p>
        </p:txBody>
      </p:sp>
    </p:spTree>
    <p:extLst>
      <p:ext uri="{BB962C8B-B14F-4D97-AF65-F5344CB8AC3E}">
        <p14:creationId xmlns:p14="http://schemas.microsoft.com/office/powerpoint/2010/main" val="3204270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Muon</a:t>
            </a:r>
            <a:endParaRPr lang="en-GB" dirty="0"/>
          </a:p>
        </p:txBody>
      </p:sp>
      <p:sp>
        <p:nvSpPr>
          <p:cNvPr id="3" name="Content Placeholder 2"/>
          <p:cNvSpPr>
            <a:spLocks noGrp="1"/>
          </p:cNvSpPr>
          <p:nvPr>
            <p:ph idx="1"/>
          </p:nvPr>
        </p:nvSpPr>
        <p:spPr>
          <a:xfrm>
            <a:off x="539552" y="764704"/>
            <a:ext cx="8229600" cy="4205287"/>
          </a:xfrm>
        </p:spPr>
        <p:txBody>
          <a:bodyPr/>
          <a:lstStyle/>
          <a:p>
            <a:r>
              <a:rPr lang="en-GB" dirty="0" smtClean="0">
                <a:hlinkClick r:id="rId3"/>
              </a:rPr>
              <a:t>www.mantidproject.org/Muon</a:t>
            </a:r>
            <a:endParaRPr lang="en-GB" dirty="0" smtClean="0"/>
          </a:p>
        </p:txBody>
      </p:sp>
      <p:pic>
        <p:nvPicPr>
          <p:cNvPr id="1026" name="Picture 2" descr="C:\Users\ajm64\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356848"/>
            <a:ext cx="4617534" cy="4952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3131840" y="1984518"/>
            <a:ext cx="1080120" cy="216024"/>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Tree>
    <p:extLst>
      <p:ext uri="{BB962C8B-B14F-4D97-AF65-F5344CB8AC3E}">
        <p14:creationId xmlns:p14="http://schemas.microsoft.com/office/powerpoint/2010/main" val="111506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Team</a:t>
            </a:r>
            <a:endParaRPr lang="en-GB" dirty="0"/>
          </a:p>
        </p:txBody>
      </p:sp>
      <p:pic>
        <p:nvPicPr>
          <p:cNvPr id="1026" name="Picture 2" descr="NickDr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5233826"/>
            <a:ext cx="952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ussellTaylo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764704"/>
            <a:ext cx="952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terPeters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3929029"/>
            <a:ext cx="9525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thieuDouce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3348" y="3952840"/>
            <a:ext cx="9525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omanTolchenov.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7011" y="788836"/>
            <a:ext cx="952500" cy="14573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le:OwenArnold.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5324" y="2463851"/>
            <a:ext cx="9525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MichaelReute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128" y="883767"/>
            <a:ext cx="9525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tuartCampbell.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3957248"/>
            <a:ext cx="9525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ndreiSavici.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8119" y="2550188"/>
            <a:ext cx="9525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JoseBorreguer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29821" y="2502564"/>
            <a:ext cx="9525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Vickie Lynch sm.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29821" y="845666"/>
            <a:ext cx="952500" cy="1266826"/>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ShellyRen.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89779" y="907898"/>
            <a:ext cx="9525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WenduoZhou.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96793" y="2521408"/>
            <a:ext cx="9525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GesnerPassos.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26016" y="2492951"/>
            <a:ext cx="952500" cy="1390651"/>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MartynGigg.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26016" y="788836"/>
            <a:ext cx="952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boutU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9913" y="969811"/>
            <a:ext cx="923925" cy="1247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9912" y="1878677"/>
            <a:ext cx="923925" cy="380480"/>
          </a:xfrm>
          <a:prstGeom prst="rect">
            <a:avLst/>
          </a:prstGeom>
          <a:noFill/>
        </p:spPr>
        <p:txBody>
          <a:bodyPr wrap="square" lIns="36000" tIns="36000" rIns="36000" bIns="36000" rtlCol="0">
            <a:spAutoFit/>
          </a:bodyPr>
          <a:lstStyle/>
          <a:p>
            <a:r>
              <a:rPr lang="en-GB" sz="1000" dirty="0" smtClean="0">
                <a:solidFill>
                  <a:schemeClr val="bg1"/>
                </a:solidFill>
              </a:rPr>
              <a:t>Anders </a:t>
            </a:r>
            <a:r>
              <a:rPr lang="en-GB" sz="1000" dirty="0" err="1" smtClean="0">
                <a:solidFill>
                  <a:schemeClr val="bg1"/>
                </a:solidFill>
              </a:rPr>
              <a:t>Markvardsen</a:t>
            </a:r>
            <a:endParaRPr lang="en-GB" sz="1000" dirty="0">
              <a:solidFill>
                <a:schemeClr val="bg1"/>
              </a:solidFill>
            </a:endParaRPr>
          </a:p>
        </p:txBody>
      </p:sp>
      <p:pic>
        <p:nvPicPr>
          <p:cNvPr id="21" name="Picture 20" descr="AboutU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9911" y="2510699"/>
            <a:ext cx="923925" cy="124777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9909" y="3531883"/>
            <a:ext cx="923925" cy="226591"/>
          </a:xfrm>
          <a:prstGeom prst="rect">
            <a:avLst/>
          </a:prstGeom>
          <a:noFill/>
        </p:spPr>
        <p:txBody>
          <a:bodyPr wrap="square" lIns="36000" tIns="36000" rIns="36000" bIns="36000" rtlCol="0">
            <a:spAutoFit/>
          </a:bodyPr>
          <a:lstStyle/>
          <a:p>
            <a:r>
              <a:rPr lang="en-GB" sz="1000" dirty="0" smtClean="0">
                <a:solidFill>
                  <a:schemeClr val="bg1"/>
                </a:solidFill>
              </a:rPr>
              <a:t>Karl </a:t>
            </a:r>
            <a:r>
              <a:rPr lang="en-GB" sz="1000" dirty="0" err="1" smtClean="0">
                <a:solidFill>
                  <a:schemeClr val="bg1"/>
                </a:solidFill>
              </a:rPr>
              <a:t>Palmen</a:t>
            </a:r>
            <a:endParaRPr lang="en-GB" sz="1000" dirty="0">
              <a:solidFill>
                <a:schemeClr val="bg1"/>
              </a:solidFill>
            </a:endParaRPr>
          </a:p>
        </p:txBody>
      </p:sp>
      <p:pic>
        <p:nvPicPr>
          <p:cNvPr id="23" name="Picture 22" descr="AboutU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26016" y="3952840"/>
            <a:ext cx="923925" cy="12477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3226015" y="4861706"/>
            <a:ext cx="923925" cy="380480"/>
          </a:xfrm>
          <a:prstGeom prst="rect">
            <a:avLst/>
          </a:prstGeom>
          <a:noFill/>
        </p:spPr>
        <p:txBody>
          <a:bodyPr wrap="square" lIns="36000" tIns="36000" rIns="36000" bIns="36000" rtlCol="0">
            <a:spAutoFit/>
          </a:bodyPr>
          <a:lstStyle/>
          <a:p>
            <a:r>
              <a:rPr lang="en-GB" sz="1000" dirty="0" err="1" smtClean="0">
                <a:solidFill>
                  <a:schemeClr val="bg1"/>
                </a:solidFill>
              </a:rPr>
              <a:t>Dereck</a:t>
            </a:r>
            <a:r>
              <a:rPr lang="en-GB" sz="1000" dirty="0" smtClean="0">
                <a:solidFill>
                  <a:schemeClr val="bg1"/>
                </a:solidFill>
              </a:rPr>
              <a:t> </a:t>
            </a:r>
            <a:r>
              <a:rPr lang="en-GB" sz="1000" dirty="0" err="1" smtClean="0">
                <a:solidFill>
                  <a:schemeClr val="bg1"/>
                </a:solidFill>
              </a:rPr>
              <a:t>Kachere</a:t>
            </a:r>
            <a:endParaRPr lang="en-GB" sz="1000" dirty="0">
              <a:solidFill>
                <a:schemeClr val="bg1"/>
              </a:solidFill>
            </a:endParaRPr>
          </a:p>
        </p:txBody>
      </p:sp>
      <p:pic>
        <p:nvPicPr>
          <p:cNvPr id="26" name="Picture 25" descr="AboutU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35324" y="3994411"/>
            <a:ext cx="923925" cy="124777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035323" y="5013176"/>
            <a:ext cx="923925" cy="226591"/>
          </a:xfrm>
          <a:prstGeom prst="rect">
            <a:avLst/>
          </a:prstGeom>
          <a:noFill/>
        </p:spPr>
        <p:txBody>
          <a:bodyPr wrap="square" lIns="36000" tIns="36000" rIns="36000" bIns="36000" rtlCol="0">
            <a:spAutoFit/>
          </a:bodyPr>
          <a:lstStyle/>
          <a:p>
            <a:r>
              <a:rPr lang="en-GB" sz="1000" dirty="0" smtClean="0">
                <a:solidFill>
                  <a:schemeClr val="bg1"/>
                </a:solidFill>
              </a:rPr>
              <a:t>Alex Buts</a:t>
            </a:r>
            <a:endParaRPr lang="en-GB" sz="1000" dirty="0">
              <a:solidFill>
                <a:schemeClr val="bg1"/>
              </a:solidFill>
            </a:endParaRPr>
          </a:p>
        </p:txBody>
      </p:sp>
    </p:spTree>
    <p:extLst>
      <p:ext uri="{BB962C8B-B14F-4D97-AF65-F5344CB8AC3E}">
        <p14:creationId xmlns:p14="http://schemas.microsoft.com/office/powerpoint/2010/main" val="1100487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Indirect Inelastic</a:t>
            </a:r>
          </a:p>
        </p:txBody>
      </p:sp>
      <p:sp>
        <p:nvSpPr>
          <p:cNvPr id="3" name="Content Placeholder 2"/>
          <p:cNvSpPr>
            <a:spLocks noGrp="1"/>
          </p:cNvSpPr>
          <p:nvPr>
            <p:ph idx="1"/>
          </p:nvPr>
        </p:nvSpPr>
        <p:spPr/>
        <p:txBody>
          <a:bodyPr/>
          <a:lstStyle/>
          <a:p>
            <a:pPr marL="285750" indent="-285750" algn="just">
              <a:buFont typeface="Arial" pitchFamily="34" charset="0"/>
              <a:buChar char="•"/>
            </a:pPr>
            <a:r>
              <a:rPr lang="en-GB" dirty="0"/>
              <a:t>Changes in </a:t>
            </a:r>
            <a:r>
              <a:rPr lang="en-GB" dirty="0" smtClean="0"/>
              <a:t>the Indirect Data Analysis and Convert to Energy user interfaces.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16" y="2527052"/>
            <a:ext cx="3670244" cy="32076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3347" y="2527051"/>
            <a:ext cx="3509053" cy="3623124"/>
          </a:xfrm>
          <a:prstGeom prst="rect">
            <a:avLst/>
          </a:prstGeom>
        </p:spPr>
      </p:pic>
    </p:spTree>
    <p:extLst>
      <p:ext uri="{BB962C8B-B14F-4D97-AF65-F5344CB8AC3E}">
        <p14:creationId xmlns:p14="http://schemas.microsoft.com/office/powerpoint/2010/main" val="8282467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Indirect Data </a:t>
            </a:r>
            <a:r>
              <a:rPr lang="en-GB" dirty="0" smtClean="0"/>
              <a:t>Analysis Interface</a:t>
            </a:r>
            <a:endParaRPr lang="en-GB" dirty="0"/>
          </a:p>
        </p:txBody>
      </p:sp>
      <p:sp>
        <p:nvSpPr>
          <p:cNvPr id="3" name="Content Placeholder 2"/>
          <p:cNvSpPr>
            <a:spLocks noGrp="1"/>
          </p:cNvSpPr>
          <p:nvPr>
            <p:ph idx="1"/>
          </p:nvPr>
        </p:nvSpPr>
        <p:spPr/>
        <p:txBody>
          <a:bodyPr/>
          <a:lstStyle/>
          <a:p>
            <a:r>
              <a:rPr lang="en-GB" dirty="0" smtClean="0"/>
              <a:t>Apply Corrections tab: </a:t>
            </a:r>
            <a:r>
              <a:rPr lang="en-GB" dirty="0"/>
              <a:t>new plotting </a:t>
            </a:r>
            <a:r>
              <a:rPr lang="en-GB" dirty="0" smtClean="0"/>
              <a:t>options – contributions and output.</a:t>
            </a:r>
            <a:endParaRPr lang="en-GB" dirty="0"/>
          </a:p>
          <a:p>
            <a:endParaRPr lang="en-GB" dirty="0"/>
          </a:p>
        </p:txBody>
      </p:sp>
      <p:grpSp>
        <p:nvGrpSpPr>
          <p:cNvPr id="4" name="Group 3"/>
          <p:cNvGrpSpPr/>
          <p:nvPr/>
        </p:nvGrpSpPr>
        <p:grpSpPr>
          <a:xfrm>
            <a:off x="323528" y="2204865"/>
            <a:ext cx="8472624" cy="3192164"/>
            <a:chOff x="347372" y="2397075"/>
            <a:chExt cx="8280920" cy="2616101"/>
          </a:xfrm>
        </p:grpSpPr>
        <p:pic>
          <p:nvPicPr>
            <p:cNvPr id="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47372" y="2397075"/>
              <a:ext cx="8280920" cy="2604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494359" y="4437112"/>
              <a:ext cx="648072" cy="14401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7" name="Oval 6"/>
            <p:cNvSpPr/>
            <p:nvPr/>
          </p:nvSpPr>
          <p:spPr bwMode="auto">
            <a:xfrm>
              <a:off x="1317036" y="4556646"/>
              <a:ext cx="980325" cy="45653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grpSp>
    </p:spTree>
    <p:extLst>
      <p:ext uri="{BB962C8B-B14F-4D97-AF65-F5344CB8AC3E}">
        <p14:creationId xmlns:p14="http://schemas.microsoft.com/office/powerpoint/2010/main" val="2869339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Indirect Data </a:t>
            </a:r>
            <a:r>
              <a:rPr lang="en-GB" dirty="0" smtClean="0"/>
              <a:t>Analysis Interface</a:t>
            </a:r>
            <a:endParaRPr lang="en-GB" dirty="0"/>
          </a:p>
        </p:txBody>
      </p:sp>
      <p:sp>
        <p:nvSpPr>
          <p:cNvPr id="3" name="Content Placeholder 2"/>
          <p:cNvSpPr>
            <a:spLocks noGrp="1"/>
          </p:cNvSpPr>
          <p:nvPr>
            <p:ph idx="1"/>
          </p:nvPr>
        </p:nvSpPr>
        <p:spPr/>
        <p:txBody>
          <a:bodyPr/>
          <a:lstStyle/>
          <a:p>
            <a:r>
              <a:rPr lang="en-GB" dirty="0" smtClean="0"/>
              <a:t>Apply Corrections tab: </a:t>
            </a:r>
            <a:r>
              <a:rPr lang="en-GB" dirty="0"/>
              <a:t>scaling option – can now multiply container data before applying corrections.</a:t>
            </a:r>
          </a:p>
          <a:p>
            <a:endParaRPr lang="en-GB" dirty="0"/>
          </a:p>
        </p:txBody>
      </p:sp>
      <p:grpSp>
        <p:nvGrpSpPr>
          <p:cNvPr id="4" name="Group 3"/>
          <p:cNvGrpSpPr/>
          <p:nvPr/>
        </p:nvGrpSpPr>
        <p:grpSpPr>
          <a:xfrm>
            <a:off x="2160052" y="2204864"/>
            <a:ext cx="4709368" cy="4093368"/>
            <a:chOff x="2670944" y="2874887"/>
            <a:chExt cx="3701256" cy="3207546"/>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699792" y="2874887"/>
              <a:ext cx="3672408" cy="3207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2670944" y="4005064"/>
              <a:ext cx="2304256" cy="20260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grpSp>
    </p:spTree>
    <p:extLst>
      <p:ext uri="{BB962C8B-B14F-4D97-AF65-F5344CB8AC3E}">
        <p14:creationId xmlns:p14="http://schemas.microsoft.com/office/powerpoint/2010/main" val="3444068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 to </a:t>
            </a:r>
            <a:r>
              <a:rPr lang="en-GB" dirty="0" smtClean="0"/>
              <a:t>Energy Interface</a:t>
            </a:r>
            <a:endParaRPr lang="en-GB" dirty="0"/>
          </a:p>
        </p:txBody>
      </p:sp>
      <p:sp>
        <p:nvSpPr>
          <p:cNvPr id="3" name="Content Placeholder 2"/>
          <p:cNvSpPr>
            <a:spLocks noGrp="1"/>
          </p:cNvSpPr>
          <p:nvPr>
            <p:ph idx="1"/>
          </p:nvPr>
        </p:nvSpPr>
        <p:spPr/>
        <p:txBody>
          <a:bodyPr/>
          <a:lstStyle/>
          <a:p>
            <a:r>
              <a:rPr lang="en-GB" dirty="0" smtClean="0"/>
              <a:t>Energy Transfer Tab: Option </a:t>
            </a:r>
            <a:r>
              <a:rPr lang="en-GB" dirty="0"/>
              <a:t>to read sample environment logs of the runs being reduced.</a:t>
            </a:r>
          </a:p>
          <a:p>
            <a:endParaRPr lang="en-GB" dirty="0"/>
          </a:p>
        </p:txBody>
      </p:sp>
      <p:grpSp>
        <p:nvGrpSpPr>
          <p:cNvPr id="9" name="Group 8"/>
          <p:cNvGrpSpPr/>
          <p:nvPr/>
        </p:nvGrpSpPr>
        <p:grpSpPr>
          <a:xfrm>
            <a:off x="2019008" y="2260456"/>
            <a:ext cx="4713232" cy="3976856"/>
            <a:chOff x="2379048" y="2482657"/>
            <a:chExt cx="4065160" cy="3676470"/>
          </a:xfrm>
        </p:grpSpPr>
        <p:pic>
          <p:nvPicPr>
            <p:cNvPr id="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379048" y="2482657"/>
              <a:ext cx="4065160" cy="3676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580112" y="3356992"/>
              <a:ext cx="648072" cy="14401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grpSp>
    </p:spTree>
    <p:extLst>
      <p:ext uri="{BB962C8B-B14F-4D97-AF65-F5344CB8AC3E}">
        <p14:creationId xmlns:p14="http://schemas.microsoft.com/office/powerpoint/2010/main" val="380076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2918" y="1628800"/>
            <a:ext cx="6738017" cy="4205287"/>
          </a:xfrm>
        </p:spPr>
      </p:pic>
      <p:sp>
        <p:nvSpPr>
          <p:cNvPr id="3" name="TextBox 2"/>
          <p:cNvSpPr txBox="1"/>
          <p:nvPr/>
        </p:nvSpPr>
        <p:spPr>
          <a:xfrm>
            <a:off x="1979711" y="772954"/>
            <a:ext cx="5184433" cy="646331"/>
          </a:xfrm>
          <a:prstGeom prst="rect">
            <a:avLst/>
          </a:prstGeom>
          <a:noFill/>
        </p:spPr>
        <p:txBody>
          <a:bodyPr wrap="none" rtlCol="0">
            <a:spAutoFit/>
          </a:bodyPr>
          <a:lstStyle/>
          <a:p>
            <a:r>
              <a:rPr lang="en-GB" dirty="0" smtClean="0"/>
              <a:t>Improvements on handling Front Detector</a:t>
            </a:r>
          </a:p>
          <a:p>
            <a:pPr algn="ctr"/>
            <a:r>
              <a:rPr lang="en-GB" dirty="0" smtClean="0"/>
              <a:t>Flood Correction</a:t>
            </a:r>
            <a:endParaRPr lang="en-GB" dirty="0"/>
          </a:p>
        </p:txBody>
      </p:sp>
    </p:spTree>
    <p:extLst>
      <p:ext uri="{BB962C8B-B14F-4D97-AF65-F5344CB8AC3E}">
        <p14:creationId xmlns:p14="http://schemas.microsoft.com/office/powerpoint/2010/main" val="2212108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Beam Centre Finder for FRONT/HAB</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620688"/>
            <a:ext cx="7575278" cy="5645487"/>
          </a:xfrm>
          <a:prstGeom prst="rect">
            <a:avLst/>
          </a:prstGeom>
        </p:spPr>
      </p:pic>
    </p:spTree>
    <p:extLst>
      <p:ext uri="{BB962C8B-B14F-4D97-AF65-F5344CB8AC3E}">
        <p14:creationId xmlns:p14="http://schemas.microsoft.com/office/powerpoint/2010/main" val="2242575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GB" dirty="0" smtClean="0"/>
              <a:t>Correction of the Transmission for Wider Angles</a:t>
            </a:r>
            <a:endParaRPr lang="en-GB" dirty="0"/>
          </a:p>
        </p:txBody>
      </p:sp>
      <p:sp>
        <p:nvSpPr>
          <p:cNvPr id="4" name="TextBox 3"/>
          <p:cNvSpPr txBox="1"/>
          <p:nvPr/>
        </p:nvSpPr>
        <p:spPr>
          <a:xfrm>
            <a:off x="1835695" y="1361146"/>
            <a:ext cx="5662127" cy="369332"/>
          </a:xfrm>
          <a:prstGeom prst="rect">
            <a:avLst/>
          </a:prstGeom>
          <a:noFill/>
        </p:spPr>
        <p:txBody>
          <a:bodyPr wrap="none" rtlCol="0">
            <a:spAutoFit/>
          </a:bodyPr>
          <a:lstStyle/>
          <a:p>
            <a:r>
              <a:rPr lang="en-GB" dirty="0" smtClean="0"/>
              <a:t>Available through </a:t>
            </a:r>
            <a:r>
              <a:rPr lang="en-GB" dirty="0" err="1" smtClean="0"/>
              <a:t>UserFile</a:t>
            </a:r>
            <a:r>
              <a:rPr lang="en-GB" dirty="0" smtClean="0"/>
              <a:t>: SAMPLE/PATH/ON</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473" y="1863487"/>
            <a:ext cx="5028572" cy="4863492"/>
          </a:xfrm>
          <a:prstGeom prst="rect">
            <a:avLst/>
          </a:prstGeom>
        </p:spPr>
      </p:pic>
    </p:spTree>
    <p:extLst>
      <p:ext uri="{BB962C8B-B14F-4D97-AF65-F5344CB8AC3E}">
        <p14:creationId xmlns:p14="http://schemas.microsoft.com/office/powerpoint/2010/main" val="4033977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Enhancements</a:t>
            </a:r>
            <a:endParaRPr lang="en-GB" dirty="0"/>
          </a:p>
        </p:txBody>
      </p:sp>
      <p:sp>
        <p:nvSpPr>
          <p:cNvPr id="3" name="Content Placeholder 2"/>
          <p:cNvSpPr>
            <a:spLocks noGrp="1"/>
          </p:cNvSpPr>
          <p:nvPr>
            <p:ph idx="1"/>
          </p:nvPr>
        </p:nvSpPr>
        <p:spPr/>
        <p:txBody>
          <a:bodyPr/>
          <a:lstStyle/>
          <a:p>
            <a:r>
              <a:rPr lang="en-GB" dirty="0" smtClean="0"/>
              <a:t>Some Works on SANS2D Event Mode</a:t>
            </a:r>
          </a:p>
          <a:p>
            <a:pPr lvl="1"/>
            <a:r>
              <a:rPr lang="en-GB" dirty="0" smtClean="0"/>
              <a:t>Adding</a:t>
            </a:r>
          </a:p>
          <a:p>
            <a:pPr lvl="1"/>
            <a:r>
              <a:rPr lang="en-GB" dirty="0" smtClean="0"/>
              <a:t>Slicing will be available at Next Release.</a:t>
            </a:r>
          </a:p>
          <a:p>
            <a:r>
              <a:rPr lang="en-GB" dirty="0" err="1" smtClean="0"/>
              <a:t>BatchMode</a:t>
            </a:r>
            <a:r>
              <a:rPr lang="en-GB" dirty="0" smtClean="0"/>
              <a:t> applies the correct suffix to the reduced data (_front, _merged, _rear)</a:t>
            </a:r>
          </a:p>
          <a:p>
            <a:r>
              <a:rPr lang="en-GB" dirty="0" err="1" smtClean="0"/>
              <a:t>CanSAS</a:t>
            </a:r>
            <a:r>
              <a:rPr lang="en-GB" dirty="0" smtClean="0"/>
              <a:t> – implementation of version 1.1 and introduction of </a:t>
            </a:r>
            <a:r>
              <a:rPr lang="en-GB" dirty="0" err="1" smtClean="0"/>
              <a:t>SASdetector</a:t>
            </a:r>
            <a:r>
              <a:rPr lang="en-GB" dirty="0" smtClean="0"/>
              <a:t> field</a:t>
            </a:r>
          </a:p>
          <a:p>
            <a:pPr lvl="1"/>
            <a:r>
              <a:rPr lang="en-GB" dirty="0" smtClean="0"/>
              <a:t>The Algorithms are available, but their introduction to the Reduction will be available at Next Release.</a:t>
            </a:r>
          </a:p>
          <a:p>
            <a:pPr marL="457200" lvl="1" indent="0">
              <a:buNone/>
            </a:pPr>
            <a:endParaRPr lang="en-GB" dirty="0"/>
          </a:p>
        </p:txBody>
      </p:sp>
    </p:spTree>
    <p:extLst>
      <p:ext uri="{BB962C8B-B14F-4D97-AF65-F5344CB8AC3E}">
        <p14:creationId xmlns:p14="http://schemas.microsoft.com/office/powerpoint/2010/main" val="275987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Bug Fixes</a:t>
            </a:r>
            <a:endParaRPr lang="en-GB" dirty="0"/>
          </a:p>
        </p:txBody>
      </p:sp>
      <p:sp>
        <p:nvSpPr>
          <p:cNvPr id="3" name="Content Placeholder 2"/>
          <p:cNvSpPr>
            <a:spLocks noGrp="1"/>
          </p:cNvSpPr>
          <p:nvPr>
            <p:ph idx="1"/>
          </p:nvPr>
        </p:nvSpPr>
        <p:spPr/>
        <p:txBody>
          <a:bodyPr/>
          <a:lstStyle/>
          <a:p>
            <a:r>
              <a:rPr lang="en-GB" dirty="0" smtClean="0"/>
              <a:t>Correction of error propagation on Q1D.</a:t>
            </a:r>
          </a:p>
          <a:p>
            <a:r>
              <a:rPr lang="en-GB" dirty="0" smtClean="0"/>
              <a:t>The rectangular banks on SANS2D are now enabled at Diagnostics tab.</a:t>
            </a:r>
          </a:p>
          <a:p>
            <a:r>
              <a:rPr lang="en-GB" dirty="0" smtClean="0"/>
              <a:t>Process the settings: DET/RESCALE/FIT. Enabling the fit.</a:t>
            </a:r>
          </a:p>
          <a:p>
            <a:r>
              <a:rPr lang="en-GB" dirty="0" smtClean="0"/>
              <a:t>Process the settings: DET/CORR, applying the Detector offset.</a:t>
            </a:r>
          </a:p>
          <a:p>
            <a:r>
              <a:rPr lang="en-GB" dirty="0" err="1"/>
              <a:t>SaveRKH</a:t>
            </a:r>
            <a:r>
              <a:rPr lang="en-GB" dirty="0"/>
              <a:t> – </a:t>
            </a:r>
            <a:r>
              <a:rPr lang="en-GB" dirty="0" smtClean="0"/>
              <a:t>Correct the issue when X values are spectrum numbers.</a:t>
            </a:r>
            <a:endParaRPr lang="en-GB" dirty="0"/>
          </a:p>
        </p:txBody>
      </p:sp>
    </p:spTree>
    <p:extLst>
      <p:ext uri="{BB962C8B-B14F-4D97-AF65-F5344CB8AC3E}">
        <p14:creationId xmlns:p14="http://schemas.microsoft.com/office/powerpoint/2010/main" val="3521220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143000"/>
          </a:xfrm>
        </p:spPr>
        <p:txBody>
          <a:bodyPr/>
          <a:lstStyle/>
          <a:p>
            <a:r>
              <a:rPr lang="en-GB" sz="4400" dirty="0" smtClean="0"/>
              <a:t>Thank you</a:t>
            </a:r>
            <a:endParaRPr lang="en-GB" sz="4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364" y="2122788"/>
            <a:ext cx="4383272" cy="2439386"/>
          </a:xfrm>
        </p:spPr>
      </p:pic>
    </p:spTree>
    <p:extLst>
      <p:ext uri="{BB962C8B-B14F-4D97-AF65-F5344CB8AC3E}">
        <p14:creationId xmlns:p14="http://schemas.microsoft.com/office/powerpoint/2010/main" val="263768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Show/hide non-detector components</a:t>
            </a:r>
            <a:endParaRPr lang="en-GB" dirty="0"/>
          </a:p>
        </p:txBody>
      </p:sp>
      <p:pic>
        <p:nvPicPr>
          <p:cNvPr id="6146" name="Picture 2" descr="C:\Users\hqs74821\Work\Mantid_stuff\Presentation\Compon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980728"/>
            <a:ext cx="5355223" cy="435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50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qs74821\Work\Mantid_stuff\Presentation\Detect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1" y="980729"/>
            <a:ext cx="5355222" cy="43546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Show/hide non-detector components</a:t>
            </a:r>
            <a:endParaRPr lang="en-GB" dirty="0"/>
          </a:p>
        </p:txBody>
      </p:sp>
    </p:spTree>
    <p:extLst>
      <p:ext uri="{BB962C8B-B14F-4D97-AF65-F5344CB8AC3E}">
        <p14:creationId xmlns:p14="http://schemas.microsoft.com/office/powerpoint/2010/main" val="3314330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Show/hide non-detector components</a:t>
            </a:r>
            <a:endParaRPr lang="en-GB" dirty="0"/>
          </a:p>
        </p:txBody>
      </p:sp>
      <p:pic>
        <p:nvPicPr>
          <p:cNvPr id="8194" name="Picture 2" descr="C:\Users\hqs74821\Work\Mantid_stuff\Presentation\Shap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24744"/>
            <a:ext cx="5127625" cy="248761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hqs74821\Work\Mantid_stuff\Presentation\ID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771" y="3429000"/>
            <a:ext cx="5805237" cy="316624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78389" y="1556792"/>
            <a:ext cx="3054041" cy="738664"/>
          </a:xfrm>
          <a:prstGeom prst="rect">
            <a:avLst/>
          </a:prstGeom>
          <a:noFill/>
        </p:spPr>
        <p:txBody>
          <a:bodyPr wrap="none" rtlCol="0">
            <a:spAutoFit/>
          </a:bodyPr>
          <a:lstStyle/>
          <a:p>
            <a:r>
              <a:rPr lang="en-GB" sz="1400" dirty="0" smtClean="0"/>
              <a:t>Instrument definition file entry</a:t>
            </a:r>
            <a:br>
              <a:rPr lang="en-GB" sz="1400" dirty="0" smtClean="0"/>
            </a:br>
            <a:r>
              <a:rPr lang="en-GB" sz="1400" dirty="0" smtClean="0"/>
              <a:t>is similar to those of detectors</a:t>
            </a:r>
            <a:br>
              <a:rPr lang="en-GB" sz="1400" dirty="0" smtClean="0"/>
            </a:br>
            <a:r>
              <a:rPr lang="en-GB" sz="1400" dirty="0" smtClean="0"/>
              <a:t>or monitors </a:t>
            </a:r>
            <a:endParaRPr lang="en-GB" sz="1400" dirty="0"/>
          </a:p>
        </p:txBody>
      </p:sp>
      <p:sp>
        <p:nvSpPr>
          <p:cNvPr id="5" name="TextBox 4"/>
          <p:cNvSpPr txBox="1"/>
          <p:nvPr/>
        </p:nvSpPr>
        <p:spPr>
          <a:xfrm>
            <a:off x="0" y="4722152"/>
            <a:ext cx="3082895" cy="523220"/>
          </a:xfrm>
          <a:prstGeom prst="rect">
            <a:avLst/>
          </a:prstGeom>
          <a:noFill/>
        </p:spPr>
        <p:txBody>
          <a:bodyPr wrap="none" rtlCol="0">
            <a:spAutoFit/>
          </a:bodyPr>
          <a:lstStyle/>
          <a:p>
            <a:r>
              <a:rPr lang="en-GB" sz="1400" dirty="0" smtClean="0"/>
              <a:t>Just define it as something</a:t>
            </a:r>
            <a:br>
              <a:rPr lang="en-GB" sz="1400" dirty="0" smtClean="0"/>
            </a:br>
            <a:r>
              <a:rPr lang="en-GB" sz="1400" dirty="0" smtClean="0"/>
              <a:t>other than detector or monitor </a:t>
            </a:r>
            <a:endParaRPr lang="en-GB" sz="1400" dirty="0"/>
          </a:p>
        </p:txBody>
      </p:sp>
      <p:sp>
        <p:nvSpPr>
          <p:cNvPr id="7" name="Freeform 6"/>
          <p:cNvSpPr/>
          <p:nvPr/>
        </p:nvSpPr>
        <p:spPr bwMode="auto">
          <a:xfrm>
            <a:off x="5357782" y="3883378"/>
            <a:ext cx="1298943" cy="433703"/>
          </a:xfrm>
          <a:custGeom>
            <a:avLst/>
            <a:gdLst>
              <a:gd name="connsiteX0" fmla="*/ 873685 w 1298943"/>
              <a:gd name="connsiteY0" fmla="*/ 0 h 433703"/>
              <a:gd name="connsiteX1" fmla="*/ 580174 w 1298943"/>
              <a:gd name="connsiteY1" fmla="*/ 56444 h 433703"/>
              <a:gd name="connsiteX2" fmla="*/ 4440 w 1298943"/>
              <a:gd name="connsiteY2" fmla="*/ 191911 h 433703"/>
              <a:gd name="connsiteX3" fmla="*/ 354396 w 1298943"/>
              <a:gd name="connsiteY3" fmla="*/ 395111 h 433703"/>
              <a:gd name="connsiteX4" fmla="*/ 1076885 w 1298943"/>
              <a:gd name="connsiteY4" fmla="*/ 417689 h 433703"/>
              <a:gd name="connsiteX5" fmla="*/ 1291374 w 1298943"/>
              <a:gd name="connsiteY5" fmla="*/ 214489 h 433703"/>
              <a:gd name="connsiteX6" fmla="*/ 862396 w 1298943"/>
              <a:gd name="connsiteY6" fmla="*/ 101600 h 433703"/>
              <a:gd name="connsiteX7" fmla="*/ 444707 w 1298943"/>
              <a:gd name="connsiteY7" fmla="*/ 0 h 43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943" h="433703">
                <a:moveTo>
                  <a:pt x="873685" y="0"/>
                </a:moveTo>
                <a:cubicBezTo>
                  <a:pt x="799366" y="12229"/>
                  <a:pt x="725048" y="24459"/>
                  <a:pt x="580174" y="56444"/>
                </a:cubicBezTo>
                <a:cubicBezTo>
                  <a:pt x="435300" y="88429"/>
                  <a:pt x="42070" y="135467"/>
                  <a:pt x="4440" y="191911"/>
                </a:cubicBezTo>
                <a:cubicBezTo>
                  <a:pt x="-33190" y="248356"/>
                  <a:pt x="175655" y="357481"/>
                  <a:pt x="354396" y="395111"/>
                </a:cubicBezTo>
                <a:cubicBezTo>
                  <a:pt x="533137" y="432741"/>
                  <a:pt x="920722" y="447793"/>
                  <a:pt x="1076885" y="417689"/>
                </a:cubicBezTo>
                <a:cubicBezTo>
                  <a:pt x="1233048" y="387585"/>
                  <a:pt x="1327122" y="267170"/>
                  <a:pt x="1291374" y="214489"/>
                </a:cubicBezTo>
                <a:cubicBezTo>
                  <a:pt x="1255626" y="161808"/>
                  <a:pt x="1003507" y="137348"/>
                  <a:pt x="862396" y="101600"/>
                </a:cubicBezTo>
                <a:cubicBezTo>
                  <a:pt x="721285" y="65852"/>
                  <a:pt x="582996" y="32926"/>
                  <a:pt x="444707" y="0"/>
                </a:cubicBezTo>
              </a:path>
            </a:pathLst>
          </a:cu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8" name="Freeform 7"/>
          <p:cNvSpPr/>
          <p:nvPr/>
        </p:nvSpPr>
        <p:spPr bwMode="auto">
          <a:xfrm>
            <a:off x="2370667" y="4357511"/>
            <a:ext cx="3652137" cy="1307782"/>
          </a:xfrm>
          <a:custGeom>
            <a:avLst/>
            <a:gdLst>
              <a:gd name="connsiteX0" fmla="*/ 0 w 3652137"/>
              <a:gd name="connsiteY0" fmla="*/ 948267 h 1307782"/>
              <a:gd name="connsiteX1" fmla="*/ 1580444 w 3652137"/>
              <a:gd name="connsiteY1" fmla="*/ 1275645 h 1307782"/>
              <a:gd name="connsiteX2" fmla="*/ 3352800 w 3652137"/>
              <a:gd name="connsiteY2" fmla="*/ 248356 h 1307782"/>
              <a:gd name="connsiteX3" fmla="*/ 3635022 w 3652137"/>
              <a:gd name="connsiteY3" fmla="*/ 0 h 1307782"/>
            </a:gdLst>
            <a:ahLst/>
            <a:cxnLst>
              <a:cxn ang="0">
                <a:pos x="connsiteX0" y="connsiteY0"/>
              </a:cxn>
              <a:cxn ang="0">
                <a:pos x="connsiteX1" y="connsiteY1"/>
              </a:cxn>
              <a:cxn ang="0">
                <a:pos x="connsiteX2" y="connsiteY2"/>
              </a:cxn>
              <a:cxn ang="0">
                <a:pos x="connsiteX3" y="connsiteY3"/>
              </a:cxn>
            </a:cxnLst>
            <a:rect l="l" t="t" r="r" b="b"/>
            <a:pathLst>
              <a:path w="3652137" h="1307782">
                <a:moveTo>
                  <a:pt x="0" y="948267"/>
                </a:moveTo>
                <a:cubicBezTo>
                  <a:pt x="510822" y="1170282"/>
                  <a:pt x="1021644" y="1392297"/>
                  <a:pt x="1580444" y="1275645"/>
                </a:cubicBezTo>
                <a:cubicBezTo>
                  <a:pt x="2139244" y="1158993"/>
                  <a:pt x="3010370" y="460963"/>
                  <a:pt x="3352800" y="248356"/>
                </a:cubicBezTo>
                <a:cubicBezTo>
                  <a:pt x="3695230" y="35748"/>
                  <a:pt x="3665126" y="17874"/>
                  <a:pt x="3635022" y="0"/>
                </a:cubicBezTo>
              </a:path>
            </a:pathLst>
          </a:custGeom>
          <a:ln>
            <a:solidFill>
              <a:srgbClr val="FF0000"/>
            </a:solidFill>
            <a:headEnd type="none" w="med" len="med"/>
            <a:tailEnd type="triangle" w="lg" len="lg"/>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Tree>
    <p:extLst>
      <p:ext uri="{BB962C8B-B14F-4D97-AF65-F5344CB8AC3E}">
        <p14:creationId xmlns:p14="http://schemas.microsoft.com/office/powerpoint/2010/main" val="1426518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Mask/Group tab</a:t>
            </a:r>
            <a:endParaRPr lang="en-GB" dirty="0"/>
          </a:p>
        </p:txBody>
      </p:sp>
      <p:pic>
        <p:nvPicPr>
          <p:cNvPr id="1026" name="Picture 2" descr="C:\Users\hqs74821\Work\Mantid_stuff\Presentation\MaskT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89" y="764705"/>
            <a:ext cx="5967696" cy="46805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51089" y="5589240"/>
            <a:ext cx="4844596" cy="369332"/>
          </a:xfrm>
          <a:prstGeom prst="rect">
            <a:avLst/>
          </a:prstGeom>
          <a:noFill/>
        </p:spPr>
        <p:txBody>
          <a:bodyPr wrap="none" rtlCol="0">
            <a:spAutoFit/>
          </a:bodyPr>
          <a:lstStyle/>
          <a:p>
            <a:r>
              <a:rPr lang="en-GB" dirty="0" smtClean="0"/>
              <a:t>Masking and grouping on the same tab</a:t>
            </a:r>
            <a:endParaRPr lang="en-GB" dirty="0"/>
          </a:p>
        </p:txBody>
      </p:sp>
      <p:sp>
        <p:nvSpPr>
          <p:cNvPr id="3" name="TextBox 2"/>
          <p:cNvSpPr txBox="1"/>
          <p:nvPr/>
        </p:nvSpPr>
        <p:spPr>
          <a:xfrm>
            <a:off x="95436" y="955310"/>
            <a:ext cx="958917" cy="369332"/>
          </a:xfrm>
          <a:prstGeom prst="rect">
            <a:avLst/>
          </a:prstGeom>
          <a:noFill/>
        </p:spPr>
        <p:txBody>
          <a:bodyPr wrap="none" rtlCol="0">
            <a:spAutoFit/>
          </a:bodyPr>
          <a:lstStyle/>
          <a:p>
            <a:r>
              <a:rPr lang="en-GB" dirty="0" smtClean="0"/>
              <a:t>Switch</a:t>
            </a:r>
            <a:endParaRPr lang="en-GB" dirty="0"/>
          </a:p>
        </p:txBody>
      </p:sp>
      <p:sp>
        <p:nvSpPr>
          <p:cNvPr id="4" name="Right Arrow 3"/>
          <p:cNvSpPr/>
          <p:nvPr/>
        </p:nvSpPr>
        <p:spPr bwMode="auto">
          <a:xfrm>
            <a:off x="1211288" y="971414"/>
            <a:ext cx="432048" cy="34480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Tree>
    <p:extLst>
      <p:ext uri="{BB962C8B-B14F-4D97-AF65-F5344CB8AC3E}">
        <p14:creationId xmlns:p14="http://schemas.microsoft.com/office/powerpoint/2010/main" val="2263552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Mask/Group tab</a:t>
            </a:r>
            <a:endParaRPr lang="en-GB" dirty="0"/>
          </a:p>
        </p:txBody>
      </p:sp>
      <p:pic>
        <p:nvPicPr>
          <p:cNvPr id="1026" name="Picture 2" descr="C:\Users\hqs74821\Work\Mantid_stuff\Presentation\MaskT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89" y="764705"/>
            <a:ext cx="5967696" cy="46805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51089" y="5589240"/>
            <a:ext cx="3762568" cy="923330"/>
          </a:xfrm>
          <a:prstGeom prst="rect">
            <a:avLst/>
          </a:prstGeom>
          <a:noFill/>
        </p:spPr>
        <p:txBody>
          <a:bodyPr wrap="none" rtlCol="0">
            <a:spAutoFit/>
          </a:bodyPr>
          <a:lstStyle/>
          <a:p>
            <a:r>
              <a:rPr lang="en-GB" dirty="0" smtClean="0"/>
              <a:t>Two ways of applying a mask:</a:t>
            </a:r>
          </a:p>
          <a:p>
            <a:pPr marL="285750" indent="-285750">
              <a:buFont typeface="Arial" pitchFamily="34" charset="0"/>
              <a:buChar char="•"/>
            </a:pPr>
            <a:r>
              <a:rPr lang="en-GB" dirty="0" smtClean="0"/>
              <a:t>to the view</a:t>
            </a:r>
          </a:p>
          <a:p>
            <a:pPr marL="285750" indent="-285750">
              <a:buFont typeface="Arial" pitchFamily="34" charset="0"/>
              <a:buChar char="•"/>
            </a:pPr>
            <a:r>
              <a:rPr lang="en-GB" dirty="0" smtClean="0"/>
              <a:t>to the data</a:t>
            </a:r>
            <a:endParaRPr lang="en-GB" dirty="0"/>
          </a:p>
        </p:txBody>
      </p:sp>
    </p:spTree>
    <p:extLst>
      <p:ext uri="{BB962C8B-B14F-4D97-AF65-F5344CB8AC3E}">
        <p14:creationId xmlns:p14="http://schemas.microsoft.com/office/powerpoint/2010/main" val="2174393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Mantid slide template">
  <a:themeElements>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Small Bottom Banner">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Lucida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Lucida Sans" pitchFamily="34" charset="0"/>
          </a:defRPr>
        </a:defPPr>
      </a:lstStyle>
    </a:lnDef>
  </a:objectDefaults>
  <a:extraClrSchemeLst>
    <a:extraClrScheme>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Small Bottom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Small Bottom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Small Bottom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Small Bottom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Small Bottom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Small Bottom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Small Bottom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Small Bottom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Small Bottom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Small Bottom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Small Bottom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Mantid slide template</Template>
  <TotalTime>1325</TotalTime>
  <Words>1190</Words>
  <Application>Microsoft Office PowerPoint</Application>
  <PresentationFormat>On-screen Show (4:3)</PresentationFormat>
  <Paragraphs>254</Paragraphs>
  <Slides>49</Slides>
  <Notes>48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Mantid slide template</vt:lpstr>
      <vt:lpstr>Mantid Release Presentation</vt:lpstr>
      <vt:lpstr>What is this meeting</vt:lpstr>
      <vt:lpstr>Release Timeline</vt:lpstr>
      <vt:lpstr>The Team</vt:lpstr>
      <vt:lpstr>Show/hide non-detector components</vt:lpstr>
      <vt:lpstr>Show/hide non-detector components</vt:lpstr>
      <vt:lpstr>Show/hide non-detector components</vt:lpstr>
      <vt:lpstr>Mask/Group tab</vt:lpstr>
      <vt:lpstr>Mask/Group tab</vt:lpstr>
      <vt:lpstr>Mask/Group tab</vt:lpstr>
      <vt:lpstr>Mask/Group tab</vt:lpstr>
      <vt:lpstr>Mask/Group tab</vt:lpstr>
      <vt:lpstr>Pick tab</vt:lpstr>
      <vt:lpstr>Pick tab</vt:lpstr>
      <vt:lpstr>Pick tab</vt:lpstr>
      <vt:lpstr>Pick tab</vt:lpstr>
      <vt:lpstr>Pick tab</vt:lpstr>
      <vt:lpstr>LoadDAE deprecation</vt:lpstr>
      <vt:lpstr>User Interface</vt:lpstr>
      <vt:lpstr>User Interface</vt:lpstr>
      <vt:lpstr>Script Repository</vt:lpstr>
      <vt:lpstr>Python API retirement</vt:lpstr>
      <vt:lpstr>Python API retirement</vt:lpstr>
      <vt:lpstr>Tube Calibration</vt:lpstr>
      <vt:lpstr>Example Scripts</vt:lpstr>
      <vt:lpstr>MERLIN Calibration Demonstration</vt:lpstr>
      <vt:lpstr>Framework</vt:lpstr>
      <vt:lpstr>Other improvements</vt:lpstr>
      <vt:lpstr>Python Fit Functions</vt:lpstr>
      <vt:lpstr>Python – Other Improvements</vt:lpstr>
      <vt:lpstr>Direct Inelastic – DGSReduction Interface</vt:lpstr>
      <vt:lpstr>Single Crystal Diffraction </vt:lpstr>
      <vt:lpstr>Benchmarking and Improvement</vt:lpstr>
      <vt:lpstr>Major Algorithm/Workflow Additions</vt:lpstr>
      <vt:lpstr>Instrument Specific Splitting</vt:lpstr>
      <vt:lpstr>Pending new version of 3D Visualisation tools</vt:lpstr>
      <vt:lpstr>PowerPoint Presentation</vt:lpstr>
      <vt:lpstr>TODO:</vt:lpstr>
      <vt:lpstr>Muon</vt:lpstr>
      <vt:lpstr>Indirect Inelastic</vt:lpstr>
      <vt:lpstr>Indirect Data Analysis Interface</vt:lpstr>
      <vt:lpstr>Indirect Data Analysis Interface</vt:lpstr>
      <vt:lpstr>Convert to Energy Interface</vt:lpstr>
      <vt:lpstr>SANS</vt:lpstr>
      <vt:lpstr>Beam Centre Finder for FRONT/HAB</vt:lpstr>
      <vt:lpstr>Correction of the Transmission for Wider Angles</vt:lpstr>
      <vt:lpstr>Enhancements</vt:lpstr>
      <vt:lpstr>Bug Fixes</vt:lpstr>
      <vt:lpstr>Thank you</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Mantid Release Presentation</dc:title>
  <dc:creator>Nicholas Draper</dc:creator>
  <cp:lastModifiedBy>spu92482</cp:lastModifiedBy>
  <cp:revision>35</cp:revision>
  <dcterms:created xsi:type="dcterms:W3CDTF">2013-04-30T09:36:35Z</dcterms:created>
  <dcterms:modified xsi:type="dcterms:W3CDTF">2013-05-02T08:17:14Z</dcterms:modified>
</cp:coreProperties>
</file>