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8"/>
  </p:notesMasterIdLst>
  <p:sldIdLst>
    <p:sldId id="256" r:id="rId2"/>
    <p:sldId id="257" r:id="rId3"/>
    <p:sldId id="313" r:id="rId4"/>
    <p:sldId id="314" r:id="rId5"/>
    <p:sldId id="312" r:id="rId6"/>
    <p:sldId id="360" r:id="rId7"/>
    <p:sldId id="265" r:id="rId8"/>
    <p:sldId id="316" r:id="rId9"/>
    <p:sldId id="317" r:id="rId10"/>
    <p:sldId id="272" r:id="rId11"/>
    <p:sldId id="318" r:id="rId12"/>
    <p:sldId id="319" r:id="rId13"/>
    <p:sldId id="361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62" r:id="rId22"/>
    <p:sldId id="327" r:id="rId23"/>
    <p:sldId id="363" r:id="rId24"/>
    <p:sldId id="328" r:id="rId25"/>
    <p:sldId id="329" r:id="rId26"/>
    <p:sldId id="330" r:id="rId27"/>
    <p:sldId id="331" r:id="rId28"/>
    <p:sldId id="332" r:id="rId29"/>
    <p:sldId id="333" r:id="rId30"/>
    <p:sldId id="364" r:id="rId31"/>
    <p:sldId id="334" r:id="rId32"/>
    <p:sldId id="335" r:id="rId33"/>
    <p:sldId id="336" r:id="rId34"/>
    <p:sldId id="337" r:id="rId35"/>
    <p:sldId id="365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58" r:id="rId44"/>
    <p:sldId id="356" r:id="rId45"/>
    <p:sldId id="347" r:id="rId46"/>
    <p:sldId id="348" r:id="rId47"/>
    <p:sldId id="349" r:id="rId48"/>
    <p:sldId id="350" r:id="rId49"/>
    <p:sldId id="357" r:id="rId50"/>
    <p:sldId id="352" r:id="rId51"/>
    <p:sldId id="353" r:id="rId52"/>
    <p:sldId id="354" r:id="rId53"/>
    <p:sldId id="355" r:id="rId54"/>
    <p:sldId id="359" r:id="rId55"/>
    <p:sldId id="315" r:id="rId56"/>
    <p:sldId id="309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>
            <p14:sldId id="256"/>
          </p14:sldIdLst>
        </p14:section>
        <p14:section name="Introduction" id="{755EE3F0-735C-440F-866F-EC0FAA20BA8C}">
          <p14:sldIdLst>
            <p14:sldId id="257"/>
            <p14:sldId id="313"/>
            <p14:sldId id="314"/>
            <p14:sldId id="312"/>
          </p14:sldIdLst>
        </p14:section>
        <p14:section name="User Interface" id="{A4892BDB-28A5-4D75-A114-77D59D896F28}">
          <p14:sldIdLst>
            <p14:sldId id="360"/>
            <p14:sldId id="265"/>
            <p14:sldId id="316"/>
            <p14:sldId id="317"/>
            <p14:sldId id="272"/>
            <p14:sldId id="318"/>
            <p14:sldId id="319"/>
          </p14:sldIdLst>
        </p14:section>
        <p14:section name="Framework" id="{34AEEF46-6027-40A9-89F4-9A30CC58A9D4}">
          <p14:sldIdLst>
            <p14:sldId id="361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Python" id="{20B34580-C4B8-4A22-B79A-5407B7332806}">
          <p14:sldIdLst>
            <p14:sldId id="362"/>
            <p14:sldId id="327"/>
          </p14:sldIdLst>
        </p14:section>
        <p14:section name="Indirect Inelastic" id="{B0490C37-4B12-42E2-9824-3BCB43329C3B}">
          <p14:sldIdLst>
            <p14:sldId id="363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SANS" id="{1DD590FF-1CE0-4070-814F-19A3C61416FD}">
          <p14:sldIdLst>
            <p14:sldId id="364"/>
            <p14:sldId id="334"/>
            <p14:sldId id="335"/>
            <p14:sldId id="336"/>
            <p14:sldId id="337"/>
          </p14:sldIdLst>
        </p14:section>
        <p14:section name="Muon" id="{A16FDEEA-DA59-4447-8998-0DA46E6127F0}">
          <p14:sldIdLst>
            <p14:sldId id="365"/>
            <p14:sldId id="338"/>
            <p14:sldId id="339"/>
            <p14:sldId id="340"/>
            <p14:sldId id="341"/>
            <p14:sldId id="342"/>
            <p14:sldId id="343"/>
            <p14:sldId id="344"/>
            <p14:sldId id="358"/>
          </p14:sldIdLst>
        </p14:section>
        <p14:section name="Reflectometry" id="{6A25E49E-8FA9-464D-826C-38E7BA411BB5}">
          <p14:sldIdLst>
            <p14:sldId id="356"/>
            <p14:sldId id="347"/>
            <p14:sldId id="348"/>
            <p14:sldId id="349"/>
            <p14:sldId id="350"/>
          </p14:sldIdLst>
        </p14:section>
        <p14:section name="Diffraction" id="{865F7CCE-BCB0-44E8-B1A0-753EEDB9E342}">
          <p14:sldIdLst>
            <p14:sldId id="357"/>
            <p14:sldId id="352"/>
            <p14:sldId id="353"/>
            <p14:sldId id="354"/>
            <p14:sldId id="355"/>
          </p14:sldIdLst>
        </p14:section>
        <p14:section name="Conclusion" id="{68A5001D-DBEF-4EDA-92A5-8D8F15BE9927}">
          <p14:sldIdLst>
            <p14:sldId id="359"/>
            <p14:sldId id="315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42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this release I have re-designed ICAT</a:t>
            </a:r>
            <a:r>
              <a:rPr lang="en-GB" baseline="0" dirty="0" smtClean="0"/>
              <a:t> within </a:t>
            </a:r>
            <a:r>
              <a:rPr lang="en-GB" baseline="0" dirty="0" err="1" smtClean="0"/>
              <a:t>Mantid</a:t>
            </a:r>
            <a:r>
              <a:rPr lang="en-GB" baseline="0" dirty="0" smtClean="0"/>
              <a:t>. Previously, there was several different windows that achieved a collective goal. I have combined these into one minimal interface that allows you to perform searching/retrieval and downloading of </a:t>
            </a:r>
            <a:r>
              <a:rPr lang="en-GB" baseline="0" dirty="0" err="1" smtClean="0"/>
              <a:t>datafiles</a:t>
            </a:r>
            <a:r>
              <a:rPr lang="en-GB" baseline="0" dirty="0" smtClean="0"/>
              <a:t> for specific investigations, as we will see in a demo shortly.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Within</a:t>
            </a:r>
            <a:r>
              <a:rPr lang="en-GB" baseline="0" dirty="0" smtClean="0"/>
              <a:t> ICAT we now use </a:t>
            </a:r>
            <a:r>
              <a:rPr lang="en-GB" dirty="0" smtClean="0"/>
              <a:t>ICAT</a:t>
            </a:r>
            <a:r>
              <a:rPr lang="en-GB" baseline="0" dirty="0" smtClean="0"/>
              <a:t> 4.3 by default. This means searches that you perform, and results returned from them are much quicker, in fact, up to 10 times in places. This improves the responsiveness of ICAT within </a:t>
            </a:r>
            <a:r>
              <a:rPr lang="en-GB" baseline="0" dirty="0" err="1" smtClean="0"/>
              <a:t>Mantid</a:t>
            </a:r>
            <a:r>
              <a:rPr lang="en-GB" baseline="0" dirty="0" smtClean="0"/>
              <a:t>, and provides a “snappy” response.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Previously there was issues on OSX/Unix when downloading/loading </a:t>
            </a:r>
            <a:r>
              <a:rPr lang="en-GB" baseline="0" dirty="0" err="1" smtClean="0"/>
              <a:t>datafiles</a:t>
            </a:r>
            <a:r>
              <a:rPr lang="en-GB" baseline="0" dirty="0" smtClean="0"/>
              <a:t> with ICAT. This has been resolved, and ICAT within </a:t>
            </a:r>
            <a:r>
              <a:rPr lang="en-GB" baseline="0" dirty="0" err="1" smtClean="0"/>
              <a:t>Mantid</a:t>
            </a:r>
            <a:r>
              <a:rPr lang="en-GB" baseline="0" dirty="0" smtClean="0"/>
              <a:t> now functions accordingly on all supported platforms.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Previously downloaded files from ICAT would be saved in your default directory. Now when you select “download to…” a dialog window opens that asks you where to save the </a:t>
            </a:r>
            <a:r>
              <a:rPr lang="en-GB" baseline="0" dirty="0" err="1" smtClean="0"/>
              <a:t>datafiles</a:t>
            </a:r>
            <a:r>
              <a:rPr lang="en-GB" baseline="0" dirty="0" smtClean="0"/>
              <a:t>. This path is remembered for the future, and is then used by default. For example, if you save a </a:t>
            </a:r>
            <a:r>
              <a:rPr lang="en-GB" baseline="0" dirty="0" err="1" smtClean="0"/>
              <a:t>datafile</a:t>
            </a:r>
            <a:r>
              <a:rPr lang="en-GB" baseline="0" dirty="0" smtClean="0"/>
              <a:t> to the desktop, then want to save another </a:t>
            </a:r>
            <a:r>
              <a:rPr lang="en-GB" baseline="0" dirty="0" err="1" smtClean="0"/>
              <a:t>datafile</a:t>
            </a:r>
            <a:r>
              <a:rPr lang="en-GB" baseline="0" dirty="0" smtClean="0"/>
              <a:t> at some </a:t>
            </a:r>
            <a:r>
              <a:rPr lang="en-GB" baseline="0" smtClean="0"/>
              <a:t>point later the</a:t>
            </a:r>
            <a:endParaRPr lang="en-GB" baseline="0" dirty="0" smtClean="0"/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If you do not have access to the archives on your machine you can still download, and load </a:t>
            </a:r>
            <a:r>
              <a:rPr lang="en-GB" baseline="0" dirty="0" err="1" smtClean="0"/>
              <a:t>datafiles</a:t>
            </a:r>
            <a:r>
              <a:rPr lang="en-GB" baseline="0" dirty="0" smtClean="0"/>
              <a:t> using the ICAT interface. It’s slightly different in that the files will be downloaded over the Internet, then loading into </a:t>
            </a:r>
            <a:r>
              <a:rPr lang="en-GB" baseline="0" dirty="0" err="1" smtClean="0"/>
              <a:t>Mantid</a:t>
            </a:r>
            <a:r>
              <a:rPr lang="en-GB" baseline="0" dirty="0" smtClean="0"/>
              <a:t>.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As the interface was completely redesigned there are several minor interface features that making using the interface a joy, as we will see in the demo.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0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424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2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84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505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24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411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948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828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2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75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212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5202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3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811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5636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525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028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175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949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0413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449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341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1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u:\processed\autoreduction\scripts\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draper@stfc.ac.u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://www.mantidproject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Release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3.0</a:t>
            </a:r>
          </a:p>
          <a:p>
            <a:pPr eaLnBrk="1" hangingPunct="1">
              <a:defRPr/>
            </a:pPr>
            <a:r>
              <a:rPr lang="en-GB" sz="1800" dirty="0" smtClean="0"/>
              <a:t>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http://3219a2.medialib.glogster.com/media/d1/d18d8741ef0db959fbf77faf249e17dc12d426277608bdb590bbab88108e1945/curved-arrow-right-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46" y="899179"/>
            <a:ext cx="4145246" cy="262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Side by Side Instrument View</a:t>
            </a:r>
            <a:endParaRPr lang="en-GB" dirty="0"/>
          </a:p>
        </p:txBody>
      </p:sp>
      <p:pic>
        <p:nvPicPr>
          <p:cNvPr id="6147" name="Picture 3" descr="C:\Users\rrc79113\Desktop\LOQSx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22060"/>
            <a:ext cx="3780073" cy="31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rrc79113\Desktop\LOQ3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2" y="802696"/>
            <a:ext cx="3845065" cy="31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rrc79113\Desktop\R3SideBySid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"/>
          <a:stretch/>
        </p:blipFill>
        <p:spPr bwMode="auto">
          <a:xfrm>
            <a:off x="4511544" y="802696"/>
            <a:ext cx="204051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ICAT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Combined functionality of all previous ICAT interfaces into one complete interface.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348880"/>
            <a:ext cx="6484937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3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ICAT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ICAT </a:t>
            </a:r>
            <a:r>
              <a:rPr lang="en-GB" dirty="0"/>
              <a:t>4.3 </a:t>
            </a:r>
            <a:r>
              <a:rPr lang="en-GB" dirty="0" smtClean="0"/>
              <a:t>support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Cross platform </a:t>
            </a:r>
            <a:r>
              <a:rPr lang="en-GB" dirty="0" smtClean="0"/>
              <a:t>compatibility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GB" dirty="0" smtClean="0"/>
              <a:t>load </a:t>
            </a:r>
            <a:r>
              <a:rPr lang="en-GB" dirty="0" err="1"/>
              <a:t>datafiles</a:t>
            </a:r>
            <a:r>
              <a:rPr lang="en-GB" dirty="0"/>
              <a:t> directly from </a:t>
            </a:r>
            <a:r>
              <a:rPr lang="en-GB" dirty="0" smtClean="0"/>
              <a:t>archives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Download dialog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External downloading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Several minor interface features, which will be illustrated in the </a:t>
            </a:r>
            <a:r>
              <a:rPr lang="en-GB" b="1" dirty="0" smtClean="0"/>
              <a:t>DEMO.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3004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Framework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6622"/>
            <a:ext cx="8229600" cy="1757114"/>
          </a:xfrm>
        </p:spPr>
        <p:txBody>
          <a:bodyPr/>
          <a:lstStyle/>
          <a:p>
            <a:r>
              <a:rPr lang="en-GB" dirty="0" smtClean="0"/>
              <a:t>McStas</a:t>
            </a:r>
          </a:p>
          <a:p>
            <a:pPr lvl="1"/>
            <a:r>
              <a:rPr lang="en-GB" dirty="0" err="1" smtClean="0"/>
              <a:t>LoadMcStas</a:t>
            </a:r>
            <a:r>
              <a:rPr lang="en-GB" dirty="0" smtClean="0"/>
              <a:t> </a:t>
            </a:r>
            <a:r>
              <a:rPr lang="en-GB" i="1" dirty="0" smtClean="0"/>
              <a:t>added</a:t>
            </a:r>
            <a:r>
              <a:rPr lang="en-GB" dirty="0" smtClean="0"/>
              <a:t> (McStas </a:t>
            </a:r>
            <a:r>
              <a:rPr lang="en-GB" dirty="0"/>
              <a:t>2.1 histogram and </a:t>
            </a:r>
            <a:r>
              <a:rPr lang="en-GB" dirty="0" smtClean="0"/>
              <a:t>event data)</a:t>
            </a:r>
          </a:p>
          <a:p>
            <a:pPr lvl="1"/>
            <a:r>
              <a:rPr lang="en-GB" dirty="0" err="1"/>
              <a:t>LoadMcStasNexus</a:t>
            </a:r>
            <a:r>
              <a:rPr lang="en-GB" dirty="0"/>
              <a:t> </a:t>
            </a:r>
            <a:r>
              <a:rPr lang="en-GB" i="1" dirty="0" smtClean="0"/>
              <a:t>kept</a:t>
            </a:r>
            <a:r>
              <a:rPr lang="en-GB" dirty="0" smtClean="0"/>
              <a:t> (McStas </a:t>
            </a:r>
            <a:r>
              <a:rPr lang="en-GB" dirty="0"/>
              <a:t>2.0 histogram </a:t>
            </a:r>
            <a:r>
              <a:rPr lang="en-GB" dirty="0" smtClean="0"/>
              <a:t>data)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99592" y="4077072"/>
            <a:ext cx="2016224" cy="12734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S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imulated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63888" y="4077072"/>
            <a:ext cx="2016224" cy="12734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ISIS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56176" y="4077072"/>
            <a:ext cx="2016224" cy="12734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Difference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4293096"/>
            <a:ext cx="367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0" dirty="0" smtClean="0"/>
              <a:t>-</a:t>
            </a:r>
            <a:endParaRPr lang="en-GB" sz="4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4293096"/>
            <a:ext cx="542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0" dirty="0"/>
              <a:t>=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23815"/>
            <a:ext cx="8229600" cy="1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PSI</a:t>
            </a:r>
          </a:p>
          <a:p>
            <a:pPr lvl="1"/>
            <a:r>
              <a:rPr lang="en-GB" b="0" kern="0" dirty="0" err="1" smtClean="0"/>
              <a:t>LoadSINQ</a:t>
            </a:r>
            <a:endParaRPr lang="en-GB" b="0" kern="0" dirty="0" smtClean="0"/>
          </a:p>
          <a:p>
            <a:pPr lvl="1"/>
            <a:r>
              <a:rPr lang="en-GB" b="0" kern="0" dirty="0" err="1" smtClean="0"/>
              <a:t>LoadFlexiNexus</a:t>
            </a:r>
            <a:endParaRPr lang="en-GB" b="0" kern="0" dirty="0" smtClean="0"/>
          </a:p>
          <a:p>
            <a:pPr marL="457200" lvl="1" indent="0">
              <a:buFontTx/>
              <a:buNone/>
            </a:pPr>
            <a:endParaRPr lang="en-GB" b="0" kern="0" dirty="0" smtClean="0"/>
          </a:p>
          <a:p>
            <a:pPr marL="0" indent="0">
              <a:buFontTx/>
              <a:buNone/>
            </a:pPr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7690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9"/>
            <a:ext cx="8229600" cy="1613097"/>
          </a:xfrm>
        </p:spPr>
        <p:txBody>
          <a:bodyPr/>
          <a:lstStyle/>
          <a:p>
            <a:r>
              <a:rPr lang="en-GB" dirty="0" smtClean="0"/>
              <a:t>Auto reduction service</a:t>
            </a:r>
          </a:p>
          <a:p>
            <a:pPr lvl="1"/>
            <a:r>
              <a:rPr lang="en-GB" dirty="0" smtClean="0"/>
              <a:t>In ISIS network User folder (e.g. </a:t>
            </a:r>
            <a:r>
              <a:rPr lang="en-GB" sz="1600" b="1" dirty="0" smtClean="0">
                <a:solidFill>
                  <a:srgbClr val="0070C0"/>
                </a:solidFill>
              </a:rPr>
              <a:t>\\isis\inst$\NDXHRPD\user</a:t>
            </a:r>
            <a:r>
              <a:rPr lang="en-GB" dirty="0" smtClean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86211"/>
            <a:ext cx="482140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486916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</a:t>
            </a:r>
            <a:r>
              <a:rPr lang="en-GB" sz="2400" dirty="0" smtClean="0"/>
              <a:t>educe.py</a:t>
            </a:r>
            <a:endParaRPr lang="en-GB" sz="2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 bwMode="auto">
          <a:xfrm flipH="1" flipV="1">
            <a:off x="2195736" y="4149080"/>
            <a:ext cx="1080120" cy="950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59946"/>
            <a:ext cx="3528392" cy="389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5725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Example </a:t>
            </a:r>
            <a:r>
              <a:rPr lang="en-GB" b="1" dirty="0" smtClean="0"/>
              <a:t>reduce.py</a:t>
            </a:r>
            <a:r>
              <a:rPr lang="en-GB" dirty="0" smtClean="0"/>
              <a:t> :</a:t>
            </a:r>
            <a:endParaRPr lang="en-GB" dirty="0" smtClean="0">
              <a:hlinkClick r:id="rId4" action="ppaction://hlinkfile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Right Brace 10"/>
          <p:cNvSpPr/>
          <p:nvPr/>
        </p:nvSpPr>
        <p:spPr>
          <a:xfrm>
            <a:off x="4644008" y="2016299"/>
            <a:ext cx="45719" cy="620613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2" name="Right Brace 11"/>
          <p:cNvSpPr/>
          <p:nvPr/>
        </p:nvSpPr>
        <p:spPr>
          <a:xfrm>
            <a:off x="4644008" y="2924944"/>
            <a:ext cx="45719" cy="72008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/>
          <p:cNvSpPr/>
          <p:nvPr/>
        </p:nvSpPr>
        <p:spPr>
          <a:xfrm>
            <a:off x="4644008" y="3933056"/>
            <a:ext cx="45719" cy="191123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076056" y="2132856"/>
            <a:ext cx="255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Specify any custom setup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306896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Grab input arguments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148064" y="4653136"/>
            <a:ext cx="132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 to run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1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9"/>
            <a:ext cx="8229600" cy="1613097"/>
          </a:xfrm>
        </p:spPr>
        <p:txBody>
          <a:bodyPr/>
          <a:lstStyle/>
          <a:p>
            <a:r>
              <a:rPr lang="en-GB" dirty="0" smtClean="0"/>
              <a:t>Auto reduction output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482140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26470"/>
            <a:ext cx="16478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2050" idx="1"/>
          </p:cNvCxnSpPr>
          <p:nvPr/>
        </p:nvCxnSpPr>
        <p:spPr bwMode="auto">
          <a:xfrm flipH="1" flipV="1">
            <a:off x="2195736" y="3591669"/>
            <a:ext cx="1368152" cy="1292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ight Brace 7"/>
          <p:cNvSpPr/>
          <p:nvPr/>
        </p:nvSpPr>
        <p:spPr bwMode="auto">
          <a:xfrm>
            <a:off x="5076056" y="3826470"/>
            <a:ext cx="45719" cy="1565399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3821" y="4108499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addition: cataloguing</a:t>
            </a:r>
          </a:p>
          <a:p>
            <a:r>
              <a:rPr lang="en-GB" dirty="0"/>
              <a:t>f</a:t>
            </a:r>
            <a:r>
              <a:rPr lang="en-GB" dirty="0" smtClean="0"/>
              <a:t>or next release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340768"/>
            <a:ext cx="8229600" cy="1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Summary:</a:t>
            </a:r>
          </a:p>
          <a:p>
            <a:pPr lvl="1"/>
            <a:r>
              <a:rPr lang="en-GB" b="0" kern="0" dirty="0"/>
              <a:t>You control what is </a:t>
            </a:r>
            <a:r>
              <a:rPr lang="en-GB" b="0" kern="0" dirty="0" smtClean="0"/>
              <a:t>run</a:t>
            </a:r>
          </a:p>
          <a:p>
            <a:pPr lvl="1"/>
            <a:r>
              <a:rPr lang="en-GB" b="0" kern="0" dirty="0" smtClean="0"/>
              <a:t>Every minute backup </a:t>
            </a:r>
            <a:r>
              <a:rPr lang="en-GB" b="0" kern="0" dirty="0"/>
              <a:t>of script </a:t>
            </a:r>
            <a:r>
              <a:rPr lang="en-GB" b="0" kern="0" dirty="0" smtClean="0"/>
              <a:t>folder</a:t>
            </a:r>
          </a:p>
          <a:p>
            <a:pPr lvl="1"/>
            <a:r>
              <a:rPr lang="en-GB" b="0" kern="0" dirty="0" smtClean="0"/>
              <a:t>Users </a:t>
            </a:r>
            <a:r>
              <a:rPr lang="en-GB" b="0" kern="0" dirty="0"/>
              <a:t>may see only reduced </a:t>
            </a:r>
            <a:r>
              <a:rPr lang="en-GB" b="0" kern="0" dirty="0" smtClean="0"/>
              <a:t>data</a:t>
            </a:r>
          </a:p>
          <a:p>
            <a:pPr lvl="1"/>
            <a:r>
              <a:rPr lang="en-GB" b="0" kern="0" dirty="0" smtClean="0"/>
              <a:t>Cataloguing during next release</a:t>
            </a:r>
          </a:p>
          <a:p>
            <a:pPr lvl="1"/>
            <a:endParaRPr lang="en-GB" b="0" kern="0" dirty="0" smtClean="0"/>
          </a:p>
          <a:p>
            <a:pPr lvl="1"/>
            <a:endParaRPr lang="en-GB" b="0" kern="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7544" y="3400079"/>
            <a:ext cx="8229600" cy="1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To setup:</a:t>
            </a:r>
          </a:p>
          <a:p>
            <a:pPr lvl="1"/>
            <a:r>
              <a:rPr lang="en-GB" b="0" kern="0" dirty="0" smtClean="0"/>
              <a:t>Contact us and we will help you create a reduce.py</a:t>
            </a:r>
          </a:p>
          <a:p>
            <a:pPr lvl="1"/>
            <a:r>
              <a:rPr lang="en-GB" b="0" kern="0" dirty="0"/>
              <a:t>Auto reduction as of now activated for HPRD only</a:t>
            </a:r>
          </a:p>
          <a:p>
            <a:pPr lvl="1"/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0055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Monitoring live </a:t>
            </a:r>
            <a:r>
              <a:rPr lang="en-GB" dirty="0"/>
              <a:t>e</a:t>
            </a:r>
            <a:r>
              <a:rPr lang="en-GB" dirty="0" smtClean="0"/>
              <a:t>vent data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27" y="764704"/>
            <a:ext cx="5876925" cy="5705475"/>
          </a:xfrm>
          <a:prstGeom prst="rect">
            <a:avLst/>
          </a:prstGeom>
          <a:solidFill>
            <a:srgbClr val="0070C0">
              <a:alpha val="0"/>
            </a:srgbClr>
          </a:solidFill>
          <a:ln>
            <a:noFill/>
          </a:ln>
        </p:spPr>
      </p:pic>
      <p:sp>
        <p:nvSpPr>
          <p:cNvPr id="7" name="Rounded Rectangle 6"/>
          <p:cNvSpPr/>
          <p:nvPr/>
        </p:nvSpPr>
        <p:spPr bwMode="auto">
          <a:xfrm>
            <a:off x="3347864" y="1124744"/>
            <a:ext cx="1368152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75856" y="5733256"/>
            <a:ext cx="1224136" cy="28803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78295" y="2060848"/>
            <a:ext cx="485793" cy="28803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meeting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 3.0</a:t>
            </a:r>
          </a:p>
          <a:p>
            <a:pPr lvl="1"/>
            <a:r>
              <a:rPr lang="en-GB" dirty="0" smtClean="0"/>
              <a:t>Release planned Monday 4</a:t>
            </a:r>
            <a:r>
              <a:rPr lang="en-GB" baseline="30000" dirty="0" smtClean="0"/>
              <a:t>th</a:t>
            </a:r>
            <a:r>
              <a:rPr lang="en-GB" dirty="0" smtClean="0"/>
              <a:t> November</a:t>
            </a:r>
          </a:p>
          <a:p>
            <a:pPr lvl="1"/>
            <a:r>
              <a:rPr lang="en-GB" dirty="0" smtClean="0"/>
              <a:t>Present the changes and improvements</a:t>
            </a:r>
          </a:p>
          <a:p>
            <a:pPr lvl="1"/>
            <a:r>
              <a:rPr lang="en-GB" dirty="0" smtClean="0"/>
              <a:t>Focus </a:t>
            </a:r>
            <a:r>
              <a:rPr lang="en-GB" smtClean="0"/>
              <a:t>on </a:t>
            </a:r>
            <a:r>
              <a:rPr lang="en-GB" smtClean="0"/>
              <a:t>Python</a:t>
            </a:r>
            <a:endParaRPr lang="en-GB" dirty="0" smtClean="0"/>
          </a:p>
          <a:p>
            <a:pPr lvl="1"/>
            <a:r>
              <a:rPr lang="en-GB" dirty="0" smtClean="0"/>
              <a:t>What’s coming next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613097"/>
          </a:xfrm>
        </p:spPr>
        <p:txBody>
          <a:bodyPr/>
          <a:lstStyle/>
          <a:p>
            <a:r>
              <a:rPr lang="en-GB" dirty="0" smtClean="0"/>
              <a:t>Monitoring live event data:</a:t>
            </a:r>
          </a:p>
          <a:p>
            <a:pPr lvl="1"/>
            <a:r>
              <a:rPr lang="en-GB" dirty="0" smtClean="0"/>
              <a:t>Tested to handle up to 10 million events per second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7544" y="2492896"/>
            <a:ext cx="8229600" cy="1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Current restrictions:</a:t>
            </a:r>
          </a:p>
          <a:p>
            <a:pPr lvl="1"/>
            <a:r>
              <a:rPr lang="en-GB" b="0" kern="0" dirty="0" smtClean="0"/>
              <a:t>Periodic data can be captured but not reduced on the fly</a:t>
            </a:r>
          </a:p>
          <a:p>
            <a:pPr lvl="1"/>
            <a:r>
              <a:rPr lang="en-GB" b="0" kern="0" dirty="0" smtClean="0"/>
              <a:t>No handling of log data</a:t>
            </a:r>
          </a:p>
          <a:p>
            <a:pPr lvl="1"/>
            <a:endParaRPr lang="en-GB" b="0" kern="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4120159"/>
            <a:ext cx="8229600" cy="1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To setup:</a:t>
            </a:r>
          </a:p>
          <a:p>
            <a:pPr lvl="1"/>
            <a:r>
              <a:rPr lang="en-GB" b="0" kern="0" dirty="0" smtClean="0"/>
              <a:t>For now contact us </a:t>
            </a:r>
          </a:p>
        </p:txBody>
      </p:sp>
    </p:spTree>
    <p:extLst>
      <p:ext uri="{BB962C8B-B14F-4D97-AF65-F5344CB8AC3E}">
        <p14:creationId xmlns:p14="http://schemas.microsoft.com/office/powerpoint/2010/main" val="20164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Python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29600" cy="4997474"/>
          </a:xfrm>
        </p:spPr>
        <p:txBody>
          <a:bodyPr/>
          <a:lstStyle/>
          <a:p>
            <a:r>
              <a:rPr lang="en-GB" dirty="0" smtClean="0"/>
              <a:t>Version 1 is dead, long live version 2!</a:t>
            </a:r>
          </a:p>
          <a:p>
            <a:endParaRPr lang="en-GB" dirty="0" smtClean="0"/>
          </a:p>
          <a:p>
            <a:r>
              <a:rPr lang="en-GB" dirty="0" err="1" smtClean="0"/>
              <a:t>IPython</a:t>
            </a:r>
            <a:r>
              <a:rPr lang="en-GB" dirty="0" smtClean="0"/>
              <a:t> replaces old script interpreter</a:t>
            </a:r>
          </a:p>
          <a:p>
            <a:endParaRPr lang="en-GB" dirty="0"/>
          </a:p>
          <a:p>
            <a:r>
              <a:rPr lang="en-GB" dirty="0" smtClean="0"/>
              <a:t>Limited set of algorithms defined as functions on workspaces:</a:t>
            </a:r>
          </a:p>
          <a:p>
            <a:pPr lvl="1"/>
            <a:r>
              <a:rPr lang="en-GB" dirty="0" smtClean="0"/>
              <a:t>.delete()</a:t>
            </a:r>
          </a:p>
          <a:p>
            <a:pPr lvl="1"/>
            <a:r>
              <a:rPr lang="en-GB" dirty="0" smtClean="0"/>
              <a:t>.rename()</a:t>
            </a:r>
          </a:p>
          <a:p>
            <a:pPr lvl="1"/>
            <a:r>
              <a:rPr lang="en-GB" dirty="0" smtClean="0"/>
              <a:t>.clone()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convertUnits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rebin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maskDetectors</a:t>
            </a:r>
            <a:r>
              <a:rPr lang="en-GB" dirty="0" smtClean="0"/>
              <a:t>()</a:t>
            </a:r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6721634" y="623472"/>
            <a:ext cx="2174438" cy="1625600"/>
            <a:chOff x="4828074" y="1219199"/>
            <a:chExt cx="2174438" cy="1625600"/>
          </a:xfrm>
          <a:scene3d>
            <a:camera prst="orthographicFront"/>
            <a:lightRig rig="flat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4828074" y="1219199"/>
              <a:ext cx="2174438" cy="16256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907429" y="1298554"/>
              <a:ext cx="2015728" cy="14668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900" kern="1200" dirty="0" smtClean="0"/>
                <a:t>Release 3.0 (Nov)</a:t>
              </a:r>
              <a:endParaRPr lang="en-GB" sz="19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500" kern="1200" dirty="0" smtClean="0"/>
                <a:t>v2 only works</a:t>
              </a:r>
              <a:endParaRPr lang="en-GB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500" kern="1200" dirty="0" smtClean="0"/>
                <a:t>v1 removed</a:t>
              </a:r>
              <a:endParaRPr lang="en-GB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 Bayes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a new interface for the indirect group</a:t>
            </a:r>
          </a:p>
          <a:p>
            <a:r>
              <a:rPr lang="en-GB" dirty="0" smtClean="0"/>
              <a:t>Brings together existing Bayesian fitting workflow algorithms</a:t>
            </a:r>
          </a:p>
          <a:p>
            <a:pPr lvl="1"/>
            <a:r>
              <a:rPr lang="en-GB" dirty="0" err="1" smtClean="0"/>
              <a:t>ResNorm</a:t>
            </a:r>
            <a:endParaRPr lang="en-GB" dirty="0" smtClean="0"/>
          </a:p>
          <a:p>
            <a:pPr lvl="1"/>
            <a:r>
              <a:rPr lang="en-GB" dirty="0" smtClean="0"/>
              <a:t>Quasi (previously </a:t>
            </a:r>
            <a:r>
              <a:rPr lang="en-GB" dirty="0" err="1" smtClean="0"/>
              <a:t>Qlines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Stretch (previously Quest)</a:t>
            </a:r>
          </a:p>
          <a:p>
            <a:pPr lvl="1"/>
            <a:r>
              <a:rPr lang="en-GB" dirty="0" err="1" smtClean="0"/>
              <a:t>JumpFit</a:t>
            </a:r>
            <a:endParaRPr lang="en-GB" dirty="0"/>
          </a:p>
          <a:p>
            <a:r>
              <a:rPr lang="en-GB" dirty="0" smtClean="0"/>
              <a:t>Similar to IDA…</a:t>
            </a:r>
          </a:p>
        </p:txBody>
      </p:sp>
    </p:spTree>
    <p:extLst>
      <p:ext uri="{BB962C8B-B14F-4D97-AF65-F5344CB8AC3E}">
        <p14:creationId xmlns:p14="http://schemas.microsoft.com/office/powerpoint/2010/main" val="3930044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ResNorm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5544616" cy="4228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69" y="908720"/>
            <a:ext cx="3024336" cy="269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202" y="3717032"/>
            <a:ext cx="3013803" cy="26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7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Quasi replaces the </a:t>
            </a:r>
            <a:r>
              <a:rPr lang="en-GB" dirty="0" err="1" smtClean="0"/>
              <a:t>Qlines</a:t>
            </a:r>
            <a:r>
              <a:rPr lang="en-GB" dirty="0" smtClean="0"/>
              <a:t> workflow algorithm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5" y="2129408"/>
            <a:ext cx="4563676" cy="3480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55" y="4437112"/>
            <a:ext cx="2505425" cy="2229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023" y="1916832"/>
            <a:ext cx="2505425" cy="2229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754934"/>
            <a:ext cx="2505425" cy="22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Stretch replaces the Quest workflow algorithm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4784456" cy="3648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56294"/>
            <a:ext cx="2505426" cy="2229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21088"/>
            <a:ext cx="2505426" cy="22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JumpFit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JumpFit</a:t>
            </a:r>
            <a:r>
              <a:rPr lang="en-GB" dirty="0" smtClean="0"/>
              <a:t> replaces the corresponding workflow algorithm</a:t>
            </a:r>
          </a:p>
          <a:p>
            <a:r>
              <a:rPr lang="en-GB" dirty="0" smtClean="0"/>
              <a:t>Now just uses the Fit algorithm internally.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9758"/>
            <a:ext cx="4608512" cy="3514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24944"/>
            <a:ext cx="3168531" cy="28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55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 smtClean="0"/>
              <a:t>Demo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67184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targeted for v3.0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ISIS</a:t>
            </a:r>
          </a:p>
          <a:p>
            <a:pPr lvl="1"/>
            <a:r>
              <a:rPr lang="en-GB" dirty="0" smtClean="0"/>
              <a:t>Live event data reduction</a:t>
            </a:r>
          </a:p>
          <a:p>
            <a:pPr lvl="1"/>
            <a:r>
              <a:rPr lang="en-GB" dirty="0" smtClean="0"/>
              <a:t>Automatic Reduction</a:t>
            </a:r>
          </a:p>
          <a:p>
            <a:pPr lvl="1"/>
            <a:r>
              <a:rPr lang="en-GB" dirty="0" smtClean="0"/>
              <a:t>Training courses</a:t>
            </a:r>
          </a:p>
          <a:p>
            <a:pPr lvl="2"/>
            <a:r>
              <a:rPr lang="en-GB" dirty="0" smtClean="0"/>
              <a:t>Introduction to Mantid</a:t>
            </a:r>
          </a:p>
          <a:p>
            <a:pPr lvl="2"/>
            <a:r>
              <a:rPr lang="en-GB" dirty="0" smtClean="0"/>
              <a:t>Introduction to Python</a:t>
            </a:r>
          </a:p>
          <a:p>
            <a:pPr lvl="2"/>
            <a:r>
              <a:rPr lang="en-GB" dirty="0" smtClean="0"/>
              <a:t>Python in Mantid</a:t>
            </a:r>
          </a:p>
          <a:p>
            <a:pPr lvl="2"/>
            <a:r>
              <a:rPr lang="en-GB" dirty="0" smtClean="0"/>
              <a:t>Extending Mantid using Python</a:t>
            </a:r>
          </a:p>
          <a:p>
            <a:r>
              <a:rPr lang="en-GB" dirty="0" smtClean="0"/>
              <a:t>Support for ICAT 4</a:t>
            </a:r>
          </a:p>
          <a:p>
            <a:r>
              <a:rPr lang="en-GB" dirty="0" smtClean="0"/>
              <a:t>Removal of Python API v1</a:t>
            </a:r>
          </a:p>
          <a:p>
            <a:r>
              <a:rPr lang="en-GB" dirty="0" smtClean="0"/>
              <a:t>Various technique led improvements</a:t>
            </a:r>
          </a:p>
          <a:p>
            <a:endParaRPr lang="en-GB" dirty="0" smtClean="0"/>
          </a:p>
        </p:txBody>
      </p:sp>
      <p:sp>
        <p:nvSpPr>
          <p:cNvPr id="4" name="AutoShape 2" descr="data:image/jpeg;base64,/9j/4AAQSkZJRgABAQAAAQABAAD/2wCEAAkGBxEQEBAQEBQSFBAWEBAPDxAVEBANDxAQFRIXFhQUFBQYHCggGBolGxUUITEhJSksLi46Fx8zODQsNygvLi0BCgoKDg0OGxAQGy0kICUsLC43NCwtLCwsLzIsLCwsLiwsNCwtLiwsNDQsLCwsLCwsLCwsLCwsLCwsLCwsLCwsLP/AABEIAN0A5AMBIgACEQEDEQH/xAAcAAEAAQUBAQAAAAAAAAAAAAAAAQIEBQYHAwj/xAA8EAACAQIDBQQHBgUFAQAAAAAAAQIDEQQFMRIhQVFhBhMicQcUMlKBkbFCYoKhwfAjM3KD0UNTc5KyJP/EABoBAQEBAQEBAQAAAAAAAAAAAAAFAwQCAQb/xAAjEQEAAgICAgICAwAAAAAAAAAAAQIDBBESITETYUGxIlHh/9oADAMBAAIRAxEAPwDuIAAAAAAAAAAAAAAAAAAAAAAAAAAAAAAAAAAAAAAAAAAAAAAAAAAAAAAAAAAAAAAAAAAAAAAAABFwJBG0hcCQAAAAAAAAAAAAAAAAAAAAAAAAAAAAAAAAQzE53ntHCq9R3m/Zpx3zl8OC6s82tFY5l8taKxzLJ1JqKu2klq9EjVsz7XLa7vCR7yejqO6pR6r3vyXU1vH5liMc3tvYop/y02oW+8/tP92RVl2FlXn3GGVkrd9WauoRf1etl891zhvs2vPXGnZNq1564mayPE4iriYp1Zz2LyxD3RowTi1Gmorc5Xs762j1NziWeUZbDDU1Sprwre298pSespPi2Xx2YqTSvEzy7cVJpXiZ5kABo1AAAAAAAAAAAAAAAAAAAAAAAAACLgGyly/eh4Y7G06MZTqSUYrVv6LmznfaDtLUxLdOneFHkt0p/wBT5dPqYZs9cUeWGbYrijz7ZvtF2yUdqlhbSno6usI/0+8+unmanSw7m3VrNtt3bbvKTIw+HUVtT+ReZZl9XHVHCDcaUXarVtdRXuw5yf5avgnMm+TPbhJtfJsW4lXl+DqY2p3VHw0o/wA2rbwwXJc5tPT58L9DynLaeHpKnTjaKvv1lJ8ZSfFsqy7L6dCnGlSiowity3tt8W297b5svEU8GCMUfatgwRij7RYkA3bgAAAAAAAAAAAAAAAAAAAAAAAABEgFzHZvmtPDQ2pve/Ygvak+n+TxzzOoYaPCVRrwwv8AnLkjm2ZY6dabnN7UnuvwtyS4I5NjZjH4r7ceztxjjiPb2zrN6uKneb3fYgr7MV0XPqeNCkoK714FNKCirvUuMry6pjarpU7qC31quqhHkucnwXm/OZWtslv7lKrW2W/nzL0yjLKmPquEG40otd9V5fcjzk18uPJ9My/AwoU40qcVGEVZL6tvi299yMswFOhThSpK0Ircub1bb4t63LwsYcMY4+1rBhjHH2AA2bgAAAAAAAAAAAAAAAAAAAAAAAABTJgRMxGfZ1GhHZW+q1ujfdFe9Lp04leeZt3EbRs6jXhXBc5S6HPMwxbk5NtuTd5Sesn++Bw7O1FP419/r/XBt7cY/wCNff6eWYYyU5OUm5Sbu5PVv9F0LenHiyiCvvZUlOpOFKktqpN7MIri+LfJLVsmVrNpSaxN5e2CwlXFVVQo+0985/Zpw4yl+i4nU8myunhaSpU14Vvbe+U5cZSfNlt2ayKGDoqK8VSVpVqnGc/0itEjMFnBgjHH2ua+CMcfZYAHQ6QAAAAAAAAAAAAABFxcCQRcXAkAAAAAAFwIuWGa5hGjBvWT9mPN/oupOZ5hGjG+s3ujHi3/AINJzbHuTbk7yevJLkjj2dmMcdY9uLa2oxR1j2tM1xzk5Sk7tve/8dOhg5S2mVYis5MpvZEmOZnmUbzaeZK1VRX7b8kjoHYns88PB1qq/wDoqR3r/Zhwp+e5X+XAwnYTIu+msZVX8OLfq8Wt05rWr1S0Xz4I6Ko2Kurg6x2lX1MHWO8pRIB2u8AAAAAAAAAAAAACGyitNJXbskm272SS4tmoZ32jlNONKXd02n43uq1FzjHWMXz3X5rjnkyxSOZZZctcccyy2d9oqOHuvbqe4npy2novr0NJx+f4jEPxTcIcIU26cbdWt7+LMLidpve7624LXeRTlYlZtm9/HqEfPtZL+I8Q2vIsxnRe6UnF6wlJyi/K/ss3rA4qNWKnDTR80+KfU5ZhqxseSZp3UtpvwO0aqvouE/ho+nketXYmk9benrT2ppbrb03kFEWVldbACmTAllnmWOjQg5S8oxWspPRI9cViI04SnN2ilds0/HY11Jd9PdqqUPcjzf3mc2zsRir49uXZ2IxV8e3hj8XJuU5u9R68oR4Rj+prGOxLk7F1mWL1MUuZF5m08yhTM3nmVUS+yHKZY3EKirqlG08RNbtmF90V96Vmvg3wMe9puMYJynKShTgtZSeiOsdl8lWDoRpbnN3nWqe/Uer8louiR26uDtPM+od2pg725n1DJ4elGEIwglGMUoxilZRilZJLgrHsRYkrLIAAAAAAAAAAAAAAADC9r8NVq4SrCirz2bqF9lzSd3FPn57npxOPYbMJSk1Uvt3e05JqV1uaknvTO9NGlduexyxClicPFLEpXlFWisQktH99JJJ/B7tObYwzeOYcmzg7+YahC00eLjZ2LTLsS9Hro091ujXDyMrWp3W0iVaqTavDxpSsZDC1rGMR70JmUsZh0PstjtuHdN74JOH3qTe75afLmbAc1yrHOlUhU91+LrTftr9fgjo1OaautHvT5osamXvTifcLelm+THxPuHoUVHb6lTka32hzDbk8PB2ilfESXCPuebX5eZtmy1x17S3zZYx07Sss0x/fy2v9CD8C/wB2afteSenzNfzLF6lxmGKWi3RSska/iajkyFe85LdrPz+TJOS02l5TltO5Alu3FxlWWyxeIp4aN0n460lrCivafm90V59D3jpNp4h7x0m0xENo9HeS7TeOqLd4qeFT929pVbc3oul+Zv6R5YWiqcVCKUYxjGMYrclFKySPYuY6RSvEL+PHFKxWAAHt7AAAAAAAAAAAAAAAACJaEgDmHpDyLuanrlNeCpK1ZcI1XpL8X1t7xisrr3VnyOs5lgYYilOjUV4Ti4y59GuqdmcYnRnha86NT2oTcW9FJbmpLo00/iTdrF1ntH5TNvF1ntHqV/iaOy+h5oy9OCr0+qMVKNm0cFoTrQusPUtY3zsljdui6bfipNQ/tvfB/Ld+E55RlYz/AGfx3c1lN+w493VS37tYyt0d/hJmurl+O/n1LTUy/Fk8+pbdnmY9xTvHfVk9ilHW8nxtyWpp2JqbEdi95XcqktXKbe9l1j8a51JV5bnbYw8L32afv+b/AHoYHE1rnzZzfLfx6h728/yW8elvjKxaJWVz0auzyrS4GUQ5oh5TqKKcnot7Oj+j/J3Qw/fVFatX2ak7q0oU7fw4PlZO76t8jSezeWeuYunSavSp2rV+TUX4YP8Aqf5KR2GGhT08XEd5VdHDxHeREgHeogAAAAAAAAAAAAAAAAAAAACLHPfSdlNu7xkFo1RrW91tuEn8fD+JcjoZZ5pgo4ijUoz9mcHB81fiuq1M8tO9Zhnlp3rNXKMgx2zJJ6aGUzrCaVI6PU1V050ak6c904TlCfnF6ro9fijbcpxca1N05crLzIsx+JQrxxLDouI12k7cmiitScJOLPGdzGXPaHvTxTcUm9FY85b7st4F2tEvmfYh9h4zVkWNaqopyeiTZc4qZTkuXeuYujh9YX7yv/xR9pPzdo/iNcde1ohtjp2tFYdB9HmUdxhFUmrVqzVafNR/04/CNnbnJm1IhRsVFytYrHEP0FKxWsRAAD09AAAAAAAAAAAAAAAAAAAAAAUtFQA5f6S8s7rEU8TFeGqtipyVWC3P4w/8GBwdZ05KS0Oq9rMqWLwtWj9vZ26T5VY+KH5qz6NnHMJiN2zLc1us9U+KJmzj4vz/AGlbmPrbtH5bPi5qolNa8eZaONzyw1XwlcKqOK1XBMEaRVVlZFUqhY4msfIh8iFviKmrN69F+V7NGpi5LxVpbNPmqEHu+ctp/wDU5/Rw8sTWpYaHtVZqF+MY6zl8IqT+B3HCUIUqcKUFaEIxhBcoxVkvyKGnj89lLSxeZvK5ABRUwAAAAAAAAAAAAAAAAAAAAAAIuBIIuLgGca9IOV+q42U4q1KsnWjyVS/8VfNqX42dluat6Q8nWJwU3BXq0n39Li3srxx+MNpfIxz4+9GOfH3pMOVYfEl3SrmChUs/p1L6nVJFoRrV4ZOVctK9XieUqhY4qpKbjSp76lScaVNc5zajFfNoVrzPgivM+HQ/RPle262Nmt2/D4fyX82Xz2Y/hZ0pGPyHLY4XD0cPDSnTjC/vSS8Un1bu/iZC5ZxUilYqt4qRSkVhIIuTc0aAAAAAAAAAAAAAAAAAAApYAsBDZS2VWIaAocjzlNntslLiBazrtFrWx04/ZbMk4IpdJAcL7S5BiKVaXq9CpOk5OUFBK9OL3qDTtpvSsWFDD4pe1hsQv7b/AEZ9AuhHkU+rx5GE6tbMJ1a2cFnhsU/Zw1d/gt9WZrsJkleOLjisTRnBUrulTlsuUqjVlPc2kopvre3I7B6tHkTHDx5H2mtWk8vtdWtJ5W1LHN8Gi5hXZUqSK1BGzYVUrUyIwKtkCraFyEiUgKri5AAkkgASCES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https://mail-attachment.googleusercontent.com/attachment/u/0/?ui=2&amp;ik=337fe33658&amp;view=att&amp;th=1420410995e6bb77&amp;attid=0.1&amp;disp=inline&amp;safe=1&amp;zw&amp;saduie=AG9B_P9OsHddsBXi5sH3hW_f2dXc&amp;sadet=1383048094714&amp;sads=Fp116TO5PiEvHW_wc6aJgdhRSAU&amp;sadssc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https://mail-attachment.googleusercontent.com/attachment/u/0/?ui=2&amp;ik=337fe33658&amp;view=att&amp;th=1420410995e6bb77&amp;attid=0.1&amp;disp=inline&amp;safe=1&amp;zw&amp;saduie=AG9B_P9OsHddsBXi5sH3hW_f2dXc&amp;sadet=1383048094714&amp;sads=Fp116TO5PiEvHW_wc6aJgdhRSAU&amp;sadssc=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8" descr="https://mail-attachment.googleusercontent.com/attachment/u/0/?ui=2&amp;ik=337fe33658&amp;view=att&amp;th=1420410995e6bb77&amp;attid=0.1&amp;disp=inline&amp;safe=1&amp;zw&amp;saduie=AG9B_P9OsHddsBXi5sH3hW_f2dXc&amp;sadet=1383048094714&amp;sads=Fp116TO5PiEvHW_wc6aJgdhRSAU&amp;sadssc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https://mail-attachment.googleusercontent.com/attachment/u/0/?ui=2&amp;ik=337fe33658&amp;view=att&amp;th=1420410995e6bb77&amp;attid=0.1&amp;disp=inline&amp;safe=1&amp;zw&amp;saduie=AG9B_P9OsHddsBXi5sH3hW_f2dXc&amp;sadet=1383048094714&amp;sads=Fp116TO5PiEvHW_wc6aJgdhRSAU&amp;sadssc=1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61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484784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572" y="1882211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58819"/>
            <a:ext cx="1719808" cy="167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48405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1" y="4470060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819" y="4991902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SANS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Extension of Fitting Transmission Options: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6793651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64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parameter for searching centre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49" y="2286143"/>
            <a:ext cx="558730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2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205287"/>
          </a:xfrm>
        </p:spPr>
        <p:txBody>
          <a:bodyPr/>
          <a:lstStyle/>
          <a:p>
            <a:r>
              <a:rPr lang="en-GB" dirty="0" smtClean="0"/>
              <a:t>New Algorithm: </a:t>
            </a:r>
            <a:r>
              <a:rPr lang="en-GB" dirty="0" err="1" smtClean="0"/>
              <a:t>RadiusSum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8388424" cy="37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2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Algorithm: </a:t>
            </a:r>
            <a:r>
              <a:rPr lang="en-GB" dirty="0" err="1" smtClean="0"/>
              <a:t>RingProfile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7466667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14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Muon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28120" y="1528200"/>
            <a:ext cx="4866840" cy="15807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566160" y="3383280"/>
            <a:ext cx="4943160" cy="1666440"/>
          </a:xfrm>
          <a:prstGeom prst="rect">
            <a:avLst/>
          </a:prstGeom>
        </p:spPr>
      </p:pic>
      <p:sp>
        <p:nvSpPr>
          <p:cNvPr id="7" name="TextShape 2"/>
          <p:cNvSpPr txBox="1"/>
          <p:nvPr/>
        </p:nvSpPr>
        <p:spPr>
          <a:xfrm>
            <a:off x="0" y="5394960"/>
            <a:ext cx="9235440" cy="5889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 dirty="0"/>
              <a:t>Dead Time Correction for </a:t>
            </a:r>
            <a:r>
              <a:rPr lang="en-US" dirty="0" err="1"/>
              <a:t>PlotAsymmetryByLogValue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44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54094" y="1484784"/>
            <a:ext cx="6435811" cy="2952328"/>
          </a:xfrm>
          <a:prstGeom prst="rect">
            <a:avLst/>
          </a:prstGeom>
        </p:spPr>
      </p:pic>
      <p:sp>
        <p:nvSpPr>
          <p:cNvPr id="6" name="TextShape 2"/>
          <p:cNvSpPr txBox="1"/>
          <p:nvPr/>
        </p:nvSpPr>
        <p:spPr>
          <a:xfrm>
            <a:off x="0" y="4901896"/>
            <a:ext cx="9144000" cy="49752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45000"/>
            </a:pPr>
            <a:r>
              <a:rPr lang="en-US" dirty="0"/>
              <a:t>Graph Toolbar interaction with </a:t>
            </a:r>
            <a:r>
              <a:rPr lang="en-US" dirty="0" err="1"/>
              <a:t>Muon</a:t>
            </a:r>
            <a:r>
              <a:rPr lang="en-US" dirty="0"/>
              <a:t>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588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060848"/>
            <a:ext cx="6661568" cy="2448272"/>
          </a:xfrm>
          <a:prstGeom prst="rect">
            <a:avLst/>
          </a:prstGeom>
        </p:spPr>
      </p:pic>
      <p:sp>
        <p:nvSpPr>
          <p:cNvPr id="4" name="TextShape 2"/>
          <p:cNvSpPr txBox="1"/>
          <p:nvPr/>
        </p:nvSpPr>
        <p:spPr>
          <a:xfrm>
            <a:off x="18416" y="4861316"/>
            <a:ext cx="9144000" cy="4060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45000"/>
            </a:pPr>
            <a:r>
              <a:rPr lang="en-US" dirty="0"/>
              <a:t>Time Zero and First Good Data values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034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280160" y="822960"/>
            <a:ext cx="7124400" cy="4595400"/>
          </a:xfrm>
          <a:prstGeom prst="rect">
            <a:avLst/>
          </a:prstGeom>
        </p:spPr>
      </p:pic>
      <p:sp>
        <p:nvSpPr>
          <p:cNvPr id="4" name="TextShape 2"/>
          <p:cNvSpPr txBox="1"/>
          <p:nvPr/>
        </p:nvSpPr>
        <p:spPr>
          <a:xfrm>
            <a:off x="0" y="5628960"/>
            <a:ext cx="9144000" cy="49752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45000"/>
            </a:pPr>
            <a:r>
              <a:rPr lang="en-US" dirty="0"/>
              <a:t>Plotting using selected log value as 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03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 Courses</a:t>
            </a:r>
            <a:endParaRPr lang="en-GB" dirty="0"/>
          </a:p>
          <a:p>
            <a:pPr lvl="1"/>
            <a:r>
              <a:rPr lang="en-GB" dirty="0"/>
              <a:t>Introduction to Mantid</a:t>
            </a:r>
          </a:p>
          <a:p>
            <a:pPr lvl="1"/>
            <a:r>
              <a:rPr lang="en-GB" dirty="0"/>
              <a:t>Introduction to Python</a:t>
            </a:r>
          </a:p>
          <a:p>
            <a:pPr lvl="1"/>
            <a:r>
              <a:rPr lang="en-GB" dirty="0"/>
              <a:t>Python in Mantid</a:t>
            </a:r>
          </a:p>
          <a:p>
            <a:pPr lvl="1"/>
            <a:r>
              <a:rPr lang="en-GB" dirty="0"/>
              <a:t>Extending Mantid using Python</a:t>
            </a:r>
          </a:p>
          <a:p>
            <a:r>
              <a:rPr lang="en-GB" dirty="0" smtClean="0"/>
              <a:t>Dates</a:t>
            </a:r>
          </a:p>
          <a:p>
            <a:pPr lvl="1"/>
            <a:r>
              <a:rPr lang="en-GB" dirty="0" smtClean="0"/>
              <a:t>9-11</a:t>
            </a:r>
            <a:r>
              <a:rPr lang="en-GB" baseline="30000" dirty="0" smtClean="0"/>
              <a:t>th</a:t>
            </a:r>
            <a:r>
              <a:rPr lang="en-GB" dirty="0" smtClean="0"/>
              <a:t> September (Completed)</a:t>
            </a:r>
          </a:p>
          <a:p>
            <a:pPr lvl="1"/>
            <a:r>
              <a:rPr lang="en-GB" dirty="0" smtClean="0"/>
              <a:t>12-14</a:t>
            </a:r>
            <a:r>
              <a:rPr lang="en-GB" baseline="30000" dirty="0" smtClean="0"/>
              <a:t>th </a:t>
            </a:r>
            <a:r>
              <a:rPr lang="en-GB" dirty="0" smtClean="0"/>
              <a:t>November (Full)</a:t>
            </a:r>
          </a:p>
          <a:p>
            <a:pPr lvl="1"/>
            <a:r>
              <a:rPr lang="en-GB" dirty="0" smtClean="0"/>
              <a:t>8-10</a:t>
            </a:r>
            <a:r>
              <a:rPr lang="en-GB" baseline="30000" dirty="0" smtClean="0"/>
              <a:t>th</a:t>
            </a:r>
            <a:r>
              <a:rPr lang="en-GB" dirty="0" smtClean="0"/>
              <a:t> January (Spaces available)</a:t>
            </a:r>
          </a:p>
          <a:p>
            <a:pPr lvl="1"/>
            <a:r>
              <a:rPr lang="en-GB" dirty="0" smtClean="0"/>
              <a:t>14-17</a:t>
            </a:r>
            <a:r>
              <a:rPr lang="en-GB" baseline="30000" dirty="0" smtClean="0"/>
              <a:t>th</a:t>
            </a:r>
            <a:r>
              <a:rPr lang="en-GB" dirty="0" smtClean="0"/>
              <a:t> January (ORNL) (Planned)</a:t>
            </a:r>
            <a:endParaRPr lang="en-GB" dirty="0"/>
          </a:p>
          <a:p>
            <a:r>
              <a:rPr lang="en-GB" dirty="0" smtClean="0"/>
              <a:t>To Book</a:t>
            </a:r>
          </a:p>
          <a:p>
            <a:pPr lvl="1"/>
            <a:r>
              <a:rPr lang="en-GB" dirty="0" smtClean="0"/>
              <a:t>Email: </a:t>
            </a:r>
            <a:r>
              <a:rPr lang="en-GB" dirty="0" smtClean="0">
                <a:hlinkClick r:id="rId3"/>
              </a:rPr>
              <a:t>nick.draper@stfc.ac.uk</a:t>
            </a:r>
            <a:endParaRPr lang="en-GB" dirty="0" smtClean="0"/>
          </a:p>
          <a:p>
            <a:pPr lvl="1"/>
            <a:r>
              <a:rPr lang="en-GB" dirty="0" smtClean="0"/>
              <a:t>More details at </a:t>
            </a:r>
            <a:r>
              <a:rPr lang="en-GB" dirty="0" smtClean="0">
                <a:hlinkClick r:id="rId4"/>
              </a:rPr>
              <a:t>www.mantidproject.org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11" descr="C:\Users\rrc79113\Desktop\phot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/>
          <a:stretch/>
        </p:blipFill>
        <p:spPr bwMode="auto">
          <a:xfrm rot="5400000">
            <a:off x="5507503" y="1197353"/>
            <a:ext cx="3312368" cy="302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06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651760" y="822960"/>
            <a:ext cx="4240080" cy="4564080"/>
          </a:xfrm>
          <a:prstGeom prst="rect">
            <a:avLst/>
          </a:prstGeom>
        </p:spPr>
      </p:pic>
      <p:sp>
        <p:nvSpPr>
          <p:cNvPr id="4" name="TextShape 2"/>
          <p:cNvSpPr txBox="1"/>
          <p:nvPr/>
        </p:nvSpPr>
        <p:spPr>
          <a:xfrm>
            <a:off x="0" y="5760720"/>
            <a:ext cx="9144000" cy="49752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45000"/>
            </a:pPr>
            <a:r>
              <a:rPr lang="en-US" dirty="0"/>
              <a:t>Instant plot style update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034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209780" y="980728"/>
            <a:ext cx="6724440" cy="4314600"/>
          </a:xfrm>
          <a:prstGeom prst="rect">
            <a:avLst/>
          </a:prstGeom>
        </p:spPr>
      </p:pic>
      <p:sp>
        <p:nvSpPr>
          <p:cNvPr id="4" name="TextShape 2"/>
          <p:cNvSpPr txBox="1"/>
          <p:nvPr/>
        </p:nvSpPr>
        <p:spPr>
          <a:xfrm>
            <a:off x="0" y="5760720"/>
            <a:ext cx="9144000" cy="49752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45000"/>
            </a:pPr>
            <a:r>
              <a:rPr lang="en-US" dirty="0"/>
              <a:t>Quick </a:t>
            </a:r>
            <a:r>
              <a:rPr lang="en-US" dirty="0" smtClean="0"/>
              <a:t>fitted </a:t>
            </a:r>
            <a:r>
              <a:rPr lang="en-US" dirty="0"/>
              <a:t>workspace switch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034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843129" y="1340768"/>
            <a:ext cx="3487261" cy="368697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6066857" y="4005064"/>
            <a:ext cx="1008112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Shape 2"/>
          <p:cNvSpPr txBox="1"/>
          <p:nvPr/>
        </p:nvSpPr>
        <p:spPr>
          <a:xfrm>
            <a:off x="14760" y="5265138"/>
            <a:ext cx="9144000" cy="49752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45000"/>
            </a:pPr>
            <a:r>
              <a:rPr lang="en-US" dirty="0"/>
              <a:t>New fit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693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endParaRPr lang="en-GB" dirty="0"/>
          </a:p>
        </p:txBody>
      </p:sp>
      <p:sp>
        <p:nvSpPr>
          <p:cNvPr id="3" name="TextShape 2"/>
          <p:cNvSpPr txBox="1"/>
          <p:nvPr/>
        </p:nvSpPr>
        <p:spPr>
          <a:xfrm>
            <a:off x="4499992" y="980728"/>
            <a:ext cx="7128792" cy="4594544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45000"/>
              <a:buFont typeface="Arial" pitchFamily="34" charset="0"/>
              <a:buChar char="•"/>
            </a:pP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5112568"/>
          </a:xfrm>
        </p:spPr>
        <p:txBody>
          <a:bodyPr/>
          <a:lstStyle/>
          <a:p>
            <a:pPr marL="285750" indent="-285750">
              <a:buSzPct val="45000"/>
              <a:buFont typeface="Arial" pitchFamily="34" charset="0"/>
              <a:buChar char="•"/>
            </a:pPr>
            <a:r>
              <a:rPr lang="en-GB" b="1" dirty="0" smtClean="0"/>
              <a:t>Minor </a:t>
            </a:r>
            <a:r>
              <a:rPr lang="en-GB" b="1" dirty="0"/>
              <a:t>UI improvements:</a:t>
            </a:r>
          </a:p>
          <a:p>
            <a:pPr marL="685800" lvl="1">
              <a:buSzPct val="45000"/>
              <a:buFont typeface="Arial" pitchFamily="34" charset="0"/>
              <a:buChar char="•"/>
            </a:pPr>
            <a:r>
              <a:rPr lang="en-GB" sz="2400" dirty="0"/>
              <a:t>Automatic results table opening</a:t>
            </a:r>
          </a:p>
          <a:p>
            <a:pPr marL="685800" lvl="1">
              <a:buSzPct val="45000"/>
              <a:buFont typeface="Arial" pitchFamily="34" charset="0"/>
              <a:buChar char="•"/>
            </a:pPr>
            <a:r>
              <a:rPr lang="en-GB" sz="2400" dirty="0"/>
              <a:t>Remembering user specified dead-time file</a:t>
            </a:r>
          </a:p>
          <a:p>
            <a:pPr marL="685800" lvl="1">
              <a:buSzPct val="45000"/>
              <a:buFont typeface="Arial" pitchFamily="34" charset="0"/>
              <a:buChar char="•"/>
            </a:pPr>
            <a:r>
              <a:rPr lang="en-GB" sz="2400" dirty="0"/>
              <a:t>Remembering period algebra when switching runs</a:t>
            </a:r>
          </a:p>
          <a:p>
            <a:pPr marL="685800" lvl="1">
              <a:buSzPct val="45000"/>
              <a:buFont typeface="Arial" pitchFamily="34" charset="0"/>
              <a:buChar char="•"/>
            </a:pPr>
            <a:r>
              <a:rPr lang="en-GB" sz="2400" dirty="0"/>
              <a:t>More fields auto-updating the plot</a:t>
            </a:r>
          </a:p>
          <a:p>
            <a:pPr marL="685800" lvl="1">
              <a:buSzPct val="45000"/>
              <a:buFont typeface="Arial" pitchFamily="34" charset="0"/>
              <a:buChar char="•"/>
            </a:pPr>
            <a:r>
              <a:rPr lang="en-GB" sz="2400" dirty="0"/>
              <a:t>Human-readable date/time display</a:t>
            </a:r>
          </a:p>
          <a:p>
            <a:pPr marL="285750" indent="-285750">
              <a:buSzPct val="45000"/>
              <a:buFont typeface="Arial" pitchFamily="34" charset="0"/>
              <a:buChar char="•"/>
            </a:pPr>
            <a:r>
              <a:rPr lang="en-GB" b="1" dirty="0"/>
              <a:t>Under-the-hood:</a:t>
            </a:r>
          </a:p>
          <a:p>
            <a:pPr marL="685800" lvl="1">
              <a:buSzPct val="45000"/>
              <a:buFont typeface="Arial" pitchFamily="34" charset="0"/>
              <a:buChar char="•"/>
            </a:pPr>
            <a:r>
              <a:rPr lang="en-GB" sz="2400" b="1" dirty="0"/>
              <a:t>Temporary grouping XML file removed</a:t>
            </a:r>
            <a:endParaRPr lang="en-GB" sz="2400" dirty="0"/>
          </a:p>
          <a:p>
            <a:pPr marL="685800" lvl="1">
              <a:buSzPct val="45000"/>
              <a:buFont typeface="Arial" pitchFamily="34" charset="0"/>
              <a:buChar char="•"/>
            </a:pPr>
            <a:r>
              <a:rPr lang="en-GB" sz="2400" dirty="0"/>
              <a:t>Use Python to interact with </a:t>
            </a:r>
            <a:r>
              <a:rPr lang="en-GB" sz="2400" dirty="0" err="1"/>
              <a:t>Mantid</a:t>
            </a:r>
            <a:endParaRPr lang="en-GB" sz="2400" dirty="0"/>
          </a:p>
          <a:p>
            <a:pPr marL="685800" lvl="1">
              <a:buSzPct val="45000"/>
              <a:buFont typeface="Arial" pitchFamily="34" charset="0"/>
              <a:buChar char="•"/>
            </a:pPr>
            <a:r>
              <a:rPr lang="en-GB" sz="2400" u="sng" dirty="0" err="1"/>
              <a:t>Bugfixes</a:t>
            </a:r>
            <a:endParaRPr lang="en-GB" sz="2400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07875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err="1"/>
              <a:t>Reflectometry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013614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Reflectometry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re-write of Stitch1D Algorithm</a:t>
            </a:r>
          </a:p>
          <a:p>
            <a:pPr lvl="1"/>
            <a:r>
              <a:rPr lang="en-GB" dirty="0" smtClean="0"/>
              <a:t>Identical results to combine2 python function</a:t>
            </a:r>
          </a:p>
          <a:p>
            <a:pPr lvl="1"/>
            <a:r>
              <a:rPr lang="en-GB" dirty="0" smtClean="0"/>
              <a:t>Algorithm has been tested and is being used at PSI</a:t>
            </a:r>
          </a:p>
          <a:p>
            <a:r>
              <a:rPr lang="en-GB" dirty="0" err="1" smtClean="0"/>
              <a:t>combineMulti</a:t>
            </a:r>
            <a:r>
              <a:rPr lang="en-GB" dirty="0" smtClean="0"/>
              <a:t> script refurbished </a:t>
            </a:r>
          </a:p>
          <a:p>
            <a:pPr lvl="1"/>
            <a:r>
              <a:rPr lang="en-GB" dirty="0" smtClean="0"/>
              <a:t>Loops over Stitch1D (that’s all)</a:t>
            </a:r>
            <a:endParaRPr lang="en-GB" dirty="0"/>
          </a:p>
          <a:p>
            <a:r>
              <a:rPr lang="en-GB" dirty="0" smtClean="0"/>
              <a:t>New Stitching Algorithm </a:t>
            </a:r>
            <a:r>
              <a:rPr lang="en-GB" b="1" dirty="0"/>
              <a:t>Stitch1DMany</a:t>
            </a:r>
            <a:endParaRPr lang="en-GB" b="1" dirty="0" smtClean="0"/>
          </a:p>
          <a:p>
            <a:pPr lvl="1"/>
            <a:r>
              <a:rPr lang="en-GB" dirty="0" smtClean="0"/>
              <a:t>Simpler inputs</a:t>
            </a:r>
          </a:p>
          <a:p>
            <a:pPr lvl="1"/>
            <a:r>
              <a:rPr lang="en-GB" dirty="0" smtClean="0"/>
              <a:t>Stricter input checking</a:t>
            </a:r>
          </a:p>
          <a:p>
            <a:pPr lvl="1"/>
            <a:r>
              <a:rPr lang="en-GB" dirty="0" smtClean="0"/>
              <a:t>Documented </a:t>
            </a:r>
          </a:p>
          <a:p>
            <a:pPr lvl="1"/>
            <a:r>
              <a:rPr lang="en-GB" dirty="0" smtClean="0"/>
              <a:t>Unit tested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717032"/>
            <a:ext cx="3619748" cy="29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combineMulti</a:t>
            </a:r>
            <a:r>
              <a:rPr lang="en-US" dirty="0" smtClean="0"/>
              <a:t> issues fixed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132856"/>
            <a:ext cx="4076338" cy="3232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" y="2060848"/>
            <a:ext cx="3834781" cy="3251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5736" y="29249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Zeroed out here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619672" y="3645024"/>
            <a:ext cx="720080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012160" y="292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84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2808213"/>
          </a:xfrm>
        </p:spPr>
        <p:txBody>
          <a:bodyPr/>
          <a:lstStyle/>
          <a:p>
            <a:r>
              <a:rPr lang="en-GB" dirty="0" smtClean="0"/>
              <a:t>Settings (Optional)</a:t>
            </a:r>
          </a:p>
          <a:p>
            <a:pPr lvl="1"/>
            <a:r>
              <a:rPr lang="en-GB" dirty="0" smtClean="0"/>
              <a:t>Mount point selection</a:t>
            </a:r>
          </a:p>
          <a:p>
            <a:pPr lvl="1"/>
            <a:r>
              <a:rPr lang="en-GB" dirty="0" smtClean="0"/>
              <a:t>Select data by instrument and cycle</a:t>
            </a:r>
          </a:p>
          <a:p>
            <a:pPr lvl="1"/>
            <a:r>
              <a:rPr lang="en-GB" dirty="0" smtClean="0"/>
              <a:t>No managed user directory changes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 Changes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5085184"/>
            <a:ext cx="2324100" cy="952500"/>
          </a:xfrm>
          <a:prstGeom prst="rect">
            <a:avLst/>
          </a:prstGeom>
        </p:spPr>
      </p:pic>
      <p:pic>
        <p:nvPicPr>
          <p:cNvPr id="7" name="Picture 6" descr="800px-ISIS_Reflectomet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24944"/>
            <a:ext cx="7467494" cy="2016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2492896"/>
            <a:ext cx="2232248" cy="336762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51520" y="5229200"/>
            <a:ext cx="8229600" cy="67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GB" b="0" dirty="0" smtClean="0"/>
              <a:t>Help page link</a:t>
            </a:r>
          </a:p>
        </p:txBody>
      </p:sp>
    </p:spTree>
    <p:extLst>
      <p:ext uri="{BB962C8B-B14F-4D97-AF65-F5344CB8AC3E}">
        <p14:creationId xmlns:p14="http://schemas.microsoft.com/office/powerpoint/2010/main" val="582434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205287"/>
          </a:xfrm>
        </p:spPr>
        <p:txBody>
          <a:bodyPr/>
          <a:lstStyle/>
          <a:p>
            <a:r>
              <a:rPr lang="en-US" dirty="0" smtClean="0"/>
              <a:t>New package location </a:t>
            </a:r>
            <a:r>
              <a:rPr lang="en-US" dirty="0" err="1" smtClean="0"/>
              <a:t>isis_reflectometry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import </a:t>
            </a:r>
            <a:r>
              <a:rPr lang="en-US" dirty="0" err="1">
                <a:solidFill>
                  <a:srgbClr val="0000FF"/>
                </a:solidFill>
              </a:rPr>
              <a:t>isis_reflectometry.quick</a:t>
            </a:r>
            <a:r>
              <a:rPr lang="en-US" dirty="0">
                <a:solidFill>
                  <a:srgbClr val="0000FF"/>
                </a:solidFill>
              </a:rPr>
              <a:t> as quick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import </a:t>
            </a:r>
            <a:r>
              <a:rPr lang="en-US" dirty="0" err="1">
                <a:solidFill>
                  <a:srgbClr val="0000FF"/>
                </a:solidFill>
              </a:rPr>
              <a:t>isis_reflectometry.combineMulti</a:t>
            </a:r>
            <a:r>
              <a:rPr lang="en-US" dirty="0">
                <a:solidFill>
                  <a:srgbClr val="0000FF"/>
                </a:solidFill>
              </a:rPr>
              <a:t> as </a:t>
            </a:r>
            <a:r>
              <a:rPr lang="en-US" dirty="0" err="1" smtClean="0">
                <a:solidFill>
                  <a:srgbClr val="0000FF"/>
                </a:solidFill>
              </a:rPr>
              <a:t>combineMulti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New algorithm </a:t>
            </a:r>
            <a:r>
              <a:rPr lang="en-US" dirty="0" err="1" smtClean="0"/>
              <a:t>SortXAxis</a:t>
            </a:r>
            <a:endParaRPr lang="en-US" dirty="0" smtClean="0"/>
          </a:p>
          <a:p>
            <a:pPr lvl="1"/>
            <a:r>
              <a:rPr lang="en-US" dirty="0" smtClean="0"/>
              <a:t>Fixes plotting issues relating to sorting of x-axis data</a:t>
            </a:r>
          </a:p>
          <a:p>
            <a:r>
              <a:rPr lang="en-US" dirty="0" smtClean="0"/>
              <a:t>Log10 option on </a:t>
            </a:r>
            <a:r>
              <a:rPr lang="en-US" dirty="0" err="1" smtClean="0"/>
              <a:t>LineViewer</a:t>
            </a:r>
            <a:r>
              <a:rPr lang="en-US" dirty="0" smtClean="0"/>
              <a:t> preview plot.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05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Diffraction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6980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Platforms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Staying the same</a:t>
            </a:r>
          </a:p>
          <a:p>
            <a:pPr lvl="1"/>
            <a:r>
              <a:rPr lang="en-GB" dirty="0" smtClean="0"/>
              <a:t>RHEL </a:t>
            </a:r>
            <a:r>
              <a:rPr lang="en-GB" dirty="0"/>
              <a:t>6 64bit</a:t>
            </a:r>
          </a:p>
          <a:p>
            <a:pPr lvl="1"/>
            <a:r>
              <a:rPr lang="en-GB" dirty="0"/>
              <a:t>Windows XP 32bit</a:t>
            </a:r>
          </a:p>
          <a:p>
            <a:pPr lvl="1"/>
            <a:r>
              <a:rPr lang="en-GB" dirty="0"/>
              <a:t>Windows 7 64 bit</a:t>
            </a:r>
          </a:p>
          <a:p>
            <a:pPr lvl="1"/>
            <a:r>
              <a:rPr lang="en-GB" dirty="0"/>
              <a:t>Ubuntu LTS 64 </a:t>
            </a:r>
            <a:r>
              <a:rPr lang="en-GB" dirty="0" smtClean="0"/>
              <a:t>bit</a:t>
            </a:r>
          </a:p>
          <a:p>
            <a:endParaRPr lang="en-GB" dirty="0" smtClean="0"/>
          </a:p>
          <a:p>
            <a:r>
              <a:rPr lang="en-GB" dirty="0" smtClean="0"/>
              <a:t>Last supporting release</a:t>
            </a:r>
            <a:endParaRPr lang="en-GB" dirty="0"/>
          </a:p>
          <a:p>
            <a:pPr lvl="1"/>
            <a:r>
              <a:rPr lang="en-GB" dirty="0"/>
              <a:t>OSX Snow </a:t>
            </a:r>
            <a:r>
              <a:rPr lang="en-GB" dirty="0" smtClean="0"/>
              <a:t>Leopard + </a:t>
            </a:r>
          </a:p>
          <a:p>
            <a:r>
              <a:rPr lang="en-GB" dirty="0" smtClean="0"/>
              <a:t>Future Releases</a:t>
            </a:r>
          </a:p>
          <a:p>
            <a:pPr lvl="1"/>
            <a:r>
              <a:rPr lang="en-GB" dirty="0" smtClean="0"/>
              <a:t>OSX Mountain Lion +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4" name="Picture 2" descr="http://t1.gstatic.com/images?q=tbn:ANd9GcS-MpsJgLcp-RxWjWt_mTftrD_yHR030rdGNuTXrYB0INYem1FL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4744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hQSERQUExQUFRQUFxgaFxcXFxgXGBwXHRkYFhgcGBgYHCYeGBwjHBcXHy8gIycpLCwtFx8xNTAqNSYrLCkBCQoKDgwOGg8PGikcHSQsLCwpLCksKSwpLCkuLCwvLCwsLCksLCwpLCwsKSwsKSksLCwsKSwqLCwsKSkpLCwsKf/AABEIAKkBKgMBIgACEQEDEQH/xAAcAAAABwEBAAAAAAAAAAAAAAABAgMEBQYHAAj/xABSEAABAgQCAwsHCAcFBgcAAAABAhEAAwQhEjEFQVEGBxMiU2FxgZGx8BcyM3KSodEUI0KTssHh4ggYUlRz0vEVQ2KDoiU0dIKzwiREY2SUo9P/xAAaAQADAQEBAQAAAAAAAAAAAAABAgMABAUG/8QAKBEAAgIBBAIBAwUBAAAAAAAAAAECEQMSEyFRMUEyBGGBIqGxwfAU/9oADAMBAAIRAxEAPwC078u7Sp0fLkGmUlJmLIViTisATt5oyzy3aT5SX9X+aLt+kb6Kk/iK+yYw4eNcMgMvflu0nykv6v8ANHeW3SfKSvq/zRRVHIMA1re8l9cAfHZ8YNAsvflu0nykr6v80d5bdJs/CSgP4Z7M84ocHQspLgkG4cWLEMbi7EEjrO2DSBZevLbpPlJf1f5o7y26T5SX9X+aKIPGx7t9/bAixyy1H742lA1F68tmk+Ul/V/mgfLVpPlJf1f5oorQYJhtKBqZehv0aT5SW9v7vV0PrcXjhv06T5WX9X+aKNhg4EMoIRzZd/LPpPlZf1f5oON+XSfKyvq/zRSMMKJRFFjXQjyyLoN+PSfKy/q/zQYb8Ok+Vl/V/mimpRB8QA2MXfI98HRHoG5LsuSd97SXKy/YbtvA+V/SXKo+r/GIPQ+5Csqm4CnmKSfpkBCG2grbEPVeLZQ7yFYsfOTZEv1cUw9b4G98K1jXkZbjGKt9zSQb51DHXwdu/VAeV7SXKo+r/NE+neEma61AP/Dn/wDWEp+8RUAcWqlKOoGUpA7cZbsMC8YayEL5XtJcqj2PxgfK7pHlUex+MNtJ72GkJAcyRNGsyV4v9KglR6gYrK0FKilQUlSc0qBSodKTcQ6jB+KJuU15LgN9zSPKo9gfGBG+3pHlUex+MVASza2Yt2t3gwYIhtEehdyXZbvKzpHlUex+MGG+xpHlUex+MVMIgyARlzjqIY9oJHXG0R6NuS7LYN9fSPKo9j8YN5VNIcqn2PxiqJTZoUQiNoj0bXLstQ30dIcqn2B8YU8p1fyqfYEVVKIUwRtuPQNcuyznfN0hyo9js1wU76FfyqfYHxisFMEUmNtx6Drl2WdW+jpDlU+x+MCN9HSHKp9gfGKiqY2cdwmyDoj0DXLsth309Icqj2Pxjhvo6R5VPsfjFZSRbXDtMoZxtuPRtcuybVvo6SDtNRbIlFsnveNzp6klCSdYB90ebp0riqYGwL9hj0ZR+jR6qe4Rz54pVR0YJN3Zlf6RvoqT+Ir7JjD3jcf0jB81SfxFfZMYbEUWZ0GUrLPK77eaCwLbNfhocUXUqXwSQEq4bGoqXiGAoYYQEtZQOIkvrEIp2xyejUea7EA9RY9Ta4MO1hBoVhQIP493O+beNXEQbY1vBPwHVDJCtgJSdUGGuzPkL2vle7dJMCgN2dPjpgwQ0OkI5AAQogNlbnECkfdfX1ar/cOd1EoiiRNs4SSzscJJALFnABIBycAgtzjbBgmDpBZtWzs+A7Itm4HcEvSMx1OimQeOsWKj+wg96uoXuC2oq2aKcnSIvcxuQqK9eGQnigsuaqyE9f0lN9Eczs7xr+53e6o6Ih0mqqQxcgKwnaAeLKGwli2swvV6U4CWmXQykinlWWpNiQAXTKbLX84eoXxRPbntLyJyGkskp85B84HWT+1fXz3jilm1OkdkcWlWOUyZqs1JlD9mWApXtKDdieuB/slB87Gv11qUPZJYdQheqqkS0lUxSUJGZUWEVWs31aFALKmLOoJQQ/Ria3PEpTjHyyqi5eEWL+xKfkZXsJ+ECNDSR5qAjnQSg9qSIoc/foQ4CKZR2lUwAc3mgnV3QvS778s+kp1Av9FYIbaMQDnmLRPfh2U2J9F1+RLT6OaromfODrJZf+qInTuhaepThradLapibgc4WGVLPPYf4oeaB3VU9YDwC3Kc0kYVDnwnMc4tEtFYyvlEmq4ZiO6verm0wM2mJnyc8OcxIzs3pB0X9bOKWhjz+P6xvGkd0kqQvDTDhlYuPKSeIxPGKVZJXnYOCbKZ3Fd3Z7hUVSDV0QaZczJbYcR1gj6Mwe/XmFDpx503TObJg9oy3g4MlELIQ/hj0EauiFUyY6TmoQTLhUS4WTJhVMqMahFMuBUnO0OAiE1JggEEy4JUICQDBps7DaGS1OeaMYUmBw8NknPMwsEuGhSjomzvDChaekIIJiRSIAS2gTACJVHmq6D3R6Ko/Ro9VPcI851KuKroP3x6Mo/Ro9VPcI5vqPR04PL/AB/Zlf6RnoqT+Ir7JjDo3L9Iz0VJ/EV9lUYa0QiXkC/j3xwgyXPucDmtlrOvpjgIehGw8mZhILA52U5BBBSXYg6zAItr8a45Ig+Dqh0hGwEjZn8IURn4yjgmDhEVUSbkBq6A3vJ6826AIUSmBTLhRMuGoSwAiFUIg4EGSmCAkdzW55dbUokS3GK61N5ssG52PkBznY8a7uh0lLpJIo6UMiUkCYE5lwCJfSQQVHNiBfEYb71egvk1F8oIHDVRGB/2T6MdDOsjnVD7Tm59KJoCEkpUkrUQQOOSXJOZKy6ss3jg+om3wjv+ngo+SD0FuwQV8HPwpUqwFgBzA5Hohhp9Zkz0rlcIk3DJdKk53cG2bWybmhxovc3KlTVTJ/BcZsBXxmN/NvxTcXz7YDdJpjCQhIycOGIDNa1mu3a8cPg6+G+CoaVdRxrVMWov56io2d2UpywJ27YQRSLWEjJNns9+YbYk6cmap1e/455xKjRuVwnVd82uemIyLxIOVopKApT+bk4ObAlxrzTaJNWjRtGI3B5mGY25Q4XSMQHBBJc+qSvq80fjCiJIJYfQALqslrMHzewhKHsrlVJVKWkqxAv5yCUkHWxAsbt0GLDI0vUrQUCfULQXdJmKWcrAnMpI1O3TnAaUpMQc+cwuTmxFi2u+eyI/RWkTJWL2SdgOXTlr8WiseCUuS/7mNGokodRBLXxMC/O+ees90O1boEy5roTn54SAy08zWKhcjrBsXjp9AmopiEEJJDpIuxG0E5RG6N0VNly2UyzZ2LgP/iz15xVNrwSpPyR2+BucCFCspz81OA4TDlxslbWVYEdB2mKgiT49/fGzytEJTLVTL4yJiVEOXGI+kS+wviHSuMvm6MMqYuUrOWpukZpJ6QQeuPRhk4pnBOCu0RaZEG4OJE07QwrZ2GLKVkXESmKDRHT6m9oGdOKsz4ytthJErilXfFESY3LkwWaHAYQ8TRKIuM+qHcuUAG2Q6QjYypKJheHeFoMuCKMEwZRhNSoBSoSUqFGQWqVxT0Hu8dsej6P0aPVT3CPNVTM4qugx6Vo/Ro9VPcI5s/o6cHl/gyv9Iz0VJ/EV9hUYilLlrddhG3/pF+ipP4ivsKjEkhOFT4sTpws2Fr4sWt/NZud9USh4Kz8hWg6R4ya+uAAg7PFkiLYCRCpL6tkAkQolEVSJNgtz/wBNUKJR46/HZApRCiUQwoARCqUwKUQqlEEAVKIe6P0aZ06VJYvNWlJaxwquog8yHMEp5acQCyQh7lIctzAkPFk3s6ML0nJf+7StY6QAjuWYWTpNjQVtI07TO6yTRz5clSJiuDlJUAgJwuoqSLqUGICD1TIhtIbuETlA8GZaRxcRUCXLEEgBhhPOfOMVndhUldfVqd2mBCeYoQiUf9SVdpiLkVbT5KLHjDV3x4M8knJr0e7HHFRT9kxLqjLSpRSQcasAOFWEZWDWHMNURFTTTSAEpxrW7ZlnyDdfNYROVc5IJA252uW5+iEpO6iRTKJmEgtYgEgANbFkH+6Fu3RqpWLaH0CpAKphuA+F3IZiz684PoyfwhUpTMCyTtyyfUXHbAy92FMbqK5aSCnGsEILg2Km1vmdcJ8WWEJJYgPm7vcm1tfu6ofTxyLqE6+WQpKhkFH3pIPTnEpS04Mt8iwHVmH7TCM5KVpzvbt+Pxh2myRsezdTdP8AWJKPJRy4EtDyPlNOsEALSznV0F8ohtIbm5kpbqAKFWxO4ze51Hpid0hpinoimWsqM2cEq4NDlZYKYnUkMDnmx2GGqN8CQHlqkzwpQcoKcTpJIzB4o17Ot4q48Wial6F9zdSuW0tTlGq5srpGYMWvQFQZq1YsTpcEkADY1s4qkpKUkKHmqbw22+uLzueAwKZrqd9rgd0bE9UqNlVIfV/mYhnLIWOrzh1pxDrik7uqQIqETNUxLHY4uOsursi+kRRd8Q4dHy5lyZSkjncESf8AuMdy5Zxy8FLr9IJT9Iv41RBrnGYefxqhCfOKlOoXPi0LUVIXyjshjo4pTOFPqJjkEmYP2RfmOyHM8AEAAk+7LXB5Epg+uLJEWxYwksM8HWqG61ZwTBJq4QKoFaoRUqAEFa4SUuCzFwiuZAGAqVcRXQe6PTtJ6NHqp7hHlmqXxFeqe6PU1J6NHqp7hHNn9HTh9mWfpFejpP4ivsqjEgI2/wDSIHzVJ/EV9kxiqUwuNcByPkKlEHCYMlMKJRHQkc7YCEQslEGwdHVl1QqlEMIAmXCiUQZKIWSIJgiUQslDRyEwqE2z6vfGMECYt+9OP9pj/h5v2pUVT74s29zOCNIyifppWgdJZXckwmT4spj+SE9MOKipz/3qpP8A98xohNGBXylMwgshQ7VOB3xbt1lOEVdUGN5uLL9tKZliedZiBpaYJmEuRl2ggx8++Gz3VykOatZKu38fvMWPQqJfydctaQpKwcZtivrD7NUNZGjgQVtbLqPfshxoz5pRSeonZCx82aXKobTNApEuWhVMZ4lBIQpCkpCgnzAsKLpIAF75bbxXKTTpmomIUhIMuYoJZywUSrCHNgHsBYBmyEaLP0kESjq59nbGTUp461FgFrdsrCwt1x0XaI0WaXpYJSCoOHAz57GJ2g0whwr9m4DWcCKzTS8TAi1oeKlBGWZ1auqJ3yUrgDRUybWqnTJtLLnJM4qScWApNsLlQIKcIQBswxa9G0SJS1zZoQZ60BAQgOmXLGQci99usnbDPcGsolLlEB3d9vTFgnqAfa33s1oo5ccCVyQVWkE2sARq1vF03M+h/wCY+6IuXoYCScWZD9GsN3xYaCRglpTsF+k3PvMJgg9VhzTTjQ5eKTvjIfRcwf8Aqpb/AOUIurxSN8FT0MtDtwq0nrxCb3BUejD5I4ZuosyyZJJVaxtcw+okFjZj1QtKosOd4cpDvcBgTfW2oc8eiecNlShBSpo5a4QXMt48a4xjpsyGsyZAzZxu2Vj2WHf74aTJ14AQ6l/fn0Ew3WuCrXCSlwAgrXCSlRylQmqAETqlcRXqnuj1XSejR6qe4R5QqjxFeqe6PV9J6NHqp7hHNn9HVh8My/8ASGHzdJ66vsKjGUiNo/SDS6KT11fZMY6lMPi+ImZ/qARL8dTwqlEClELJEWIAJlwqJXjng2eeoN1QoJdgXF3trHTBMAJfjx1wolEclMKYYwoVoMI5oPLRGCGly4ktGTDKmy5otgWCejJX+kmEZEiJKnpntCSfA8VyXDd7IdcmcPNmoA1MFJLhztKVN/lmKhXyGWDkx58tbZxdtDy/llCqmUfnJTFByLjK+pwSkn/GrZFUrKXEMN3TbnsWIYsxcZao8PNCpHs4Z3EnNEHFKAfMAg8+R7YUVR4jgPnDI7R080QugqpSGQoMh/OsGObM9xFim285SgBcLY4e1IuOmJJDtlTqdI4kqlk3BKSC+pWGKbwuKYcIdlMG6m74fVJK9JVCSpgVgpBJQ3EChne5b3xYq3e0n4AumMtdziSVFIUl3HGGz3g88XURHLg6loFJSmzvsII58ug9kH0pRqATZxmSGLcxvB9zdTwsoSqmSiVOk1HBMAwLJxOxuzdIyIzhDRW52s0iqYtEuVT05UuW4JC1ISSlQYWJJHnDK7Qqg7HckkmSO5uuHBheRS4+H3dsXTc9QCYjh1EkPYarHwOqKHuq0AqkSsglKcwHSE2HbkIue42XUGipgrip4JJKcLKL8Z1ObEu56YKhYkp0iwSEFasX0RkIfQlKNtnMzQpHTCOlHPKVidUeKQM1cUddn6g56ooe+DXBU6XKGSA5HuT2ccRdaqqCAqYogJlg55YtfUBZ+dWyMe0hpIzZq5pfjmz5tkl+drnnJjqwxuVnNmlUaAmzIazJsJzJ8Npk6Ow4xSZOhrMnQnMmwgtcAIZa3hFSoBaoTxxggqVCalbI4qgJYBUkKVhBIBUxOEOxLC5YXYQDHTiHOF8L2xM7anaz9EIqVAqMEJtAGEqk8RXqnuj1lSejR6qe4R5LqTxVdB7o9aUno0eqnuEc2b0dOHwzNN/4cSl9dX2TGQITGw7/AEOJS+ur7JjI0piuL4ksvyBSiFQj8IBKYdzKBaEoWpLJmAlB2gHCfeGipETlJF3fKzbXGfMz+6DJRBkJhQJggCpTBsMHCYMEwQCaUQ+ppEFkSofSZcK2MhWTTxL0VJlDSnRcRKyZ4THJkbOiKQ9pVGStMxOrMbR4+/bDndNo4KT8qk3Sq8xI1Ktxug/S9rWTDVdclg3WTBdG7pU0y7qCpa/OSHLfhfw5iEsbmqZ0RyKLK+qlCxiKiOg6+stc9OR2RK6K0ipFrlIYOp1OT+y7e4RJaV3NBQ4el48s3KBco24RmpN3w5jU4ZoiQpyMyPeTkOjxsjicXHhnWmpEZup0GF1Uqeh04mRMw3LuSkkkgNci/NGk6LUJUsBhzsln95vFZmTAwbaH2eNcOVypU/CJypgIDMFKwai5S7PZnh4S55FkuCE3dIp51RTKUpAWmaBMwhzwTG0wpyYtn+0dRMaLoSvQZaUpw4W4uFsLbBhsG2RWJu4eUpTheEAuAGAybULZC/T1v5u5yRLTiMyYgi7oWUkt0Z7LvF7JDHdpuaXVTZUtKgEzFjFa+AHEo4ibWcZG5A1xcZMvCABYDIDKCUS3QknMjXm2p/dC8GK9gk/R0JzFnzRmfcNvw/rHKm6k56zqHT8O6KZux3ZpkpVJknFNV5ys2fWfuGvozok5OkI5KKtjDd/ukSr/AMNKNg2Mg9BYnnF+j1rUWZNgi5huSSSS5JzJNyTzwgtcd8I6VRwTk5Owy5kILXALXCSlwwpylwmtUBjvCRVACCTBCY5ZveEyYwQ2LoyOb9GrWHfq15QmVRylW57a9V3t2a9Wt7Ex+PwhWw0cowQqjujUPdBCYVsZIJUniK6D3R63pPRo9VPcI8jVHmq6D3R65pPRo9VPcI58j5OnGuDON/fzaX1lfZMZMhMa1v7ebS+sr7JjKEiL4vic+X5BkphdIgqEwqkRYiCkQYCOEc8EUNCktEJQshbQTDqXDqSp4jhO5oWQotshWhkyWp6tKbk+4x0zSSTkk83gRGSyAdp90PEc+WzL+sLoQdRxnLVYBub4wtK0Yc1m2toKK0AWYQ2nVZJFyRshlFIVybJzRel1Up+ZLoGaSbHo2eNd4sUurpK03PAznBLWcj9pOSuno40ZwqvJLB2e5di3NCKp7Wfs8WiWTDGZXHmlA09W56ajJpic8SD/ANpvlsJhpNkEK4wKSdoIs/P1xSKDdlUySBLmEp2Lc9pz7TFmpd8yoCePJQroLe5o4pfRv0dkfqk/JM0ylhuM2eVxn+Puh3NQeKgkElit/d8bRCeUwa6UPzNCUzfRmfQp0j/m/rCL6WQ//RA0GXMsAATYam74aaR0tLkpKp0xKQNQPuJ/p1xmlfu+qpgICkoB/ZDn4e6K3U1KlnEtSlnaov2bOqOqOB+znlnXot+6LfDVNBl04wIyxNf/AJQe8jq1xTFr53JuTclzm5OZgq5kN1zI6YxUfBzSk5eRRU2EFrgq1wkVQwoeYSLHVq54RUuOUfu94ce4wQqf+vXACATBcUApUFKoAQFKgZ60lRKQQnUCcRHSWD9kJkwRSoVsajiYIoxxMEJhWxkgT48dnbBSrx46PdBpZTiGPFh14SArKzEggXbVCDxNsokBPVxVdB7o9e0no0eqnuEeQJ5seg90ev6T0aPVT3CJSKxM639fNpfWV9kxlaExqu/mOLS+sr7JjLZYjqw/E5c3yF5U0gEBr5nWzM3R8BAgQRMKzJbYbpOIPYu1yGVsNn6CIsRCwanpVzZiZctJXMWWSlNyTn3XJOTElmgjxdt7v5mm0lWAAzZEnDLe+E4VLPUSEezAk6VmitTobjeurf8A25Wz8GJvH7MLP1tzxByNGzTO4AS1cNiwcGzKxC7EHmu+TXyvEbJrJiJgnJWoTQcQmPxsebk63Ob5uY1rTGmZVNpCgrZiWFTTKEwi+H0ZSphctjwnW3Q0K3JfcdRT58Faqt76plS1rUZHzaStSRN4wSA5thbIbYq5L3yiyad3BrQF1VPMRVSCVLK0F5gBcnEB5zayC/MIq/C64MXfuxZKvVE3pHQU2nlypisBlzg6FoViBsCxLBixduY7IJXaInJpkVK8CZUw4UAqONRuLJa4ZJLvkO2wbhiNIU07R83EEpabKmJD4ONxgDkHcttCl7Ihd8HTXC1ZlBJRKpHky5ZDMAwUpufCG/wpTtgKTvSFxVav9ZCSElSkpSLrUlIfJ1Fh7zD/AHR7nZ9CUJnBLzAopKFYgyWCrsLjEO2Ge59ZXWUqdtRI/wCqkn3Rf93p+VUtWR59BVdJMpaUP0AFZP8AlRpSakkZRTTZTdz+5SorETFyAjDLIBxqKQS2IgMC9u8dUJKQVZa417cQPkwoqPJc6ROqZ17gqKBLBHqlQ/y4p+5rc7JFPOqqor4CQoICEFlLmWDPqDqSM9ZuALhT83+AuHCr8kBKkgaoMqbFnVoilq6SfOo0zJM2mGJcpazMCkMS4JcuyVNzpZrgww3R6GlSaKgnIBC6hBVMJUSCcKDYHLM5Q2tC6WQipobnv0am6NfuhJUy3jxqiy1+5+Sik0bNAVjqpqUzeMWKSWLD6PVEjpjRGi6Os+TzkVEzGUZLKUygrCkOQoKWXdZd2BDc41obQyihRJAAJJyADknmAhGatiRcMSCCGIIsQRqIjSdzWhpNDps06gtaiMVMvEwSkyppWJgtiLApFtTxUt0NZQfLSRJqEy0zaj5SOEBUteI4TLJJCRjBfKyoGq2bTSv70QCqg4WtnnrL4bE7HSD0vD+o3OTUUKK0mWZU1ZQAFOsEFQchmzQci+W0taJe5Snq6WpXJo6ujmyJfCIM5UxUuaAFHCDMs/F1ZYgb3EQWntASpOhaWrSrHNmz1BSkrUUYcM9TYTYLHBoSWGaTG1XwNoZWFLgijGkbrNAaJ0bUBE+XUzUzEhQQiYoCUgcUqUrGFrJLlnZk5batvg7mE0FYZUtRVKmS0zJZNyEqKklJP0mKSx2EO5BJymmZwaGG57c7OrpxkyMHCBBXx1YRhSUpNwDfjizREKqHGLUQMhqa1uiL7vJq/wBpr/4Wb/1JEZzIVxE+qO6BfNBcf0pk/ui3KzqJNOqcZZFTLMxGBWIgDCWVYalpuHGey8KTmLf02NF50xuGSpWh5NMVJmaQkYphUtS0hkSpqiEk2CQqYoJDB2yzhxM0doVFYKBUqrKsYkmr4Yj54nA4lg4Wx8V8LOMiLwmsfbM6KoI8aNoLewlqr9IUVQo/MSMcmcHAGLzJikJIxsCHTk6SI7QO5zROkkT5FGmplVMmUZkubNW4mgWxKQCUgElLgJBAWGhHMZYzNngpMEC3AO0RyoDYUgcUEJgCYKVQox00uD0HuJj2DSejR6qe4R46m5Ho+6PYtJ6NHqp7hCSHRne/l5tN6yvsmMuRGpb+OVK+WNXcdVn7YyxOXZ9/jqjrw/E5M3yYri2v4/CAxwm8Cgi7vlxWIF3GdrhnsGu19tiBypkWfe+3QypC59PVf7tWS+DWrUk8YAnYCFqBIy4pyBIquKEzAatUFOnZfpe9mQp5lXSfJHBM8TOMZd8h5oJB2kAsb5E2n69Gla5MqTNlyZMmUUyFTeKlZBS4GsYrNmWlu12jPgkO7CDKD5wNL8tjal4SNR3NaNOiFTqirqJGBUpSUyJSytU1bgpLEC4YgWPnlyA75hwjDoEFSkDJhBHgpVyBu+EaBXVv9m6NlyZMxIrKtQmTloUlRlpQykocOHBYNkXmbYJu3Eutp5GkZRQmYoCXVSgRiCxxQtncgEYXa4KDYAxR5MqHKZY5oCh79hc74JjcOhI0hSlRAAmAkksAwJzOVxFr0PpSUrSmkJM5SRT1nDS1KxAB0lQScWQ4vCMdpEZ60KhDJC3R5zYDc2ALlLNh1RpRs0XRoOh90SZunjNKkiX85LQSQAEIQoJY7CUlQ9aENE1Euopa3RxmolTTULmSFLLIW0wHDi2ug9SgQCxigLW58d0JKVC6F/H7B1f3+5olNJToqjq+GmylVNUjg5cqWrGyWUMarBg6yTq4oAcloFejxpLRVGmRNkpm0jomImrwcVsLuASHwpULMxOsNGbKWNQA6Bzk32558whNbHNuuNp93yFS9ejS90VRJFHomXKnomiTUpSpSSACUqKVKAzwYgWVkQx1xDb5dUlWlVKSpKk/M3BBGSdYLbYpRMFNubmjKNGcrNa0zpqVL3SU80zEcFwQSV4hhBUiekOp2HGUkczw10JoiXRabxVUynKZ/wApXTKCsQExUxJRjcAIVhWsC9zYHKMtBGWQ5g/ucd8ECLZBteTa/gYGj19qG18+Pdmzbn/lMk1qdIV0qZOm06+DlCdiDBwpYSQEywSpISAATfYYo+m6lKtzNGkKTj+VTiUAjEAfld8IuBcatYimsBYADmaAKhsv4zjKNOxtZd9++pTM0gShSVj5LLDpIUHxzrONdxC2/FUomVdNgUlbUqAcJCr45hItrjP8Vm1fHPuHZCZYZQEqr7Gcrsv+8tUpRpJZWpKAaWaHUoJDmZJYOdcMarernypKlmr0eoSpZUQmeoqOEEkAYLkswy1RTJqcgWYscwdouzsc7G/NcQRUsO7DqSO3myhH5sZcqmazpTdPKpZu52oUoKTIpSJoSQpSQuTKlKcC7pxEtmcJhCdveJVpA1qayk/s9U/5SZvCjFhx8KpDMz4nS72F87RlQDZWeCFId2D9ETaKJm2bmN2Mqr0vpOeFJRJNKESitkFSUlnZR1qxEDNiHAMVLeMq0or5ipi0pBo5gdSgkEmZJs51xn6gDnAKAOcLQ1gSjxR0CBxQUmBwsAp03JDZkNhLkbDittwq2RgHTJjkks5JNg1y+TZC+QtYbII8c8FeMECYbHoj2NSejR6qe4R45nLcZAMGsG6ztPPHsak9Gj1U9whWMiu7424qZpBMoSlpSZZJOIEu4bVFIG8rVcrK7D8Y2qOho5JRVISWOMnbMX8i9U3pZXYfjAeRaq5WV2H4xtMdDb0+xdiHRi3kWquVldh+MFG8nVctK7D8Y2uOjb0+zbEOjFRvK1XKyuxXxgDvKVfLSexXxja46BvT7Nsw6MTG8jVctK7FfGDp3lakf3srsMbTHRt6fYdmHRjQ3mqrlZXYYHyOVXKSuwxskdG3p9m2YdGN+Ryq5WV74A7zdVysrsMbLHRt6ZtmHRjB3marlZXYfjBTvLVfLSuw/GNpjo29M2zAxQ7ydXy0rsPxgFbydWf76Ts80++9+mNsjo29Ps2zDoxI7yFVy0rsPxgp3j6rlpPYr4xt8dG3Z9m2odGH+Q2r5aT2K+MB5DKvlpXsq+MbjHQN2XYdqPRhp3iqtm4eV2K6tfT2wQ7w9Xy8r2VfGN1jo25I23HowlW8LV2afJ5+KrNzz2sw6oJ5A6vl5Psq/mjeY6BuSDoiYN5Aqvl5Psq/mgp3gKv94k+yr+aN7joGth0owT9X+r5eT7Kv5oD9X2r/AHiT7Kv5o3yOgamGkYF+r5V/vEn2FfzQH6vdX+8SfYP80b9HRrZqMA/V6q/3iT7Kv5o79Xmr/eJPsq/mjf46NYaPP/6vFX+8SfZV/NHfq8Vf7xJ9lXxj0BHRrNR5/wD1dqo/+Ylewr4xu0mlKUpGwAdgh1HQD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://blog.gameagent.com/wp-content/uploads/2012/07/Mac_OSX_MountainLion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r="6152"/>
          <a:stretch/>
        </p:blipFill>
        <p:spPr bwMode="auto">
          <a:xfrm>
            <a:off x="5652120" y="4437112"/>
            <a:ext cx="2705100" cy="175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2"/>
            <a:endCxn id="1030" idx="0"/>
          </p:cNvCxnSpPr>
          <p:nvPr/>
        </p:nvCxnSpPr>
        <p:spPr bwMode="auto">
          <a:xfrm>
            <a:off x="7004670" y="2810670"/>
            <a:ext cx="0" cy="1626442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4474840" cy="4853458"/>
          </a:xfrm>
        </p:spPr>
        <p:txBody>
          <a:bodyPr/>
          <a:lstStyle/>
          <a:p>
            <a:r>
              <a:rPr lang="en-US" dirty="0" smtClean="0"/>
              <a:t>New algorithm </a:t>
            </a:r>
            <a:r>
              <a:rPr lang="en-US" dirty="0" err="1" smtClean="0"/>
              <a:t>ClearUB</a:t>
            </a:r>
            <a:endParaRPr lang="en-US" dirty="0" smtClean="0"/>
          </a:p>
          <a:p>
            <a:pPr lvl="1"/>
            <a:r>
              <a:rPr lang="en-US" dirty="0" smtClean="0"/>
              <a:t>Right-click option</a:t>
            </a:r>
          </a:p>
          <a:p>
            <a:pPr lvl="1"/>
            <a:endParaRPr lang="en-US" dirty="0"/>
          </a:p>
          <a:p>
            <a:r>
              <a:rPr lang="en-US" dirty="0" smtClean="0"/>
              <a:t> Major performance boost to </a:t>
            </a:r>
            <a:r>
              <a:rPr lang="en-US" dirty="0" err="1" smtClean="0"/>
              <a:t>ConvertToMD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Adaptable Q Radius for </a:t>
            </a:r>
            <a:r>
              <a:rPr lang="en-US" dirty="0" err="1" smtClean="0"/>
              <a:t>IntegratePeaksMD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764704"/>
            <a:ext cx="4157588" cy="2560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429000"/>
            <a:ext cx="4135308" cy="3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95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1D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205287"/>
          </a:xfrm>
        </p:spPr>
        <p:txBody>
          <a:bodyPr/>
          <a:lstStyle/>
          <a:p>
            <a:r>
              <a:rPr lang="en-US" dirty="0" smtClean="0"/>
              <a:t>Fix to </a:t>
            </a:r>
            <a:r>
              <a:rPr lang="en-US" dirty="0" err="1" smtClean="0"/>
              <a:t>QueryMDWorkspace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68760"/>
            <a:ext cx="6668075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30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861048"/>
            <a:ext cx="3378324" cy="2755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plotMD</a:t>
            </a:r>
            <a:r>
              <a:rPr lang="en-US" dirty="0" smtClean="0"/>
              <a:t> via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9"/>
            <a:ext cx="8229600" cy="1829122"/>
          </a:xfrm>
        </p:spPr>
        <p:txBody>
          <a:bodyPr/>
          <a:lstStyle/>
          <a:p>
            <a:r>
              <a:rPr lang="en-US" dirty="0" err="1" smtClean="0"/>
              <a:t>plotMD</a:t>
            </a:r>
            <a:r>
              <a:rPr lang="en-US" dirty="0" smtClean="0"/>
              <a:t> is now exposed to python</a:t>
            </a:r>
          </a:p>
          <a:p>
            <a:r>
              <a:rPr lang="en-US" dirty="0" smtClean="0"/>
              <a:t>- Allows optional normalization settings</a:t>
            </a:r>
          </a:p>
          <a:p>
            <a:r>
              <a:rPr lang="en-US" dirty="0" smtClean="0"/>
              <a:t>- Allows multiple slices to be plotted simultaneously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76"/>
          <a:stretch/>
        </p:blipFill>
        <p:spPr>
          <a:xfrm>
            <a:off x="886756" y="3140968"/>
            <a:ext cx="5439927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4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logging for </a:t>
            </a:r>
            <a:r>
              <a:rPr lang="en-US" dirty="0" err="1" smtClean="0"/>
              <a:t>SelectCellOfType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SelectCellWithForm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SCD workflow automatically copies back UB</a:t>
            </a:r>
          </a:p>
          <a:p>
            <a:endParaRPr lang="en-US" dirty="0" smtClean="0"/>
          </a:p>
          <a:p>
            <a:r>
              <a:rPr lang="en-US" dirty="0" smtClean="0"/>
              <a:t>New 9-Panel IDF for WISH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63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Next Release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coming in v3.1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ISIS</a:t>
            </a:r>
          </a:p>
          <a:p>
            <a:pPr lvl="1"/>
            <a:r>
              <a:rPr lang="en-GB" dirty="0" smtClean="0"/>
              <a:t>Live event data reduction</a:t>
            </a:r>
          </a:p>
          <a:p>
            <a:pPr lvl="2"/>
            <a:r>
              <a:rPr lang="en-GB" dirty="0" smtClean="0"/>
              <a:t>Logs</a:t>
            </a:r>
          </a:p>
          <a:p>
            <a:pPr lvl="2"/>
            <a:r>
              <a:rPr lang="en-GB" dirty="0" smtClean="0"/>
              <a:t>Multi Period</a:t>
            </a:r>
          </a:p>
          <a:p>
            <a:pPr lvl="1"/>
            <a:r>
              <a:rPr lang="en-GB" dirty="0" smtClean="0"/>
              <a:t>Automatic Reduction</a:t>
            </a:r>
          </a:p>
          <a:p>
            <a:pPr lvl="2"/>
            <a:r>
              <a:rPr lang="en-GB" dirty="0" smtClean="0"/>
              <a:t>Expansion to more instruments</a:t>
            </a:r>
          </a:p>
          <a:p>
            <a:pPr lvl="2"/>
            <a:r>
              <a:rPr lang="en-GB" dirty="0" smtClean="0"/>
              <a:t>Upload to ICAT</a:t>
            </a:r>
          </a:p>
          <a:p>
            <a:pPr lvl="1"/>
            <a:r>
              <a:rPr lang="en-GB" dirty="0" smtClean="0"/>
              <a:t>Training courses</a:t>
            </a:r>
          </a:p>
          <a:p>
            <a:pPr lvl="2"/>
            <a:r>
              <a:rPr lang="en-GB" dirty="0" smtClean="0"/>
              <a:t>More sessions</a:t>
            </a:r>
          </a:p>
          <a:p>
            <a:pPr lvl="2"/>
            <a:r>
              <a:rPr lang="en-GB" dirty="0" smtClean="0"/>
              <a:t>ISIS &amp; ORNL</a:t>
            </a:r>
          </a:p>
          <a:p>
            <a:pPr lvl="2"/>
            <a:r>
              <a:rPr lang="en-GB" dirty="0" smtClean="0"/>
              <a:t>Recording</a:t>
            </a:r>
          </a:p>
          <a:p>
            <a:pPr lvl="1"/>
            <a:r>
              <a:rPr lang="en-GB" dirty="0" smtClean="0"/>
              <a:t>ICAT 4 Multi facility support</a:t>
            </a:r>
          </a:p>
          <a:p>
            <a:r>
              <a:rPr lang="en-GB" dirty="0" smtClean="0"/>
              <a:t>Various technique led improvements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14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GB" sz="4400" dirty="0" smtClean="0"/>
              <a:t>Thank you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4" y="2122788"/>
            <a:ext cx="4383272" cy="2439386"/>
          </a:xfrm>
        </p:spPr>
      </p:pic>
    </p:spTree>
    <p:extLst>
      <p:ext uri="{BB962C8B-B14F-4D97-AF65-F5344CB8AC3E}">
        <p14:creationId xmlns:p14="http://schemas.microsoft.com/office/powerpoint/2010/main" val="26376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User Interface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Citing Mantid</a:t>
            </a:r>
          </a:p>
          <a:p>
            <a:pPr lvl="1"/>
            <a:r>
              <a:rPr lang="en-GB" dirty="0" smtClean="0"/>
              <a:t>Each Release is now assigned a new DOI</a:t>
            </a:r>
          </a:p>
          <a:p>
            <a:pPr lvl="1"/>
            <a:r>
              <a:rPr lang="en-GB" dirty="0" smtClean="0"/>
              <a:t>Easy to reference and search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General Plot Options</a:t>
            </a:r>
          </a:p>
        </p:txBody>
      </p:sp>
      <p:pic>
        <p:nvPicPr>
          <p:cNvPr id="4098" name="Picture 2" descr="C:\Users\rrc79113\Desktop\DOI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3" b="14732"/>
          <a:stretch/>
        </p:blipFill>
        <p:spPr bwMode="auto">
          <a:xfrm>
            <a:off x="1547664" y="2492897"/>
            <a:ext cx="4320480" cy="118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rc79113\Desktop\DOI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84" y="1052736"/>
            <a:ext cx="248169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rc79113\Desktop\AxesSetting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67716"/>
            <a:ext cx="3813150" cy="25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6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Highlighting Monitors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LineViewer</a:t>
            </a:r>
            <a:r>
              <a:rPr lang="en-GB" dirty="0" smtClean="0"/>
              <a:t> in </a:t>
            </a:r>
            <a:r>
              <a:rPr lang="en-GB" dirty="0" err="1" smtClean="0"/>
              <a:t>SliceViewer</a:t>
            </a:r>
            <a:endParaRPr lang="en-GB" dirty="0"/>
          </a:p>
          <a:p>
            <a:pPr lvl="1"/>
            <a:r>
              <a:rPr lang="en-GB" dirty="0" smtClean="0"/>
              <a:t>Log axes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122" name="Picture 2" descr="C:\Users\rrc79113\Desktop\Monitor Colour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63" y="980726"/>
            <a:ext cx="3984898" cy="214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rrc79113\Desktop\R3LineviewerLogAxi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57" y="3933055"/>
            <a:ext cx="5508104" cy="253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Interfaces Menu</a:t>
            </a:r>
          </a:p>
          <a:p>
            <a:pPr lvl="1"/>
            <a:r>
              <a:rPr lang="en-GB" dirty="0" smtClean="0"/>
              <a:t>Sorted into Categories</a:t>
            </a:r>
          </a:p>
          <a:p>
            <a:pPr lvl="1"/>
            <a:r>
              <a:rPr lang="en-GB" dirty="0" smtClean="0"/>
              <a:t>Hide unwanted </a:t>
            </a:r>
            <a:br>
              <a:rPr lang="en-GB" dirty="0" smtClean="0"/>
            </a:br>
            <a:r>
              <a:rPr lang="en-GB" dirty="0" smtClean="0"/>
              <a:t>categories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123" name="Picture 3" descr="C:\Users\rrc79113\Desktop\InterfaceCategoryHi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5"/>
            <a:ext cx="2448272" cy="278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rrc79113\Desktop\InterfacesMenuCategori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31813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1876</TotalTime>
  <Words>1168</Words>
  <Application>Microsoft Office PowerPoint</Application>
  <PresentationFormat>On-screen Show (4:3)</PresentationFormat>
  <Paragraphs>331</Paragraphs>
  <Slides>56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Mantid slide template</vt:lpstr>
      <vt:lpstr>Mantid Release Presentation</vt:lpstr>
      <vt:lpstr>What is this meeting</vt:lpstr>
      <vt:lpstr>What we targeted for v3.0</vt:lpstr>
      <vt:lpstr>Training Courses</vt:lpstr>
      <vt:lpstr>Supported Platforms</vt:lpstr>
      <vt:lpstr>PowerPoint Presentation</vt:lpstr>
      <vt:lpstr>User Interface</vt:lpstr>
      <vt:lpstr>User Interface</vt:lpstr>
      <vt:lpstr>User Interface</vt:lpstr>
      <vt:lpstr>Side by Side Instrument View</vt:lpstr>
      <vt:lpstr>New ICAT interface</vt:lpstr>
      <vt:lpstr>New ICAT features</vt:lpstr>
      <vt:lpstr>PowerPoint Presentation</vt:lpstr>
      <vt:lpstr>Framework</vt:lpstr>
      <vt:lpstr>Framework</vt:lpstr>
      <vt:lpstr>Framework</vt:lpstr>
      <vt:lpstr>Framework</vt:lpstr>
      <vt:lpstr>Framework</vt:lpstr>
      <vt:lpstr>Monitoring live event data</vt:lpstr>
      <vt:lpstr>Framework</vt:lpstr>
      <vt:lpstr>PowerPoint Presentation</vt:lpstr>
      <vt:lpstr>Python</vt:lpstr>
      <vt:lpstr>PowerPoint Presentation</vt:lpstr>
      <vt:lpstr>Indirect Bayes</vt:lpstr>
      <vt:lpstr>ResNorm</vt:lpstr>
      <vt:lpstr>Quasi</vt:lpstr>
      <vt:lpstr>Stretch</vt:lpstr>
      <vt:lpstr>JumpFit</vt:lpstr>
      <vt:lpstr>PowerPoint Presentation</vt:lpstr>
      <vt:lpstr>PowerPoint Presentation</vt:lpstr>
      <vt:lpstr>SANS </vt:lpstr>
      <vt:lpstr>SANS</vt:lpstr>
      <vt:lpstr>SANS </vt:lpstr>
      <vt:lpstr>SANS</vt:lpstr>
      <vt:lpstr>PowerPoint Presentation</vt:lpstr>
      <vt:lpstr>Muon</vt:lpstr>
      <vt:lpstr>Muon</vt:lpstr>
      <vt:lpstr>Muon</vt:lpstr>
      <vt:lpstr>Muon</vt:lpstr>
      <vt:lpstr>Muon</vt:lpstr>
      <vt:lpstr>Muon</vt:lpstr>
      <vt:lpstr>Muon</vt:lpstr>
      <vt:lpstr>Muon</vt:lpstr>
      <vt:lpstr>PowerPoint Presentation</vt:lpstr>
      <vt:lpstr>Reflectometry</vt:lpstr>
      <vt:lpstr>combineMulti issues fixed</vt:lpstr>
      <vt:lpstr>Gui Changes</vt:lpstr>
      <vt:lpstr>Other Changes</vt:lpstr>
      <vt:lpstr>PowerPoint Presentation</vt:lpstr>
      <vt:lpstr>Algorithm Changes</vt:lpstr>
      <vt:lpstr>Exporting 1D Cuts</vt:lpstr>
      <vt:lpstr>plotMD via python</vt:lpstr>
      <vt:lpstr>Other Enhancements</vt:lpstr>
      <vt:lpstr>PowerPoint Presentation</vt:lpstr>
      <vt:lpstr>What’s coming in v3.1</vt:lpstr>
      <vt:lpstr>Thank you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Gigg, Martyn (Tessella,RAL,ISIS)</cp:lastModifiedBy>
  <cp:revision>84</cp:revision>
  <dcterms:created xsi:type="dcterms:W3CDTF">2013-04-30T09:36:35Z</dcterms:created>
  <dcterms:modified xsi:type="dcterms:W3CDTF">2013-10-30T14:36:37Z</dcterms:modified>
</cp:coreProperties>
</file>