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0" r:id="rId6"/>
    <p:sldId id="263" r:id="rId7"/>
    <p:sldId id="257" r:id="rId8"/>
    <p:sldId id="266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80" autoAdjust="0"/>
  </p:normalViewPr>
  <p:slideViewPr>
    <p:cSldViewPr>
      <p:cViewPr varScale="1">
        <p:scale>
          <a:sx n="64" d="100"/>
          <a:sy n="64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F0DDF-0376-4E5F-9B31-99C0601692B8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A55E6-50D1-41B6-9EBC-E1FC379987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41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Web page</a:t>
            </a:r>
          </a:p>
          <a:p>
            <a:r>
              <a:rPr lang="en-GB" dirty="0" smtClean="0"/>
              <a:t>Data</a:t>
            </a:r>
          </a:p>
          <a:p>
            <a:r>
              <a:rPr lang="en-GB" dirty="0" smtClean="0"/>
              <a:t>Image</a:t>
            </a:r>
          </a:p>
          <a:p>
            <a:r>
              <a:rPr lang="en-GB" dirty="0" smtClean="0"/>
              <a:t>Video</a:t>
            </a:r>
          </a:p>
          <a:p>
            <a:r>
              <a:rPr lang="en-GB" dirty="0" smtClean="0"/>
              <a:t>Document</a:t>
            </a:r>
          </a:p>
          <a:p>
            <a:r>
              <a:rPr lang="en-GB" dirty="0" smtClean="0"/>
              <a:t>Some other object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A55E6-50D1-41B6-9EBC-E1FC379987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57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Translation table</a:t>
            </a:r>
          </a:p>
          <a:p>
            <a:r>
              <a:rPr lang="en-GB" dirty="0" smtClean="0"/>
              <a:t>Whitelist</a:t>
            </a:r>
          </a:p>
          <a:p>
            <a:r>
              <a:rPr lang="en-GB" dirty="0" smtClean="0"/>
              <a:t>Blacklist</a:t>
            </a:r>
          </a:p>
          <a:p>
            <a:endParaRPr lang="en-GB" dirty="0" smtClean="0"/>
          </a:p>
          <a:p>
            <a:r>
              <a:rPr lang="en-GB" dirty="0" smtClean="0"/>
              <a:t>Curl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vs</a:t>
            </a:r>
            <a:r>
              <a:rPr lang="en-GB" baseline="0" dirty="0" smtClean="0"/>
              <a:t> in-built python libraries … HTTPS/proxy problems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A55E6-50D1-41B6-9EBC-E1FC379987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2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52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57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6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98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57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2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28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3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F2D8-6C02-4B1D-9B3D-40869B924732}" type="datetimeFigureOut">
              <a:rPr lang="en-GB" smtClean="0"/>
              <a:t>05/11/2013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37EC-2B5A-417F-AF86-B0E7DFF38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60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ds.datacite.org/static/apido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tidprojec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" TargetMode="External"/><Relationship Id="rId2" Type="http://schemas.openxmlformats.org/officeDocument/2006/relationships/hyperlink" Target="http://search.datacite.org/u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5286/SOFTWARE/MANTI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idproject/mantid/tree/master/Code/Tools/DO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Digital Object Identifiers</a:t>
            </a:r>
            <a:br>
              <a:rPr lang="en-GB" dirty="0" smtClean="0"/>
            </a:br>
            <a:r>
              <a:rPr lang="en-GB" dirty="0" smtClean="0"/>
              <a:t>(DOI’s)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0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14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Slides up on Documents repo</a:t>
            </a:r>
          </a:p>
          <a:p>
            <a:endParaRPr lang="en-GB" dirty="0"/>
          </a:p>
          <a:p>
            <a:r>
              <a:rPr lang="en-GB" dirty="0" err="1" smtClean="0"/>
              <a:t>DataCite</a:t>
            </a:r>
            <a:r>
              <a:rPr lang="en-GB" dirty="0" smtClean="0"/>
              <a:t> API Documentation:</a:t>
            </a:r>
          </a:p>
          <a:p>
            <a:pPr lvl="1"/>
            <a:r>
              <a:rPr lang="en-GB" dirty="0">
                <a:hlinkClick r:id="rId2"/>
              </a:rPr>
              <a:t>https://mds.datacite.org/static/apidoc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581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DOI?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string that uniquely identifies a digital resource</a:t>
            </a:r>
          </a:p>
          <a:p>
            <a:r>
              <a:rPr lang="en-GB" dirty="0" smtClean="0"/>
              <a:t>Consists of:</a:t>
            </a:r>
          </a:p>
          <a:p>
            <a:pPr lvl="1"/>
            <a:r>
              <a:rPr lang="en-GB" dirty="0" smtClean="0"/>
              <a:t>Name:</a:t>
            </a:r>
          </a:p>
          <a:p>
            <a:pPr lvl="2"/>
            <a:r>
              <a:rPr lang="en-GB" dirty="0" smtClean="0"/>
              <a:t>10.5286/SOFTWARE/MANTID</a:t>
            </a:r>
          </a:p>
          <a:p>
            <a:pPr lvl="1"/>
            <a:r>
              <a:rPr lang="en-GB" dirty="0" smtClean="0"/>
              <a:t>Metadata</a:t>
            </a:r>
          </a:p>
          <a:p>
            <a:pPr lvl="2"/>
            <a:r>
              <a:rPr lang="en-GB" dirty="0" smtClean="0"/>
              <a:t>Location, e.g. a URL like </a:t>
            </a:r>
            <a:r>
              <a:rPr lang="en-GB" dirty="0" smtClean="0">
                <a:hlinkClick r:id="rId3"/>
              </a:rPr>
              <a:t>www.mantidproject.org</a:t>
            </a:r>
            <a:r>
              <a:rPr lang="en-GB" dirty="0" smtClean="0"/>
              <a:t>, a dataset, some media, a document, or some other electronic object</a:t>
            </a:r>
          </a:p>
          <a:p>
            <a:pPr lvl="2"/>
            <a:r>
              <a:rPr lang="en-GB" dirty="0" smtClean="0"/>
              <a:t>Authors</a:t>
            </a:r>
          </a:p>
          <a:p>
            <a:pPr lvl="2"/>
            <a:r>
              <a:rPr lang="en-GB" dirty="0" smtClean="0"/>
              <a:t>Subjects</a:t>
            </a:r>
          </a:p>
          <a:p>
            <a:pPr lvl="2"/>
            <a:r>
              <a:rPr lang="en-GB" dirty="0" smtClean="0"/>
              <a:t>Related DOI’s</a:t>
            </a:r>
          </a:p>
          <a:p>
            <a:pPr lvl="2"/>
            <a:r>
              <a:rPr lang="en-GB" dirty="0" smtClean="0"/>
              <a:t>Etc.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DOI’s?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stable than just a URL</a:t>
            </a:r>
          </a:p>
          <a:p>
            <a:pPr lvl="1"/>
            <a:r>
              <a:rPr lang="en-GB" dirty="0" smtClean="0"/>
              <a:t>Information about DOI may change, not it’s name</a:t>
            </a:r>
          </a:p>
          <a:p>
            <a:r>
              <a:rPr lang="en-GB" dirty="0" smtClean="0"/>
              <a:t>Metadata</a:t>
            </a:r>
          </a:p>
          <a:p>
            <a:pPr lvl="1"/>
            <a:r>
              <a:rPr lang="en-GB" dirty="0" smtClean="0"/>
              <a:t>Stored in a searchable, public database</a:t>
            </a:r>
          </a:p>
          <a:p>
            <a:r>
              <a:rPr lang="en-GB" dirty="0" smtClean="0"/>
              <a:t>It’s a commonly used standard</a:t>
            </a:r>
          </a:p>
          <a:p>
            <a:pPr lvl="1"/>
            <a:r>
              <a:rPr lang="en-GB" dirty="0" smtClean="0"/>
              <a:t>Academic publishing</a:t>
            </a:r>
          </a:p>
          <a:p>
            <a:pPr lvl="1"/>
            <a:r>
              <a:rPr lang="en-GB" dirty="0" smtClean="0"/>
              <a:t>85 million DOI’s registered through 9,500 organisations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0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are DOI’s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Citations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DOI:10.5286/SOFTWARE/MANTID</a:t>
            </a:r>
          </a:p>
          <a:p>
            <a:r>
              <a:rPr lang="en-GB" dirty="0" smtClean="0"/>
              <a:t>Searches:</a:t>
            </a:r>
          </a:p>
          <a:p>
            <a:pPr lvl="1"/>
            <a:r>
              <a:rPr lang="en-GB" dirty="0" smtClean="0">
                <a:hlinkClick r:id="rId2"/>
              </a:rPr>
              <a:t>http://search.datacite.org/ui</a:t>
            </a:r>
            <a:endParaRPr lang="en-GB" dirty="0" smtClean="0"/>
          </a:p>
          <a:p>
            <a:r>
              <a:rPr lang="en-GB" dirty="0" smtClean="0"/>
              <a:t>Resolvable hyperlinks:</a:t>
            </a:r>
          </a:p>
          <a:p>
            <a:pPr lvl="1"/>
            <a:r>
              <a:rPr lang="en-GB" dirty="0" smtClean="0">
                <a:hlinkClick r:id="rId3"/>
              </a:rPr>
              <a:t>http://dx.doi.org/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dx.doi.org/10.5286/SOFTWARE/MANTID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4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err="1" smtClean="0"/>
              <a:t>Mantid</a:t>
            </a:r>
            <a:r>
              <a:rPr lang="en-GB" dirty="0" smtClean="0"/>
              <a:t> DOI’s do we Create?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Single “Main” DOI</a:t>
            </a:r>
          </a:p>
          <a:p>
            <a:pPr lvl="1"/>
            <a:r>
              <a:rPr lang="en-GB" dirty="0" smtClean="0"/>
              <a:t>For development versions and </a:t>
            </a:r>
            <a:r>
              <a:rPr lang="en-GB" dirty="0" err="1" smtClean="0"/>
              <a:t>Mantid</a:t>
            </a:r>
            <a:r>
              <a:rPr lang="en-GB" dirty="0" smtClean="0"/>
              <a:t> as a whole</a:t>
            </a:r>
          </a:p>
          <a:p>
            <a:pPr lvl="1"/>
            <a:r>
              <a:rPr lang="en-GB" dirty="0" smtClean="0"/>
              <a:t>Points to </a:t>
            </a:r>
            <a:r>
              <a:rPr lang="en-GB" dirty="0" err="1" smtClean="0"/>
              <a:t>Mantid</a:t>
            </a:r>
            <a:r>
              <a:rPr lang="en-GB" dirty="0" smtClean="0"/>
              <a:t> Wiki home page</a:t>
            </a:r>
          </a:p>
          <a:p>
            <a:pPr lvl="1"/>
            <a:r>
              <a:rPr lang="en-GB" dirty="0" smtClean="0"/>
              <a:t>Author list:</a:t>
            </a:r>
          </a:p>
          <a:p>
            <a:pPr lvl="2"/>
            <a:r>
              <a:rPr lang="en-GB" dirty="0" smtClean="0"/>
              <a:t>All contributors to Git repo up to “v3.0” tag</a:t>
            </a:r>
          </a:p>
          <a:p>
            <a:pPr lvl="2"/>
            <a:r>
              <a:rPr lang="en-GB" dirty="0" smtClean="0"/>
              <a:t>+ Whitelisted names</a:t>
            </a:r>
          </a:p>
          <a:p>
            <a:pPr lvl="2"/>
            <a:r>
              <a:rPr lang="en-GB" dirty="0" smtClean="0"/>
              <a:t>- Blacklisted names</a:t>
            </a:r>
          </a:p>
        </p:txBody>
      </p:sp>
    </p:spTree>
    <p:extLst>
      <p:ext uri="{BB962C8B-B14F-4D97-AF65-F5344CB8AC3E}">
        <p14:creationId xmlns:p14="http://schemas.microsoft.com/office/powerpoint/2010/main" val="21336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1979712" y="6237312"/>
            <a:ext cx="79208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139952" y="6237312"/>
            <a:ext cx="79208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444208" y="6237312"/>
            <a:ext cx="79208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139952" y="4869160"/>
            <a:ext cx="79208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 err="1" smtClean="0"/>
              <a:t>Mantid</a:t>
            </a:r>
            <a:r>
              <a:rPr lang="en-GB" dirty="0" smtClean="0"/>
              <a:t> DOI’s do we Create?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Multiple “Release” DOI’s</a:t>
            </a:r>
          </a:p>
          <a:p>
            <a:pPr lvl="1"/>
            <a:r>
              <a:rPr lang="en-GB" dirty="0" smtClean="0"/>
              <a:t>Used for specific versions, major/minor/patch</a:t>
            </a:r>
          </a:p>
          <a:p>
            <a:pPr lvl="1"/>
            <a:r>
              <a:rPr lang="en-GB" dirty="0" smtClean="0"/>
              <a:t>Points to release notes of that version</a:t>
            </a:r>
          </a:p>
          <a:p>
            <a:pPr lvl="1"/>
            <a:r>
              <a:rPr lang="en-GB" dirty="0" smtClean="0"/>
              <a:t>Author list:</a:t>
            </a:r>
          </a:p>
          <a:p>
            <a:pPr lvl="2"/>
            <a:r>
              <a:rPr lang="en-GB" dirty="0" smtClean="0"/>
              <a:t>All contributors on Git repo for that version only</a:t>
            </a:r>
          </a:p>
          <a:p>
            <a:pPr lvl="2"/>
            <a:r>
              <a:rPr lang="en-GB" dirty="0" smtClean="0"/>
              <a:t>- Blacklisted names</a:t>
            </a:r>
          </a:p>
          <a:p>
            <a:pPr lvl="1"/>
            <a:r>
              <a:rPr lang="en-GB" dirty="0" smtClean="0"/>
              <a:t>Linked to each other, and to the Main DOI</a:t>
            </a:r>
          </a:p>
          <a:p>
            <a:pPr lvl="2"/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11960" y="485590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Main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73680" y="623731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3.0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51716" y="623731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v3.1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660232" y="62373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…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1800" y="660664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771800" y="621555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83768" y="5238492"/>
            <a:ext cx="1656184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4" idx="2"/>
          </p:cNvCxnSpPr>
          <p:nvPr/>
        </p:nvCxnSpPr>
        <p:spPr>
          <a:xfrm flipV="1">
            <a:off x="4545545" y="5225240"/>
            <a:ext cx="0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60032" y="5238492"/>
            <a:ext cx="1869936" cy="854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32040" y="6225083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32040" y="660664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are DOI’s Created?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API is a </a:t>
            </a:r>
            <a:r>
              <a:rPr lang="en-GB" dirty="0" err="1" smtClean="0"/>
              <a:t>RESTful</a:t>
            </a:r>
            <a:r>
              <a:rPr lang="en-GB" dirty="0" smtClean="0"/>
              <a:t> service via HTTPS</a:t>
            </a:r>
          </a:p>
          <a:p>
            <a:r>
              <a:rPr lang="en-GB" dirty="0" smtClean="0"/>
              <a:t>GET, POST, PUT, DELETE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1030" name="Picture 6" descr="C:\Users\Chew\AppData\Local\Microsoft\Windows\Temporary Internet Files\Content.IE5\1R3PB9RT\MC90043256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hew\AppData\Local\Microsoft\Windows\Temporary Internet Files\Content.IE5\9P93P6PI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955" y="3717032"/>
            <a:ext cx="1416942" cy="141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C:\Users\Chew\AppData\Local\Microsoft\Windows\Temporary Internet Files\Content.IE5\9P93P6PI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02" y="3798585"/>
            <a:ext cx="1558636" cy="155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C:\Users\Chew\AppData\Local\Microsoft\Windows\Temporary Internet Files\Content.IE5\9P93P6PI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106" y="389955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178795" y="3717032"/>
            <a:ext cx="40758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178795" y="5391126"/>
            <a:ext cx="40758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87824" y="3356992"/>
            <a:ext cx="275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DOI Name + XML Metadata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987824" y="5013176"/>
            <a:ext cx="281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Response (“OK” / “ERROR”)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5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is </a:t>
            </a:r>
            <a:r>
              <a:rPr lang="en-GB" dirty="0" err="1" smtClean="0"/>
              <a:t>Mantid</a:t>
            </a:r>
            <a:r>
              <a:rPr lang="en-GB" dirty="0" smtClean="0"/>
              <a:t> Metadata Generated?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Done via a script in Code/Tools/DOI: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doi.py --major=3 --minor=0 --patch=0 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--username=___ --password=___</a:t>
            </a:r>
          </a:p>
          <a:p>
            <a:endParaRPr lang="en-GB" dirty="0" smtClean="0"/>
          </a:p>
          <a:p>
            <a:r>
              <a:rPr lang="en-GB" dirty="0" smtClean="0"/>
              <a:t>Run via a Jenkins job</a:t>
            </a:r>
          </a:p>
          <a:p>
            <a:endParaRPr lang="en-GB" dirty="0"/>
          </a:p>
          <a:p>
            <a:r>
              <a:rPr lang="en-GB" dirty="0" smtClean="0"/>
              <a:t>Can be run multiple times – DOI’s get updated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6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Quick Look at the Code 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https://github.com/mantidproject/mantid/tree/master/Code/Tools/DOI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402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340</Words>
  <Application>Microsoft Office PowerPoint</Application>
  <PresentationFormat>On-screen Show (4:3)</PresentationFormat>
  <Paragraphs>84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Object Identifiers (DOI’s)</vt:lpstr>
      <vt:lpstr>What is a DOI?</vt:lpstr>
      <vt:lpstr>Why Use DOI’s?</vt:lpstr>
      <vt:lpstr>How are DOI’s Used</vt:lpstr>
      <vt:lpstr>What Mantid DOI’s do we Create?</vt:lpstr>
      <vt:lpstr>What Mantid DOI’s do we Create?</vt:lpstr>
      <vt:lpstr>How are DOI’s Created?</vt:lpstr>
      <vt:lpstr>How is Mantid Metadata Generated?</vt:lpstr>
      <vt:lpstr>A Quick Look at the Code …</vt:lpstr>
      <vt:lpstr>Questions?</vt:lpstr>
      <vt:lpstr>More Info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Object Identifiers</dc:title>
  <dc:creator>Tyrell</dc:creator>
  <cp:lastModifiedBy>Parker, Peter (STFC,RAL,ISIS)</cp:lastModifiedBy>
  <cp:revision>22</cp:revision>
  <dcterms:created xsi:type="dcterms:W3CDTF">2013-11-04T18:01:34Z</dcterms:created>
  <dcterms:modified xsi:type="dcterms:W3CDTF">2013-11-05T14:13:32Z</dcterms:modified>
</cp:coreProperties>
</file>