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D55"/>
    <a:srgbClr val="000066"/>
    <a:srgbClr val="001B3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varScale="1">
        <p:scale>
          <a:sx n="21" d="100"/>
          <a:sy n="21" d="100"/>
        </p:scale>
        <p:origin x="-3540" y="-16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B4F07-E738-4DFD-883D-BE3839CD703B}" type="datetimeFigureOut">
              <a:rPr lang="en-GB" smtClean="0"/>
              <a:pPr/>
              <a:t>28/08/2012</a:t>
            </a:fld>
            <a:endParaRPr lang="en-GB"/>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1" fontAlgn="base" hangingPunct="1">
        <a:spcBef>
          <a:spcPct val="0"/>
        </a:spcBef>
        <a:spcAft>
          <a:spcPct val="0"/>
        </a:spcAft>
        <a:defRPr sz="20100">
          <a:solidFill>
            <a:schemeClr val="tx2"/>
          </a:solidFill>
          <a:latin typeface="Arial" pitchFamily="34" charset="0"/>
          <a:ea typeface="+mj-ea"/>
          <a:cs typeface="Arial" pitchFamily="34" charset="0"/>
        </a:defRPr>
      </a:lvl1pPr>
      <a:lvl2pPr algn="ctr" defTabSz="4173538" rtl="0" eaLnBrk="1" fontAlgn="base" hangingPunct="1">
        <a:spcBef>
          <a:spcPct val="0"/>
        </a:spcBef>
        <a:spcAft>
          <a:spcPct val="0"/>
        </a:spcAft>
        <a:defRPr sz="20100">
          <a:solidFill>
            <a:schemeClr val="tx2"/>
          </a:solidFill>
          <a:latin typeface="Arial" charset="0"/>
          <a:cs typeface="Arial" charset="0"/>
        </a:defRPr>
      </a:lvl2pPr>
      <a:lvl3pPr algn="ctr" defTabSz="4173538" rtl="0" eaLnBrk="1" fontAlgn="base" hangingPunct="1">
        <a:spcBef>
          <a:spcPct val="0"/>
        </a:spcBef>
        <a:spcAft>
          <a:spcPct val="0"/>
        </a:spcAft>
        <a:defRPr sz="20100">
          <a:solidFill>
            <a:schemeClr val="tx2"/>
          </a:solidFill>
          <a:latin typeface="Arial" charset="0"/>
          <a:cs typeface="Arial" charset="0"/>
        </a:defRPr>
      </a:lvl3pPr>
      <a:lvl4pPr algn="ctr" defTabSz="4173538" rtl="0" eaLnBrk="1" fontAlgn="base" hangingPunct="1">
        <a:spcBef>
          <a:spcPct val="0"/>
        </a:spcBef>
        <a:spcAft>
          <a:spcPct val="0"/>
        </a:spcAft>
        <a:defRPr sz="20100">
          <a:solidFill>
            <a:schemeClr val="tx2"/>
          </a:solidFill>
          <a:latin typeface="Arial" charset="0"/>
          <a:cs typeface="Arial" charset="0"/>
        </a:defRPr>
      </a:lvl4pPr>
      <a:lvl5pPr algn="ctr" defTabSz="4173538" rtl="0" eaLnBrk="1" fontAlgn="base" hangingPunct="1">
        <a:spcBef>
          <a:spcPct val="0"/>
        </a:spcBef>
        <a:spcAft>
          <a:spcPct val="0"/>
        </a:spcAft>
        <a:defRPr sz="20100">
          <a:solidFill>
            <a:schemeClr val="tx2"/>
          </a:solidFill>
          <a:latin typeface="Arial" charset="0"/>
          <a:cs typeface="Arial" charset="0"/>
        </a:defRPr>
      </a:lvl5pPr>
      <a:lvl6pPr marL="457200" algn="ctr" defTabSz="4173538" rtl="0" eaLnBrk="1" fontAlgn="base" hangingPunct="1">
        <a:spcBef>
          <a:spcPct val="0"/>
        </a:spcBef>
        <a:spcAft>
          <a:spcPct val="0"/>
        </a:spcAft>
        <a:defRPr sz="20100">
          <a:solidFill>
            <a:schemeClr val="tx2"/>
          </a:solidFill>
          <a:latin typeface="Times" pitchFamily="18" charset="0"/>
        </a:defRPr>
      </a:lvl6pPr>
      <a:lvl7pPr marL="914400" algn="ctr" defTabSz="4173538" rtl="0" eaLnBrk="1" fontAlgn="base" hangingPunct="1">
        <a:spcBef>
          <a:spcPct val="0"/>
        </a:spcBef>
        <a:spcAft>
          <a:spcPct val="0"/>
        </a:spcAft>
        <a:defRPr sz="20100">
          <a:solidFill>
            <a:schemeClr val="tx2"/>
          </a:solidFill>
          <a:latin typeface="Times" pitchFamily="18" charset="0"/>
        </a:defRPr>
      </a:lvl7pPr>
      <a:lvl8pPr marL="1371600" algn="ctr" defTabSz="4173538" rtl="0" eaLnBrk="1" fontAlgn="base" hangingPunct="1">
        <a:spcBef>
          <a:spcPct val="0"/>
        </a:spcBef>
        <a:spcAft>
          <a:spcPct val="0"/>
        </a:spcAft>
        <a:defRPr sz="20100">
          <a:solidFill>
            <a:schemeClr val="tx2"/>
          </a:solidFill>
          <a:latin typeface="Times" pitchFamily="18" charset="0"/>
        </a:defRPr>
      </a:lvl8pPr>
      <a:lvl9pPr marL="1828800" algn="ctr" defTabSz="4173538" rtl="0" eaLnBrk="1" fontAlgn="base" hangingPunct="1">
        <a:spcBef>
          <a:spcPct val="0"/>
        </a:spcBef>
        <a:spcAft>
          <a:spcPct val="0"/>
        </a:spcAft>
        <a:defRPr sz="20100">
          <a:solidFill>
            <a:schemeClr val="tx2"/>
          </a:solidFill>
          <a:latin typeface="Times" pitchFamily="18" charset="0"/>
        </a:defRPr>
      </a:lvl9pPr>
    </p:titleStyle>
    <p:bodyStyle>
      <a:lvl1pPr marL="1565275" indent="-1565275" algn="l" defTabSz="4173538" rtl="0" eaLnBrk="1" fontAlgn="base" hangingPunct="1">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1" fontAlgn="base" hangingPunct="1">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eaLnBrk="1" fontAlgn="base" hangingPunct="1">
        <a:spcBef>
          <a:spcPct val="20000"/>
        </a:spcBef>
        <a:spcAft>
          <a:spcPct val="0"/>
        </a:spcAft>
        <a:buChar char="»"/>
        <a:defRPr sz="9100">
          <a:solidFill>
            <a:schemeClr val="tx1"/>
          </a:solidFill>
          <a:latin typeface="+mn-lt"/>
        </a:defRPr>
      </a:lvl6pPr>
      <a:lvl7pPr marL="10306050" indent="-1044575" algn="l" defTabSz="4173538" rtl="0" eaLnBrk="1" fontAlgn="base" hangingPunct="1">
        <a:spcBef>
          <a:spcPct val="20000"/>
        </a:spcBef>
        <a:spcAft>
          <a:spcPct val="0"/>
        </a:spcAft>
        <a:buChar char="»"/>
        <a:defRPr sz="9100">
          <a:solidFill>
            <a:schemeClr val="tx1"/>
          </a:solidFill>
          <a:latin typeface="+mn-lt"/>
        </a:defRPr>
      </a:lvl7pPr>
      <a:lvl8pPr marL="10763250" indent="-1044575" algn="l" defTabSz="4173538" rtl="0" eaLnBrk="1" fontAlgn="base" hangingPunct="1">
        <a:spcBef>
          <a:spcPct val="20000"/>
        </a:spcBef>
        <a:spcAft>
          <a:spcPct val="0"/>
        </a:spcAft>
        <a:buChar char="»"/>
        <a:defRPr sz="9100">
          <a:solidFill>
            <a:schemeClr val="tx1"/>
          </a:solidFill>
          <a:latin typeface="+mn-lt"/>
        </a:defRPr>
      </a:lvl8pPr>
      <a:lvl9pPr marL="11220450" indent="-1044575" algn="l" defTabSz="4173538"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143000" y="7162800"/>
            <a:ext cx="27813000" cy="830997"/>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Martyn Gigg</a:t>
            </a:r>
          </a:p>
          <a:p>
            <a:pPr algn="ctr"/>
            <a:r>
              <a:rPr lang="en-US" dirty="0" smtClean="0">
                <a:solidFill>
                  <a:srgbClr val="002D55"/>
                </a:solidFill>
                <a:latin typeface="Corisande Light" pitchFamily="2" charset="0"/>
              </a:rPr>
              <a:t>Tessella, 26 The Quadrant, Abingdon, </a:t>
            </a:r>
            <a:r>
              <a:rPr lang="en-US" dirty="0" err="1" smtClean="0">
                <a:solidFill>
                  <a:srgbClr val="002D55"/>
                </a:solidFill>
                <a:latin typeface="Corisande Light" pitchFamily="2" charset="0"/>
              </a:rPr>
              <a:t>Oxfordshire</a:t>
            </a:r>
            <a:r>
              <a:rPr lang="en-US" dirty="0" smtClean="0">
                <a:solidFill>
                  <a:srgbClr val="002D55"/>
                </a:solidFill>
                <a:latin typeface="Corisande Light" pitchFamily="2" charset="0"/>
              </a:rPr>
              <a:t>, OX14 3YS</a:t>
            </a:r>
            <a:endParaRPr lang="en-US" dirty="0">
              <a:solidFill>
                <a:srgbClr val="002D55"/>
              </a:solidFill>
              <a:latin typeface="Corisande Light" pitchFamily="2" charset="0"/>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2376" name="Group 328"/>
          <p:cNvGraphicFramePr>
            <a:graphicFrameLocks noGrp="1"/>
          </p:cNvGraphicFramePr>
          <p:nvPr/>
        </p:nvGraphicFramePr>
        <p:xfrm>
          <a:off x="1066800" y="8610600"/>
          <a:ext cx="28454150" cy="29489400"/>
        </p:xfrm>
        <a:graphic>
          <a:graphicData uri="http://schemas.openxmlformats.org/drawingml/2006/table">
            <a:tbl>
              <a:tblPr/>
              <a:tblGrid>
                <a:gridCol w="14052550"/>
                <a:gridCol w="14401600"/>
              </a:tblGrid>
              <a:tr h="29489400">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lang="en-GB" sz="2400" kern="1200" dirty="0" smtClean="0">
                          <a:solidFill>
                            <a:schemeClr val="tx1"/>
                          </a:solidFill>
                          <a:latin typeface="+mn-lt"/>
                          <a:ea typeface="+mn-ea"/>
                          <a:cs typeface="+mn-cs"/>
                        </a:rPr>
                        <a:t>Mantid version 1.x contained a Python API that provided users with the ability to automate their reduction tasks but the API was not the most intuitive to use. While Mantid was gaining ground in usage across ISIS &amp; ORNL a consultation was started with existing users with the aim of improving the long-term usability of the interface. Mantid version 2.0 saw the introduction of a new Python interface that retains the abilities to let users write complex processing scripts that mix the Mantid API with any available Python package. </a:t>
                      </a: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r>
                        <a:rPr lang="en-GB" sz="2400" i="1" kern="1200" dirty="0" smtClean="0">
                          <a:solidFill>
                            <a:schemeClr val="tx1"/>
                          </a:solidFill>
                          <a:latin typeface="Corisande"/>
                          <a:ea typeface="+mn-ea"/>
                          <a:cs typeface="+mn-cs"/>
                        </a:rPr>
                        <a:t>Snapshot</a:t>
                      </a:r>
                      <a:r>
                        <a:rPr lang="en-GB" sz="2400" i="1" kern="1200" baseline="0" dirty="0" smtClean="0">
                          <a:solidFill>
                            <a:schemeClr val="tx1"/>
                          </a:solidFill>
                          <a:latin typeface="Corisande"/>
                          <a:ea typeface="+mn-ea"/>
                          <a:cs typeface="+mn-cs"/>
                        </a:rPr>
                        <a:t> of reduction script inside embedded Python interpreter/editor within </a:t>
                      </a:r>
                      <a:r>
                        <a:rPr lang="en-GB" sz="2400" i="1" kern="1200" baseline="0" dirty="0" err="1" smtClean="0">
                          <a:solidFill>
                            <a:schemeClr val="tx1"/>
                          </a:solidFill>
                          <a:latin typeface="Corisande"/>
                          <a:ea typeface="+mn-ea"/>
                          <a:cs typeface="+mn-cs"/>
                        </a:rPr>
                        <a:t>MantidPlot</a:t>
                      </a:r>
                      <a:endParaRPr lang="en-GB" sz="2400" i="1" kern="1200" dirty="0" smtClean="0">
                        <a:solidFill>
                          <a:schemeClr val="tx1"/>
                        </a:solidFill>
                        <a:latin typeface="Corisande"/>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r>
                        <a:rPr lang="en-GB" sz="2400" kern="1200" dirty="0" smtClean="0">
                          <a:solidFill>
                            <a:schemeClr val="tx1"/>
                          </a:solidFill>
                          <a:latin typeface="+mn-lt"/>
                          <a:ea typeface="+mn-ea"/>
                          <a:cs typeface="+mn-cs"/>
                        </a:rPr>
                        <a:t>While the new API is simpler and more intuitive it</a:t>
                      </a:r>
                      <a:r>
                        <a:rPr lang="en-GB" sz="2400" kern="1200" baseline="0" dirty="0" smtClean="0">
                          <a:solidFill>
                            <a:schemeClr val="tx1"/>
                          </a:solidFill>
                          <a:latin typeface="+mn-lt"/>
                          <a:ea typeface="+mn-ea"/>
                          <a:cs typeface="+mn-cs"/>
                        </a:rPr>
                        <a:t> also has a much improved backend interface to the Mantid C++ libraries. </a:t>
                      </a:r>
                      <a:r>
                        <a:rPr lang="en-GB" sz="2400" kern="1200" dirty="0" smtClean="0">
                          <a:solidFill>
                            <a:schemeClr val="tx1"/>
                          </a:solidFill>
                          <a:latin typeface="+mn-lt"/>
                          <a:ea typeface="+mn-ea"/>
                          <a:cs typeface="+mn-cs"/>
                        </a:rPr>
                        <a:t>Examples of such improvements</a:t>
                      </a:r>
                      <a:r>
                        <a:rPr lang="en-GB" sz="2400" kern="1200" baseline="0" dirty="0" smtClean="0">
                          <a:solidFill>
                            <a:schemeClr val="tx1"/>
                          </a:solidFill>
                          <a:latin typeface="+mn-lt"/>
                          <a:ea typeface="+mn-ea"/>
                          <a:cs typeface="+mn-cs"/>
                        </a:rPr>
                        <a:t> </a:t>
                      </a:r>
                      <a:r>
                        <a:rPr lang="en-GB" sz="2400" kern="1200" dirty="0" smtClean="0">
                          <a:solidFill>
                            <a:schemeClr val="tx1"/>
                          </a:solidFill>
                          <a:latin typeface="+mn-lt"/>
                          <a:ea typeface="+mn-ea"/>
                          <a:cs typeface="+mn-cs"/>
                        </a:rPr>
                        <a:t>are:</a:t>
                      </a:r>
                    </a:p>
                    <a:p>
                      <a:pPr>
                        <a:buFont typeface="Arial" pitchFamily="34" charset="0"/>
                        <a:buChar char="•"/>
                      </a:pPr>
                      <a:r>
                        <a:rPr lang="en-GB" sz="2400" kern="1200" baseline="0" dirty="0" smtClean="0">
                          <a:solidFill>
                            <a:schemeClr val="tx1"/>
                          </a:solidFill>
                          <a:latin typeface="+mn-lt"/>
                          <a:ea typeface="+mn-ea"/>
                          <a:cs typeface="+mn-cs"/>
                        </a:rPr>
                        <a:t>  direct translation from Python types to C types without going via strings</a:t>
                      </a:r>
                    </a:p>
                    <a:p>
                      <a:pPr>
                        <a:buFont typeface="Arial" pitchFamily="34" charset="0"/>
                        <a:buChar char="•"/>
                      </a:pPr>
                      <a:r>
                        <a:rPr lang="en-GB" sz="2400" kern="1200" baseline="0" dirty="0" smtClean="0">
                          <a:solidFill>
                            <a:schemeClr val="tx1"/>
                          </a:solidFill>
                          <a:latin typeface="+mn-lt"/>
                          <a:ea typeface="+mn-ea"/>
                          <a:cs typeface="+mn-cs"/>
                        </a:rPr>
                        <a:t>  w</a:t>
                      </a:r>
                      <a:r>
                        <a:rPr lang="en-GB" sz="2400" kern="1200" dirty="0" smtClean="0">
                          <a:solidFill>
                            <a:schemeClr val="tx1"/>
                          </a:solidFill>
                          <a:latin typeface="+mn-lt"/>
                          <a:ea typeface="+mn-ea"/>
                          <a:cs typeface="+mn-cs"/>
                        </a:rPr>
                        <a:t>rapping of Mantid arrays with </a:t>
                      </a:r>
                      <a:r>
                        <a:rPr lang="en-GB" sz="2400" kern="1200" dirty="0" err="1" smtClean="0">
                          <a:solidFill>
                            <a:schemeClr val="tx1"/>
                          </a:solidFill>
                          <a:latin typeface="+mn-lt"/>
                          <a:ea typeface="+mn-ea"/>
                          <a:cs typeface="+mn-cs"/>
                        </a:rPr>
                        <a:t>NumPy</a:t>
                      </a:r>
                      <a:r>
                        <a:rPr lang="en-GB" sz="2400" kern="1200" dirty="0" smtClean="0">
                          <a:solidFill>
                            <a:schemeClr val="tx1"/>
                          </a:solidFill>
                          <a:latin typeface="+mn-lt"/>
                          <a:ea typeface="+mn-ea"/>
                          <a:cs typeface="+mn-cs"/>
                        </a:rPr>
                        <a:t> at the C++ level to avoid excessive copying when accessing data</a:t>
                      </a:r>
                    </a:p>
                    <a:p>
                      <a:pPr>
                        <a:buFont typeface="Arial" pitchFamily="34" charset="0"/>
                        <a:buChar char="•"/>
                      </a:pPr>
                      <a:r>
                        <a:rPr lang="en-GB" sz="2400" kern="1200" baseline="0" dirty="0" smtClean="0">
                          <a:solidFill>
                            <a:schemeClr val="tx1"/>
                          </a:solidFill>
                          <a:latin typeface="+mn-lt"/>
                          <a:ea typeface="+mn-ea"/>
                          <a:cs typeface="+mn-cs"/>
                        </a:rPr>
                        <a:t>  c</a:t>
                      </a:r>
                      <a:r>
                        <a:rPr lang="en-GB" sz="2400" kern="1200" dirty="0" smtClean="0">
                          <a:solidFill>
                            <a:schemeClr val="tx1"/>
                          </a:solidFill>
                          <a:latin typeface="+mn-lt"/>
                          <a:ea typeface="+mn-ea"/>
                          <a:cs typeface="+mn-cs"/>
                        </a:rPr>
                        <a:t>onverting C++ types to Python types using the Python C API, i.e. C++</a:t>
                      </a:r>
                      <a:r>
                        <a:rPr lang="en-GB" sz="2400" kern="1200" baseline="0" dirty="0" smtClean="0">
                          <a:solidFill>
                            <a:schemeClr val="tx1"/>
                          </a:solidFill>
                          <a:latin typeface="+mn-lt"/>
                          <a:ea typeface="+mn-ea"/>
                          <a:cs typeface="+mn-cs"/>
                        </a:rPr>
                        <a:t> map </a:t>
                      </a:r>
                      <a:r>
                        <a:rPr lang="en-GB" sz="2400" kern="1200" dirty="0" smtClean="0">
                          <a:solidFill>
                            <a:schemeClr val="tx1"/>
                          </a:solidFill>
                          <a:latin typeface="+mn-lt"/>
                          <a:ea typeface="+mn-ea"/>
                          <a:cs typeface="+mn-cs"/>
                        </a:rPr>
                        <a:t>→ Python dictionary</a:t>
                      </a:r>
                    </a:p>
                    <a:p>
                      <a:pPr>
                        <a:buFont typeface="Arial" pitchFamily="34" charset="0"/>
                        <a:buChar char="•"/>
                      </a:pPr>
                      <a:endParaRPr lang="en-GB" sz="2400" kern="1200" dirty="0" smtClean="0">
                        <a:solidFill>
                          <a:schemeClr val="tx1"/>
                        </a:solidFill>
                        <a:latin typeface="+mn-lt"/>
                        <a:ea typeface="+mn-ea"/>
                        <a:cs typeface="+mn-cs"/>
                      </a:endParaRPr>
                    </a:p>
                    <a:p>
                      <a:pPr>
                        <a:buFont typeface="Arial" pitchFamily="34" charset="0"/>
                        <a:buNone/>
                      </a:pPr>
                      <a:r>
                        <a:rPr lang="en-GB" sz="5000" kern="1200" baseline="0" dirty="0" err="1" smtClean="0">
                          <a:solidFill>
                            <a:srgbClr val="002D55"/>
                          </a:solidFill>
                          <a:latin typeface="Corisande"/>
                          <a:ea typeface="+mn-ea"/>
                          <a:cs typeface="+mn-cs"/>
                        </a:rPr>
                        <a:t>NumPy</a:t>
                      </a:r>
                      <a:endParaRPr lang="en-GB" sz="5000" kern="1200" baseline="0" dirty="0" smtClean="0">
                        <a:solidFill>
                          <a:srgbClr val="002D55"/>
                        </a:solidFill>
                        <a:latin typeface="Corisande"/>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r>
                        <a:rPr lang="en-GB" sz="2400" kern="1200" baseline="0" dirty="0" smtClean="0">
                          <a:solidFill>
                            <a:schemeClr val="tx1"/>
                          </a:solidFill>
                          <a:latin typeface="+mn-lt"/>
                          <a:ea typeface="+mn-ea"/>
                          <a:cs typeface="+mn-cs"/>
                        </a:rPr>
                        <a:t>The </a:t>
                      </a:r>
                      <a:r>
                        <a:rPr lang="en-GB" sz="2400" kern="1200" baseline="0" dirty="0" err="1" smtClean="0">
                          <a:solidFill>
                            <a:schemeClr val="tx1"/>
                          </a:solidFill>
                          <a:latin typeface="+mn-lt"/>
                          <a:ea typeface="+mn-ea"/>
                          <a:cs typeface="+mn-cs"/>
                        </a:rPr>
                        <a:t>NumPy</a:t>
                      </a:r>
                      <a:r>
                        <a:rPr lang="en-GB" sz="2400" kern="1200" baseline="0" dirty="0" smtClean="0">
                          <a:solidFill>
                            <a:schemeClr val="tx1"/>
                          </a:solidFill>
                          <a:latin typeface="+mn-lt"/>
                          <a:ea typeface="+mn-ea"/>
                          <a:cs typeface="+mn-cs"/>
                        </a:rPr>
                        <a:t> package provides a generic multi-dimensional array object along with a large number of pre-defined mathematical functions to act on these arrays. In addition to extensive functionality they are also much faster than Python lists when wishing to perform calculations on an entire dataset.</a:t>
                      </a: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r>
                        <a:rPr lang="en-GB" sz="2400" kern="1200" baseline="0" dirty="0" smtClean="0">
                          <a:solidFill>
                            <a:schemeClr val="tx1"/>
                          </a:solidFill>
                          <a:latin typeface="+mn-lt"/>
                          <a:ea typeface="+mn-ea"/>
                          <a:cs typeface="+mn-cs"/>
                        </a:rPr>
                        <a:t>In Mantid most users run a set of C++ algorithms to perform their reduction/analysis. Access to the “raw” data from each computation though is a must have. To provide this there are several solutions:</a:t>
                      </a: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pPr>
                      <a:r>
                        <a:rPr kumimoji="0" lang="en-US" sz="2400" b="0" i="1" u="none" strike="noStrike" kern="0" cap="none" normalizeH="0" baseline="0" dirty="0" smtClean="0">
                          <a:ln>
                            <a:noFill/>
                          </a:ln>
                          <a:solidFill>
                            <a:schemeClr val="tx1"/>
                          </a:solidFill>
                          <a:effectLst/>
                          <a:latin typeface="Corisande"/>
                          <a:cs typeface="Arial" pitchFamily="34" charset="0"/>
                        </a:rPr>
                        <a:t>Comparison of various methods for exposing C++ data to Python</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mn-lt"/>
                          <a:cs typeface="Arial" pitchFamily="34" charset="0"/>
                        </a:rPr>
                        <a:t>The clear winner from a user’s perspective is wrapping the existing C++ data with a </a:t>
                      </a:r>
                      <a:r>
                        <a:rPr kumimoji="0" lang="en-US" sz="2400" b="0" i="0" u="none" strike="noStrike" kern="0" cap="none" normalizeH="0" baseline="0" dirty="0" err="1" smtClean="0">
                          <a:ln>
                            <a:noFill/>
                          </a:ln>
                          <a:solidFill>
                            <a:schemeClr val="tx1"/>
                          </a:solidFill>
                          <a:effectLst/>
                          <a:latin typeface="+mn-lt"/>
                          <a:cs typeface="Arial" pitchFamily="34" charset="0"/>
                        </a:rPr>
                        <a:t>NumPy</a:t>
                      </a:r>
                      <a:r>
                        <a:rPr kumimoji="0" lang="en-US" sz="2400" b="0" i="0" u="none" strike="noStrike" kern="0" cap="none" normalizeH="0" baseline="0" dirty="0" smtClean="0">
                          <a:ln>
                            <a:noFill/>
                          </a:ln>
                          <a:solidFill>
                            <a:schemeClr val="tx1"/>
                          </a:solidFill>
                          <a:effectLst/>
                          <a:latin typeface="+mn-lt"/>
                          <a:cs typeface="Arial" pitchFamily="34" charset="0"/>
                        </a:rPr>
                        <a:t> façade. This allows users to manipulate the data as if it were a </a:t>
                      </a:r>
                      <a:r>
                        <a:rPr kumimoji="0" lang="en-US" sz="2400" b="0" i="0" u="none" strike="noStrike" kern="0" cap="none" normalizeH="0" baseline="0" dirty="0" err="1" smtClean="0">
                          <a:ln>
                            <a:noFill/>
                          </a:ln>
                          <a:solidFill>
                            <a:schemeClr val="tx1"/>
                          </a:solidFill>
                          <a:effectLst/>
                          <a:latin typeface="+mn-lt"/>
                          <a:cs typeface="Arial" pitchFamily="34" charset="0"/>
                        </a:rPr>
                        <a:t>NumPy</a:t>
                      </a:r>
                      <a:r>
                        <a:rPr kumimoji="0" lang="en-US" sz="2400" b="0" i="0" u="none" strike="noStrike" kern="0" cap="none" normalizeH="0" baseline="0" dirty="0" smtClean="0">
                          <a:ln>
                            <a:noFill/>
                          </a:ln>
                          <a:solidFill>
                            <a:schemeClr val="tx1"/>
                          </a:solidFill>
                          <a:effectLst/>
                          <a:latin typeface="+mn-lt"/>
                          <a:cs typeface="Arial" pitchFamily="34" charset="0"/>
                        </a:rPr>
                        <a:t> array but avoids the overhead of having to copy the data first. The expense is on the developer side and the difficulties will only need to be encountered once. In addition to this “wrapping” Mantid also provides </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mn-lt"/>
                          <a:cs typeface="Arial" pitchFamily="34" charset="0"/>
                        </a:rPr>
                        <a:t>  a read-only wrapper around the data allowing only non-modifying operations and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mn-lt"/>
                          <a:cs typeface="Arial" pitchFamily="34" charset="0"/>
                        </a:rPr>
                        <a:t>  an extract method to perform a copy into a new multi-dimensional array.</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1" u="none" strike="noStrike" kern="0" cap="none" normalizeH="0" baseline="0" dirty="0" smtClean="0">
                        <a:ln>
                          <a:noFill/>
                        </a:ln>
                        <a:solidFill>
                          <a:schemeClr val="tx1"/>
                        </a:solidFill>
                        <a:effectLst/>
                        <a:latin typeface="Corisande"/>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1" u="none" strike="noStrike" kern="0" cap="none" normalizeH="0" baseline="0" dirty="0" smtClean="0">
                          <a:ln>
                            <a:noFill/>
                          </a:ln>
                          <a:solidFill>
                            <a:schemeClr val="tx1"/>
                          </a:solidFill>
                          <a:effectLst/>
                          <a:latin typeface="Corisande"/>
                          <a:cs typeface="Arial" pitchFamily="34" charset="0"/>
                        </a:rPr>
                        <a:t>Mixing Mantid &amp; </a:t>
                      </a:r>
                      <a:r>
                        <a:rPr kumimoji="0" lang="en-US" sz="2400" b="0" i="1" u="none" strike="noStrike" kern="0" cap="none" normalizeH="0" baseline="0" dirty="0" err="1" smtClean="0">
                          <a:ln>
                            <a:noFill/>
                          </a:ln>
                          <a:solidFill>
                            <a:schemeClr val="tx1"/>
                          </a:solidFill>
                          <a:effectLst/>
                          <a:latin typeface="Corisande"/>
                          <a:cs typeface="Arial" pitchFamily="34" charset="0"/>
                        </a:rPr>
                        <a:t>NumPy</a:t>
                      </a:r>
                      <a:r>
                        <a:rPr kumimoji="0" lang="en-US" sz="2400" b="0" i="1" u="none" strike="noStrike" kern="0" cap="none" normalizeH="0" baseline="0" dirty="0" smtClean="0">
                          <a:ln>
                            <a:noFill/>
                          </a:ln>
                          <a:solidFill>
                            <a:schemeClr val="tx1"/>
                          </a:solidFill>
                          <a:effectLst/>
                          <a:latin typeface="Corisande"/>
                          <a:cs typeface="Arial" pitchFamily="34" charset="0"/>
                        </a:rPr>
                        <a:t> functionality</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5000" b="0" i="0" u="none" strike="noStrike" cap="none" normalizeH="0" baseline="0" dirty="0" smtClean="0">
                          <a:ln>
                            <a:noFill/>
                          </a:ln>
                          <a:solidFill>
                            <a:srgbClr val="002D55"/>
                          </a:solidFill>
                          <a:effectLst/>
                          <a:latin typeface="Corisande"/>
                        </a:rPr>
                        <a:t>IPython</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mn-lt"/>
                        </a:rPr>
                        <a:t>The standard Mantid Python file &amp; command line interpreter offer two complementary ways of executing Python code: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mn-lt"/>
                        </a:rPr>
                        <a:t>  edit &amp; run all/part of file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mn-lt"/>
                        </a:rPr>
                        <a:t>  single line execution with immediate return</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mn-lt"/>
                        </a:rPr>
                        <a:t>The IPython package provides a rich interactive shell with features such as:</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mn-lt"/>
                        </a:rPr>
                        <a:t>  tab completion</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mn-lt"/>
                        </a:rPr>
                        <a:t>  history</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mn-lt"/>
                        </a:rPr>
                        <a:t>  inline system commands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mn-lt"/>
                        </a:rPr>
                        <a:t>that improve the overall workflow when working with Python interactively.</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mn-lt"/>
                        </a:rPr>
                        <a:t>In Mantid v2 we have included an option to launch an IPython console from within </a:t>
                      </a:r>
                      <a:r>
                        <a:rPr kumimoji="0" lang="en-GB" sz="2400" b="0" i="0" u="none" strike="noStrike" cap="none" normalizeH="0" baseline="0" dirty="0" err="1" smtClean="0">
                          <a:ln>
                            <a:noFill/>
                          </a:ln>
                          <a:solidFill>
                            <a:schemeClr val="tx1"/>
                          </a:solidFill>
                          <a:effectLst/>
                          <a:latin typeface="+mn-lt"/>
                        </a:rPr>
                        <a:t>MantidPlot</a:t>
                      </a:r>
                      <a:r>
                        <a:rPr kumimoji="0" lang="en-GB" sz="2400" b="0" i="0" u="none" strike="noStrike" cap="none" normalizeH="0" baseline="0" dirty="0" smtClean="0">
                          <a:ln>
                            <a:noFill/>
                          </a:ln>
                          <a:solidFill>
                            <a:schemeClr val="tx1"/>
                          </a:solidFill>
                          <a:effectLst/>
                          <a:latin typeface="+mn-lt"/>
                        </a:rPr>
                        <a:t> (full details at http://www.mantidproject.org/IPython_Console), which offers all of the usual IPython features but also embeds </a:t>
                      </a:r>
                      <a:r>
                        <a:rPr kumimoji="0" lang="en-GB" sz="2400" b="0" i="0" u="none" strike="noStrike" cap="none" normalizeH="0" baseline="0" dirty="0" err="1" smtClean="0">
                          <a:ln>
                            <a:noFill/>
                          </a:ln>
                          <a:solidFill>
                            <a:schemeClr val="tx1"/>
                          </a:solidFill>
                          <a:effectLst/>
                          <a:latin typeface="+mn-lt"/>
                        </a:rPr>
                        <a:t>MantidPlot</a:t>
                      </a:r>
                      <a:r>
                        <a:rPr kumimoji="0" lang="en-GB" sz="2400" b="0" i="0" u="none" strike="noStrike" cap="none" normalizeH="0" baseline="0" dirty="0" smtClean="0">
                          <a:ln>
                            <a:noFill/>
                          </a:ln>
                          <a:solidFill>
                            <a:schemeClr val="tx1"/>
                          </a:solidFill>
                          <a:effectLst/>
                          <a:latin typeface="+mn-lt"/>
                        </a:rPr>
                        <a:t> within the IPython environment allowing full control of Mantid. </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1" u="none" strike="noStrike" cap="none" normalizeH="0" baseline="0" dirty="0" smtClean="0">
                        <a:ln>
                          <a:noFill/>
                        </a:ln>
                        <a:solidFill>
                          <a:schemeClr val="tx1"/>
                        </a:solidFill>
                        <a:effectLst/>
                        <a:latin typeface="Corisande"/>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1" u="none" strike="noStrike" cap="none" normalizeH="0" baseline="0" dirty="0" err="1" smtClean="0">
                          <a:ln>
                            <a:noFill/>
                          </a:ln>
                          <a:solidFill>
                            <a:schemeClr val="tx1"/>
                          </a:solidFill>
                          <a:effectLst/>
                          <a:latin typeface="Corisande"/>
                        </a:rPr>
                        <a:t>MantidPlot</a:t>
                      </a:r>
                      <a:r>
                        <a:rPr kumimoji="0" lang="en-GB" sz="2400" b="0" i="1" u="none" strike="noStrike" cap="none" normalizeH="0" baseline="0" dirty="0" smtClean="0">
                          <a:ln>
                            <a:noFill/>
                          </a:ln>
                          <a:solidFill>
                            <a:schemeClr val="tx1"/>
                          </a:solidFill>
                          <a:effectLst/>
                          <a:latin typeface="Corisande"/>
                        </a:rPr>
                        <a:t> with an IPython shell showing an inline algorithm help</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mn-lt"/>
                      </a:endParaRPr>
                    </a:p>
                  </a:txBody>
                  <a:tcPr horzOverflow="overflow">
                    <a:lnL>
                      <a:noFill/>
                    </a:lnL>
                    <a:lnR>
                      <a:noFill/>
                    </a:lnR>
                    <a:lnT cap="flat">
                      <a:noFill/>
                    </a:lnT>
                    <a:lnB cap="flat">
                      <a:noFill/>
                    </a:lnB>
                    <a:lnTlToBr>
                      <a:noFill/>
                    </a:lnTlToBr>
                    <a:lnBlToTr>
                      <a:noFill/>
                    </a:lnBlToTr>
                    <a:noFill/>
                  </a:tcPr>
                </a:tc>
              </a:tr>
            </a:tbl>
          </a:graphicData>
        </a:graphic>
      </p:graphicFrame>
      <p:sp>
        <p:nvSpPr>
          <p:cNvPr id="3086" name="Text Box 329"/>
          <p:cNvSpPr txBox="1">
            <a:spLocks noChangeArrowheads="1"/>
          </p:cNvSpPr>
          <p:nvPr/>
        </p:nvSpPr>
        <p:spPr bwMode="auto">
          <a:xfrm>
            <a:off x="18669000" y="40081200"/>
            <a:ext cx="10972800" cy="461665"/>
          </a:xfrm>
          <a:prstGeom prst="rect">
            <a:avLst/>
          </a:prstGeom>
          <a:noFill/>
          <a:ln w="9525">
            <a:noFill/>
            <a:miter lim="800000"/>
            <a:headEnd/>
            <a:tailEnd/>
          </a:ln>
        </p:spPr>
        <p:txBody>
          <a:bodyPr>
            <a:spAutoFit/>
          </a:bodyPr>
          <a:lstStyle/>
          <a:p>
            <a:pPr>
              <a:spcBef>
                <a:spcPct val="50000"/>
              </a:spcBef>
            </a:pPr>
            <a:r>
              <a:rPr lang="en-US" dirty="0" smtClean="0">
                <a:latin typeface="Arial" charset="0"/>
                <a:cs typeface="Arial" charset="0"/>
              </a:rPr>
              <a:t>Acknowledgements</a:t>
            </a:r>
          </a:p>
        </p:txBody>
      </p:sp>
      <p:sp>
        <p:nvSpPr>
          <p:cNvPr id="3087" name="TextBox 38"/>
          <p:cNvSpPr txBox="1">
            <a:spLocks noChangeArrowheads="1"/>
          </p:cNvSpPr>
          <p:nvPr/>
        </p:nvSpPr>
        <p:spPr bwMode="auto">
          <a:xfrm>
            <a:off x="3886102" y="4696025"/>
            <a:ext cx="22002750" cy="1938992"/>
          </a:xfrm>
          <a:prstGeom prst="rect">
            <a:avLst/>
          </a:prstGeom>
          <a:noFill/>
          <a:ln w="9525">
            <a:noFill/>
            <a:miter lim="800000"/>
            <a:headEnd/>
            <a:tailEnd/>
          </a:ln>
        </p:spPr>
        <p:txBody>
          <a:bodyPr>
            <a:spAutoFit/>
          </a:bodyPr>
          <a:lstStyle/>
          <a:p>
            <a:pPr algn="ctr"/>
            <a:r>
              <a:rPr lang="en-GB" sz="6000" b="1" dirty="0" smtClean="0">
                <a:latin typeface="Corisande" pitchFamily="2" charset="0"/>
              </a:rPr>
              <a:t>Deep Integration With Python - </a:t>
            </a:r>
          </a:p>
          <a:p>
            <a:pPr algn="ctr"/>
            <a:r>
              <a:rPr lang="en-GB" sz="6000" b="1" dirty="0" smtClean="0">
                <a:latin typeface="Corisande" pitchFamily="2" charset="0"/>
              </a:rPr>
              <a:t>The New Mantid API</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pic>
        <p:nvPicPr>
          <p:cNvPr id="11" name="Picture 10" descr="FocussingWorkflow.bmp"/>
          <p:cNvPicPr>
            <a:picLocks noChangeAspect="1"/>
          </p:cNvPicPr>
          <p:nvPr/>
        </p:nvPicPr>
        <p:blipFill>
          <a:blip r:embed="rId6" cstate="print"/>
          <a:stretch>
            <a:fillRect/>
          </a:stretch>
        </p:blipFill>
        <p:spPr>
          <a:xfrm>
            <a:off x="2157910" y="11248753"/>
            <a:ext cx="11441821" cy="6912768"/>
          </a:xfrm>
          <a:prstGeom prst="rect">
            <a:avLst/>
          </a:prstGeom>
        </p:spPr>
      </p:pic>
      <p:graphicFrame>
        <p:nvGraphicFramePr>
          <p:cNvPr id="12" name="Table 11"/>
          <p:cNvGraphicFramePr>
            <a:graphicFrameLocks noGrp="1"/>
          </p:cNvGraphicFramePr>
          <p:nvPr/>
        </p:nvGraphicFramePr>
        <p:xfrm>
          <a:off x="4246143" y="25650353"/>
          <a:ext cx="7848873" cy="2448272"/>
        </p:xfrm>
        <a:graphic>
          <a:graphicData uri="http://schemas.openxmlformats.org/drawingml/2006/table">
            <a:tbl>
              <a:tblPr firstRow="1" bandRow="1">
                <a:tableStyleId>{5C22544A-7EE6-4342-B048-85BDC9FD1C3A}</a:tableStyleId>
              </a:tblPr>
              <a:tblGrid>
                <a:gridCol w="2616291"/>
                <a:gridCol w="2616291"/>
                <a:gridCol w="2616291"/>
              </a:tblGrid>
              <a:tr h="553373">
                <a:tc>
                  <a:txBody>
                    <a:bodyPr/>
                    <a:lstStyle/>
                    <a:p>
                      <a:pPr algn="ctr"/>
                      <a:r>
                        <a:rPr lang="en-GB" dirty="0" smtClean="0">
                          <a:latin typeface="+mn-lt"/>
                        </a:rPr>
                        <a:t>Access Method</a:t>
                      </a:r>
                      <a:endParaRPr lang="en-GB" dirty="0">
                        <a:latin typeface="+mn-lt"/>
                      </a:endParaRPr>
                    </a:p>
                  </a:txBody>
                  <a:tcPr/>
                </a:tc>
                <a:tc>
                  <a:txBody>
                    <a:bodyPr/>
                    <a:lstStyle/>
                    <a:p>
                      <a:pPr algn="ctr"/>
                      <a:r>
                        <a:rPr lang="en-GB" dirty="0" smtClean="0">
                          <a:latin typeface="+mn-lt"/>
                        </a:rPr>
                        <a:t>Pros</a:t>
                      </a:r>
                      <a:endParaRPr lang="en-GB" dirty="0">
                        <a:latin typeface="+mn-lt"/>
                      </a:endParaRPr>
                    </a:p>
                  </a:txBody>
                  <a:tcPr/>
                </a:tc>
                <a:tc>
                  <a:txBody>
                    <a:bodyPr/>
                    <a:lstStyle/>
                    <a:p>
                      <a:pPr algn="ctr"/>
                      <a:r>
                        <a:rPr lang="en-GB" dirty="0" smtClean="0">
                          <a:latin typeface="+mn-lt"/>
                        </a:rPr>
                        <a:t>Cons</a:t>
                      </a:r>
                      <a:endParaRPr lang="en-GB" dirty="0">
                        <a:latin typeface="+mn-lt"/>
                      </a:endParaRPr>
                    </a:p>
                  </a:txBody>
                  <a:tcPr/>
                </a:tc>
              </a:tr>
              <a:tr h="670763">
                <a:tc>
                  <a:txBody>
                    <a:bodyPr/>
                    <a:lstStyle/>
                    <a:p>
                      <a:pPr algn="ctr"/>
                      <a:r>
                        <a:rPr lang="en-GB" dirty="0" smtClean="0">
                          <a:latin typeface="+mn-lt"/>
                        </a:rPr>
                        <a:t>Direct Access to</a:t>
                      </a:r>
                      <a:r>
                        <a:rPr lang="en-GB" baseline="0" dirty="0" smtClean="0">
                          <a:latin typeface="+mn-lt"/>
                        </a:rPr>
                        <a:t> C++ array</a:t>
                      </a:r>
                      <a:endParaRPr lang="en-GB" dirty="0">
                        <a:latin typeface="+mn-lt"/>
                      </a:endParaRPr>
                    </a:p>
                  </a:txBody>
                  <a:tcPr/>
                </a:tc>
                <a:tc>
                  <a:txBody>
                    <a:bodyPr/>
                    <a:lstStyle/>
                    <a:p>
                      <a:pPr algn="ctr"/>
                      <a:r>
                        <a:rPr lang="en-GB" dirty="0" smtClean="0">
                          <a:latin typeface="+mn-lt"/>
                        </a:rPr>
                        <a:t>easy,</a:t>
                      </a:r>
                      <a:r>
                        <a:rPr lang="en-GB" baseline="0" dirty="0" smtClean="0">
                          <a:latin typeface="+mn-lt"/>
                        </a:rPr>
                        <a:t> f</a:t>
                      </a:r>
                      <a:r>
                        <a:rPr lang="en-GB" dirty="0" smtClean="0">
                          <a:latin typeface="+mn-lt"/>
                        </a:rPr>
                        <a:t>ast </a:t>
                      </a:r>
                      <a:endParaRPr lang="en-GB" dirty="0">
                        <a:latin typeface="+mn-lt"/>
                      </a:endParaRPr>
                    </a:p>
                  </a:txBody>
                  <a:tcPr/>
                </a:tc>
                <a:tc>
                  <a:txBody>
                    <a:bodyPr/>
                    <a:lstStyle/>
                    <a:p>
                      <a:pPr algn="ctr"/>
                      <a:r>
                        <a:rPr lang="en-GB" dirty="0" smtClean="0">
                          <a:latin typeface="+mn-lt"/>
                        </a:rPr>
                        <a:t>unfamiliar</a:t>
                      </a:r>
                      <a:r>
                        <a:rPr lang="en-GB" baseline="0" dirty="0" smtClean="0">
                          <a:latin typeface="+mn-lt"/>
                        </a:rPr>
                        <a:t> type in Python, little functionality</a:t>
                      </a:r>
                      <a:endParaRPr lang="en-GB" dirty="0">
                        <a:latin typeface="+mn-lt"/>
                      </a:endParaRPr>
                    </a:p>
                  </a:txBody>
                  <a:tcPr/>
                </a:tc>
              </a:tr>
              <a:tr h="553373">
                <a:tc>
                  <a:txBody>
                    <a:bodyPr/>
                    <a:lstStyle/>
                    <a:p>
                      <a:pPr algn="ctr"/>
                      <a:r>
                        <a:rPr lang="en-GB" dirty="0" smtClean="0">
                          <a:latin typeface="+mn-lt"/>
                        </a:rPr>
                        <a:t>Copy data</a:t>
                      </a:r>
                      <a:r>
                        <a:rPr lang="en-GB" baseline="0" dirty="0" smtClean="0">
                          <a:latin typeface="+mn-lt"/>
                        </a:rPr>
                        <a:t> to Python list</a:t>
                      </a:r>
                      <a:endParaRPr lang="en-GB" dirty="0">
                        <a:latin typeface="+mn-lt"/>
                      </a:endParaRPr>
                    </a:p>
                  </a:txBody>
                  <a:tcPr/>
                </a:tc>
                <a:tc>
                  <a:txBody>
                    <a:bodyPr/>
                    <a:lstStyle/>
                    <a:p>
                      <a:pPr algn="ctr"/>
                      <a:r>
                        <a:rPr lang="en-GB" dirty="0" smtClean="0">
                          <a:latin typeface="+mn-lt"/>
                        </a:rPr>
                        <a:t>familiar Python type</a:t>
                      </a:r>
                      <a:endParaRPr lang="en-GB" dirty="0">
                        <a:latin typeface="+mn-lt"/>
                      </a:endParaRPr>
                    </a:p>
                  </a:txBody>
                  <a:tcPr/>
                </a:tc>
                <a:tc>
                  <a:txBody>
                    <a:bodyPr/>
                    <a:lstStyle/>
                    <a:p>
                      <a:pPr algn="ctr"/>
                      <a:r>
                        <a:rPr lang="en-GB" dirty="0" smtClean="0">
                          <a:latin typeface="+mn-lt"/>
                        </a:rPr>
                        <a:t>slow when creating &amp; using</a:t>
                      </a:r>
                      <a:endParaRPr lang="en-GB" dirty="0">
                        <a:latin typeface="+mn-lt"/>
                      </a:endParaRPr>
                    </a:p>
                  </a:txBody>
                  <a:tcPr/>
                </a:tc>
              </a:tr>
              <a:tr h="670763">
                <a:tc>
                  <a:txBody>
                    <a:bodyPr/>
                    <a:lstStyle/>
                    <a:p>
                      <a:pPr algn="ctr"/>
                      <a:r>
                        <a:rPr lang="en-GB" dirty="0" smtClean="0">
                          <a:latin typeface="+mn-lt"/>
                        </a:rPr>
                        <a:t>Wrap with </a:t>
                      </a:r>
                      <a:r>
                        <a:rPr lang="en-GB" dirty="0" err="1" smtClean="0">
                          <a:latin typeface="+mn-lt"/>
                        </a:rPr>
                        <a:t>NumPy</a:t>
                      </a:r>
                      <a:r>
                        <a:rPr lang="en-GB" baseline="0" dirty="0" smtClean="0">
                          <a:latin typeface="+mn-lt"/>
                        </a:rPr>
                        <a:t> array in C++ layer</a:t>
                      </a:r>
                      <a:endParaRPr lang="en-GB" dirty="0">
                        <a:latin typeface="+mn-lt"/>
                      </a:endParaRPr>
                    </a:p>
                  </a:txBody>
                  <a:tcPr/>
                </a:tc>
                <a:tc>
                  <a:txBody>
                    <a:bodyPr/>
                    <a:lstStyle/>
                    <a:p>
                      <a:pPr algn="ctr"/>
                      <a:r>
                        <a:rPr lang="en-GB" dirty="0" smtClean="0">
                          <a:latin typeface="+mn-lt"/>
                        </a:rPr>
                        <a:t>fast, functional, familiar type</a:t>
                      </a:r>
                      <a:endParaRPr lang="en-GB" dirty="0">
                        <a:latin typeface="+mn-lt"/>
                      </a:endParaRPr>
                    </a:p>
                  </a:txBody>
                  <a:tcPr/>
                </a:tc>
                <a:tc>
                  <a:txBody>
                    <a:bodyPr/>
                    <a:lstStyle/>
                    <a:p>
                      <a:pPr algn="ctr"/>
                      <a:r>
                        <a:rPr lang="en-GB" dirty="0" smtClean="0">
                          <a:latin typeface="+mn-lt"/>
                        </a:rPr>
                        <a:t>difficult to do generically, requires </a:t>
                      </a:r>
                      <a:r>
                        <a:rPr lang="en-GB" dirty="0" err="1" smtClean="0">
                          <a:latin typeface="+mn-lt"/>
                        </a:rPr>
                        <a:t>NumPy</a:t>
                      </a:r>
                      <a:r>
                        <a:rPr lang="en-GB" dirty="0" smtClean="0">
                          <a:latin typeface="+mn-lt"/>
                        </a:rPr>
                        <a:t> as dependency</a:t>
                      </a:r>
                      <a:r>
                        <a:rPr lang="en-GB" baseline="0" dirty="0" smtClean="0">
                          <a:latin typeface="+mn-lt"/>
                        </a:rPr>
                        <a:t> at C++ level</a:t>
                      </a:r>
                      <a:endParaRPr lang="en-GB" dirty="0">
                        <a:latin typeface="+mn-lt"/>
                      </a:endParaRPr>
                    </a:p>
                  </a:txBody>
                  <a:tcPr/>
                </a:tc>
              </a:tr>
            </a:tbl>
          </a:graphicData>
        </a:graphic>
      </p:graphicFrame>
      <p:pic>
        <p:nvPicPr>
          <p:cNvPr id="14" name="Picture 13" descr="Numpy.bmp"/>
          <p:cNvPicPr>
            <a:picLocks noChangeAspect="1"/>
          </p:cNvPicPr>
          <p:nvPr/>
        </p:nvPicPr>
        <p:blipFill>
          <a:blip r:embed="rId7" cstate="print"/>
          <a:stretch>
            <a:fillRect/>
          </a:stretch>
        </p:blipFill>
        <p:spPr>
          <a:xfrm>
            <a:off x="2157910" y="30690913"/>
            <a:ext cx="11521280" cy="6582730"/>
          </a:xfrm>
          <a:prstGeom prst="rect">
            <a:avLst/>
          </a:prstGeom>
        </p:spPr>
      </p:pic>
      <p:pic>
        <p:nvPicPr>
          <p:cNvPr id="15" name="Picture 14" descr="IPython.bmp"/>
          <p:cNvPicPr>
            <a:picLocks noChangeAspect="1"/>
          </p:cNvPicPr>
          <p:nvPr/>
        </p:nvPicPr>
        <p:blipFill>
          <a:blip r:embed="rId8" cstate="print"/>
          <a:stretch>
            <a:fillRect/>
          </a:stretch>
        </p:blipFill>
        <p:spPr>
          <a:xfrm>
            <a:off x="16199470" y="14633129"/>
            <a:ext cx="11881320" cy="7172109"/>
          </a:xfrm>
          <a:prstGeom prst="rect">
            <a:avLst/>
          </a:prstGeom>
        </p:spPr>
      </p:pic>
    </p:spTree>
  </p:cSld>
  <p:clrMapOvr>
    <a:masterClrMapping/>
  </p:clrMapOvr>
</p:sld>
</file>

<file path=ppt/theme/theme1.xml><?xml version="1.0" encoding="utf-8"?>
<a:theme xmlns:a="http://schemas.openxmlformats.org/drawingml/2006/main" name="STFC_Template_A0P_Pos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STFC_Template_A0P_Poster</Template>
  <TotalTime>259</TotalTime>
  <Words>597</Words>
  <Application>Microsoft Office PowerPoint</Application>
  <PresentationFormat>Custom</PresentationFormat>
  <Paragraphs>113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STFC_Template_A0P_Poster</vt:lpstr>
      <vt:lpstr>Slide 1</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Gigg</dc:creator>
  <cp:lastModifiedBy>Martyn Gigg</cp:lastModifiedBy>
  <cp:revision>62</cp:revision>
  <dcterms:created xsi:type="dcterms:W3CDTF">2012-08-28T09:52:48Z</dcterms:created>
  <dcterms:modified xsi:type="dcterms:W3CDTF">2012-08-28T14:12:47Z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