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317" r:id="rId2"/>
    <p:sldId id="479" r:id="rId3"/>
    <p:sldId id="480" r:id="rId4"/>
    <p:sldId id="481" r:id="rId5"/>
    <p:sldId id="484" r:id="rId6"/>
    <p:sldId id="482" r:id="rId7"/>
    <p:sldId id="483" r:id="rId8"/>
    <p:sldId id="48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5" autoAdjust="0"/>
    <p:restoredTop sz="94638" autoAdjust="0"/>
  </p:normalViewPr>
  <p:slideViewPr>
    <p:cSldViewPr>
      <p:cViewPr>
        <p:scale>
          <a:sx n="135" d="100"/>
          <a:sy n="135" d="100"/>
        </p:scale>
        <p:origin x="-91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ntidproject.org/nightly/concepts/InstrumentDefinitionFile.html#creating-structured-irregular-geometry-detecto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antidproject.org/nightly/concepts/HowToDefineGeometricShape.html#howtodefinegeometricshap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antidproject.org/nightly/release/v3.7.1/framework.html#algorith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antidproject.org/nightly/algorithms/MonteCarloAbsorption-v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Framework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0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381642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Introduction of new structured detector syntax in IDF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docs.mantidproject.org/nightly/concepts/InstrumentDefinitionFile.html#creating-structured-irregular-geometry-detectors</a:t>
            </a: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 err="1" smtClean="0"/>
              <a:t>HollowCylinder</a:t>
            </a:r>
            <a:r>
              <a:rPr lang="en-GB" dirty="0" smtClean="0"/>
              <a:t> added as “primitive” shape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docs.mantidproject.org/nightly/concepts/HowToDefineGeometricShape.html#howtodefinegeometricshape</a:t>
            </a:r>
            <a:endParaRPr lang="en-GB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Required for absorption corrections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62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43494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Fixed crash on Mac OSX when trying to retrieve proxy information at RAL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ISIS Mac users: Please remove “proxy.info=“ &amp; “</a:t>
            </a:r>
            <a:r>
              <a:rPr lang="en-GB" sz="1600" dirty="0" err="1" smtClean="0"/>
              <a:t>proxy.port</a:t>
            </a:r>
            <a:r>
              <a:rPr lang="en-GB" sz="1600" dirty="0" smtClean="0"/>
              <a:t>=” lines from /Users/LOGIN/.</a:t>
            </a:r>
            <a:r>
              <a:rPr lang="en-GB" sz="1600" dirty="0" err="1" smtClean="0"/>
              <a:t>mantid</a:t>
            </a:r>
            <a:r>
              <a:rPr lang="en-GB" sz="1600" dirty="0" smtClean="0"/>
              <a:t>/</a:t>
            </a:r>
            <a:r>
              <a:rPr lang="en-GB" sz="1600" dirty="0" err="1" smtClean="0"/>
              <a:t>Mantid.user.properties</a:t>
            </a:r>
            <a:r>
              <a:rPr lang="en-GB" sz="1600" dirty="0" smtClean="0"/>
              <a:t> file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Fixed bug that </a:t>
            </a:r>
            <a:r>
              <a:rPr lang="en-GB" sz="2000" dirty="0"/>
              <a:t>caused uploads to fail with some incorrectly configured proxy </a:t>
            </a:r>
            <a:r>
              <a:rPr lang="en-GB" sz="2000" dirty="0" smtClean="0"/>
              <a:t>servers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The </a:t>
            </a:r>
            <a:r>
              <a:rPr lang="en-GB" sz="2000" dirty="0"/>
              <a:t>default </a:t>
            </a:r>
            <a:r>
              <a:rPr lang="en-GB" sz="2000" dirty="0" smtClean="0"/>
              <a:t>download timeout </a:t>
            </a:r>
            <a:r>
              <a:rPr lang="en-GB" sz="2000" dirty="0"/>
              <a:t>has been increased from 5s to 30s to avoid hitting the timeout when tying to download some larger </a:t>
            </a:r>
            <a:r>
              <a:rPr lang="en-GB" sz="2000" dirty="0" smtClean="0"/>
              <a:t>files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285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Notable bug fixes:</a:t>
            </a:r>
          </a:p>
          <a:p>
            <a:pPr lvl="1"/>
            <a:r>
              <a:rPr lang="en-GB" sz="1800" dirty="0" err="1" smtClean="0"/>
              <a:t>SofQW</a:t>
            </a:r>
            <a:r>
              <a:rPr lang="en-GB" sz="1800" dirty="0" smtClean="0"/>
              <a:t>: Fixed bug with normalisation found when using algorithm for Reflectometry</a:t>
            </a:r>
          </a:p>
          <a:p>
            <a:pPr lvl="1"/>
            <a:r>
              <a:rPr lang="en-GB" sz="1800" dirty="0" smtClean="0"/>
              <a:t>Several algorithms: Fix crashes when given a workspace group</a:t>
            </a:r>
            <a:endParaRPr lang="en-GB" sz="1800" dirty="0"/>
          </a:p>
          <a:p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Full list of changes to algorithms:</a:t>
            </a:r>
          </a:p>
          <a:p>
            <a:pPr lvl="1"/>
            <a:r>
              <a:rPr lang="en-GB" sz="1800" dirty="0" smtClean="0">
                <a:hlinkClick r:id="rId2"/>
              </a:rPr>
              <a:t>http</a:t>
            </a:r>
            <a:r>
              <a:rPr lang="en-GB" sz="1800" dirty="0">
                <a:hlinkClick r:id="rId2"/>
              </a:rPr>
              <a:t>://</a:t>
            </a:r>
            <a:r>
              <a:rPr lang="en-GB" sz="1800" dirty="0" smtClean="0">
                <a:hlinkClick r:id="rId2"/>
              </a:rPr>
              <a:t>docs.mantidproject.org/nightly/release/v3.7.1/framework.html#algorithms</a:t>
            </a:r>
            <a:endParaRPr lang="en-GB" sz="1800" dirty="0" smtClean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1169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Absorption Corrections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39838"/>
            <a:ext cx="8496944" cy="4493418"/>
          </a:xfrm>
        </p:spPr>
        <p:txBody>
          <a:bodyPr/>
          <a:lstStyle/>
          <a:p>
            <a:r>
              <a:rPr lang="en-GB" sz="2000" dirty="0" smtClean="0"/>
              <a:t>New functions for calculating corrections due to absorption</a:t>
            </a:r>
          </a:p>
          <a:p>
            <a:pPr lvl="1"/>
            <a:r>
              <a:rPr lang="en-GB" sz="1600" dirty="0" smtClean="0"/>
              <a:t>Monte Carlo algorithm -&gt; used for generic shape corrections</a:t>
            </a:r>
          </a:p>
          <a:p>
            <a:pPr lvl="1"/>
            <a:r>
              <a:rPr lang="en-GB" sz="1600" dirty="0" smtClean="0"/>
              <a:t>allows definition of container plus other components in beam</a:t>
            </a:r>
          </a:p>
          <a:p>
            <a:pPr lvl="1"/>
            <a:r>
              <a:rPr lang="en-GB" sz="1600" dirty="0" smtClean="0"/>
              <a:t>allows definition of beam “size” (currently rectangular slit) </a:t>
            </a:r>
            <a:endParaRPr lang="en-GB" dirty="0" smtClean="0"/>
          </a:p>
          <a:p>
            <a:endParaRPr lang="en-GB" sz="2000" dirty="0" smtClean="0"/>
          </a:p>
          <a:p>
            <a:r>
              <a:rPr lang="en-GB" sz="2000" dirty="0" smtClean="0"/>
              <a:t>Container definitions to be implemented in a collection of known containers alongside instrument definitions</a:t>
            </a:r>
          </a:p>
          <a:p>
            <a:pPr lvl="1"/>
            <a:r>
              <a:rPr lang="en-GB" sz="1600" dirty="0"/>
              <a:t>a</a:t>
            </a:r>
            <a:r>
              <a:rPr lang="en-GB" sz="1600" dirty="0" smtClean="0"/>
              <a:t>voids repeated definition of standard cans </a:t>
            </a:r>
            <a:r>
              <a:rPr lang="en-GB" sz="1600" dirty="0" err="1" smtClean="0"/>
              <a:t>etc</a:t>
            </a:r>
            <a:r>
              <a:rPr lang="en-GB" sz="1600" dirty="0" smtClean="0"/>
              <a:t> in scripts</a:t>
            </a:r>
          </a:p>
          <a:p>
            <a:endParaRPr lang="en-GB" dirty="0"/>
          </a:p>
          <a:p>
            <a:r>
              <a:rPr lang="en-GB" sz="2000" dirty="0" smtClean="0"/>
              <a:t>Documentation for workflow:</a:t>
            </a:r>
          </a:p>
          <a:p>
            <a:pPr lvl="1"/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docs.mantidproject.org/nightly/algorithms/MonteCarloAbsorption-v1.html</a:t>
            </a:r>
            <a:endParaRPr lang="en-GB" sz="1800" dirty="0" smtClean="0"/>
          </a:p>
          <a:p>
            <a:pPr lvl="1"/>
            <a:endParaRPr lang="en-GB" sz="1800" dirty="0" smtClean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417100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392488"/>
          </a:xfrm>
        </p:spPr>
        <p:txBody>
          <a:bodyPr/>
          <a:lstStyle/>
          <a:p>
            <a:r>
              <a:rPr lang="en-GB" sz="1600" i="1" dirty="0" err="1" smtClean="0"/>
              <a:t>PlotMD</a:t>
            </a:r>
            <a:r>
              <a:rPr lang="en-GB" sz="1600" dirty="0" smtClean="0"/>
              <a:t> </a:t>
            </a:r>
            <a:r>
              <a:rPr lang="en-GB" sz="1600" dirty="0"/>
              <a:t>now plots points at bin centres for </a:t>
            </a:r>
            <a:r>
              <a:rPr lang="en-GB" sz="1600" dirty="0" err="1"/>
              <a:t>MDEventWorkspaces</a:t>
            </a:r>
            <a:r>
              <a:rPr lang="en-GB" sz="1600" dirty="0"/>
              <a:t> as well as </a:t>
            </a:r>
            <a:r>
              <a:rPr lang="en-GB" sz="1600" dirty="0" err="1"/>
              <a:t>MDHistoWorkspaces</a:t>
            </a:r>
            <a:r>
              <a:rPr lang="en-GB" sz="1600" dirty="0"/>
              <a:t>.</a:t>
            </a:r>
          </a:p>
          <a:p>
            <a:endParaRPr lang="en-GB" sz="1600" i="1" dirty="0" smtClean="0"/>
          </a:p>
          <a:p>
            <a:r>
              <a:rPr lang="en-GB" sz="1600" i="1" dirty="0" err="1" smtClean="0"/>
              <a:t>SliceMD</a:t>
            </a:r>
            <a:r>
              <a:rPr lang="en-GB" sz="1600" dirty="0" smtClean="0"/>
              <a:t> </a:t>
            </a:r>
            <a:r>
              <a:rPr lang="en-GB" sz="1600" dirty="0"/>
              <a:t>now reports the correct number of events in the output workspace.</a:t>
            </a:r>
          </a:p>
          <a:p>
            <a:endParaRPr lang="en-GB" sz="1600" dirty="0" smtClean="0"/>
          </a:p>
          <a:p>
            <a:r>
              <a:rPr lang="en-GB" sz="1600" dirty="0" smtClean="0"/>
              <a:t>The </a:t>
            </a:r>
            <a:r>
              <a:rPr lang="en-GB" sz="1600" dirty="0"/>
              <a:t>size of densely populated, multidimensional </a:t>
            </a:r>
            <a:r>
              <a:rPr lang="en-GB" sz="1600" dirty="0" err="1"/>
              <a:t>MDEventWorkspace</a:t>
            </a:r>
            <a:r>
              <a:rPr lang="en-GB" sz="1600" dirty="0"/>
              <a:t> slices produced by </a:t>
            </a:r>
            <a:r>
              <a:rPr lang="en-GB" sz="1600" dirty="0" err="1"/>
              <a:t>SliceMD</a:t>
            </a:r>
            <a:r>
              <a:rPr lang="en-GB" sz="1600" dirty="0"/>
              <a:t> has been greatly reduced by using more sensible box splitting parameters.</a:t>
            </a:r>
          </a:p>
          <a:p>
            <a:endParaRPr lang="en-GB" sz="1600" dirty="0" smtClean="0"/>
          </a:p>
          <a:p>
            <a:r>
              <a:rPr lang="en-GB" sz="1600" dirty="0" smtClean="0"/>
              <a:t>MD </a:t>
            </a:r>
            <a:r>
              <a:rPr lang="en-GB" sz="1600" dirty="0"/>
              <a:t>slicing algorithms now correctly detect units in input workspace and set units in output workspace as directed with the </a:t>
            </a:r>
            <a:r>
              <a:rPr lang="en-GB" sz="1600" dirty="0" err="1"/>
              <a:t>BasisVector</a:t>
            </a:r>
            <a:r>
              <a:rPr lang="en-GB" sz="1600" dirty="0"/>
              <a:t> properties.</a:t>
            </a:r>
          </a:p>
          <a:p>
            <a:endParaRPr lang="en-GB" sz="1600" dirty="0" smtClean="0"/>
          </a:p>
          <a:p>
            <a:r>
              <a:rPr lang="en-GB" sz="1600" dirty="0" smtClean="0"/>
              <a:t>Slicing </a:t>
            </a:r>
            <a:r>
              <a:rPr lang="en-GB" sz="1600" dirty="0"/>
              <a:t>algorithms (</a:t>
            </a:r>
            <a:r>
              <a:rPr lang="en-GB" sz="1600" i="1" dirty="0" err="1"/>
              <a:t>SliceMD</a:t>
            </a:r>
            <a:r>
              <a:rPr lang="en-GB" sz="1600" dirty="0"/>
              <a:t> and </a:t>
            </a:r>
            <a:r>
              <a:rPr lang="en-GB" sz="1600" i="1" dirty="0" err="1"/>
              <a:t>BinMD</a:t>
            </a:r>
            <a:r>
              <a:rPr lang="en-GB" sz="1600" dirty="0"/>
              <a:t>) do not add masked data to their output workspaces.</a:t>
            </a:r>
          </a:p>
          <a:p>
            <a:endParaRPr lang="en-GB" sz="1600" dirty="0" smtClean="0"/>
          </a:p>
          <a:p>
            <a:r>
              <a:rPr lang="en-GB" sz="1600" dirty="0" err="1" smtClean="0"/>
              <a:t>MergeMD</a:t>
            </a:r>
            <a:r>
              <a:rPr lang="en-GB" sz="1600" dirty="0" smtClean="0"/>
              <a:t> </a:t>
            </a:r>
            <a:r>
              <a:rPr lang="en-GB" sz="1600" dirty="0"/>
              <a:t>now does not add masked events to its output workspace</a:t>
            </a:r>
            <a:r>
              <a:rPr lang="en-GB" sz="1600" dirty="0" smtClean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128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4781450"/>
          </a:xfrm>
        </p:spPr>
        <p:txBody>
          <a:bodyPr/>
          <a:lstStyle/>
          <a:p>
            <a:r>
              <a:rPr lang="en-GB" sz="1600" i="1" dirty="0" err="1"/>
              <a:t>ConvertToMD</a:t>
            </a:r>
            <a:r>
              <a:rPr lang="en-GB" sz="1600" dirty="0"/>
              <a:t>, </a:t>
            </a:r>
            <a:r>
              <a:rPr lang="en-GB" sz="1600" i="1" dirty="0" err="1"/>
              <a:t>CreateMD</a:t>
            </a:r>
            <a:r>
              <a:rPr lang="en-GB" sz="1600" dirty="0"/>
              <a:t> and </a:t>
            </a:r>
            <a:r>
              <a:rPr lang="en-GB" sz="1600" i="1" dirty="0" err="1"/>
              <a:t>AccumulateMD</a:t>
            </a:r>
            <a:r>
              <a:rPr lang="en-GB" sz="1600" dirty="0"/>
              <a:t> now have the option to produce workspaces with a file-backend.</a:t>
            </a:r>
          </a:p>
          <a:p>
            <a:endParaRPr lang="en-GB" sz="1600" dirty="0"/>
          </a:p>
          <a:p>
            <a:r>
              <a:rPr lang="en-GB" sz="1600" dirty="0"/>
              <a:t>Dimension labelling in MD slicing algorithms is consistent with </a:t>
            </a:r>
            <a:r>
              <a:rPr lang="en-GB" sz="1600" i="1" dirty="0" err="1"/>
              <a:t>ConvertToMD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dirty="0"/>
              <a:t>The box structure of workspaces created with </a:t>
            </a:r>
            <a:r>
              <a:rPr lang="en-GB" sz="1600" i="1" dirty="0" err="1"/>
              <a:t>CutMD</a:t>
            </a:r>
            <a:r>
              <a:rPr lang="en-GB" sz="1600" dirty="0"/>
              <a:t> using </a:t>
            </a:r>
            <a:r>
              <a:rPr lang="en-GB" sz="1600" i="1" dirty="0" err="1"/>
              <a:t>NoPix</a:t>
            </a:r>
            <a:r>
              <a:rPr lang="en-GB" sz="1600" i="1" dirty="0"/>
              <a:t>=false</a:t>
            </a:r>
            <a:r>
              <a:rPr lang="en-GB" sz="1600" dirty="0"/>
              <a:t> now matches that specified by the </a:t>
            </a:r>
            <a:r>
              <a:rPr lang="en-GB" sz="1600" dirty="0" err="1"/>
              <a:t>PnBins</a:t>
            </a:r>
            <a:r>
              <a:rPr lang="en-GB" sz="1600" dirty="0"/>
              <a:t> properties. Additional box splitting is only allowed if </a:t>
            </a:r>
            <a:r>
              <a:rPr lang="en-GB" sz="1600" i="1" dirty="0" err="1"/>
              <a:t>MaxRecursionDepth</a:t>
            </a:r>
            <a:r>
              <a:rPr lang="en-GB" sz="1600" dirty="0"/>
              <a:t> is set to higher than its default of 1.</a:t>
            </a:r>
          </a:p>
          <a:p>
            <a:endParaRPr lang="en-GB" sz="1600" dirty="0"/>
          </a:p>
          <a:p>
            <a:r>
              <a:rPr lang="en-GB" sz="1600" dirty="0" err="1"/>
              <a:t>XorMD</a:t>
            </a:r>
            <a:r>
              <a:rPr lang="en-GB" sz="1600" dirty="0"/>
              <a:t>, </a:t>
            </a:r>
            <a:r>
              <a:rPr lang="en-GB" sz="1600" dirty="0" err="1"/>
              <a:t>OrMD</a:t>
            </a:r>
            <a:r>
              <a:rPr lang="en-GB" sz="1600" dirty="0"/>
              <a:t> and </a:t>
            </a:r>
            <a:r>
              <a:rPr lang="en-GB" sz="1600" dirty="0" err="1"/>
              <a:t>AndMD</a:t>
            </a:r>
            <a:r>
              <a:rPr lang="en-GB" sz="1600" dirty="0"/>
              <a:t> treat masked bins as zero.</a:t>
            </a:r>
          </a:p>
          <a:p>
            <a:endParaRPr lang="en-GB" sz="1600" dirty="0"/>
          </a:p>
          <a:p>
            <a:r>
              <a:rPr lang="en-GB" sz="1600" dirty="0"/>
              <a:t>A Gaussian smoothing option has been added to </a:t>
            </a:r>
            <a:r>
              <a:rPr lang="en-GB" sz="1600" i="1" dirty="0" err="1"/>
              <a:t>SmoothMD</a:t>
            </a:r>
            <a:r>
              <a:rPr lang="en-GB" sz="1600" dirty="0"/>
              <a:t>. Note, this currently only supports specifying widths for the smoothing function in units of pixels along the dimensions of the workspace.</a:t>
            </a:r>
          </a:p>
          <a:p>
            <a:endParaRPr lang="en-GB" sz="1600" i="1" dirty="0"/>
          </a:p>
          <a:p>
            <a:r>
              <a:rPr lang="en-GB" sz="1600" i="1" dirty="0" err="1"/>
              <a:t>LoadMD</a:t>
            </a:r>
            <a:r>
              <a:rPr lang="en-GB" sz="1600" dirty="0"/>
              <a:t> has an option to skip loading workspace history. This is useful for workspaces created form large number of files, treated separately.</a:t>
            </a:r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344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5069482"/>
          </a:xfrm>
        </p:spPr>
        <p:txBody>
          <a:bodyPr/>
          <a:lstStyle/>
          <a:p>
            <a:r>
              <a:rPr lang="en-GB" sz="1600" dirty="0" smtClean="0"/>
              <a:t>The </a:t>
            </a:r>
            <a:r>
              <a:rPr lang="en-GB" sz="1600" i="1" dirty="0"/>
              <a:t>Atom</a:t>
            </a:r>
            <a:r>
              <a:rPr lang="en-GB" sz="1600" dirty="0"/>
              <a:t> </a:t>
            </a:r>
            <a:r>
              <a:rPr lang="en-GB" sz="1600" dirty="0" smtClean="0"/>
              <a:t>class</a:t>
            </a:r>
            <a:r>
              <a:rPr lang="en-GB" sz="1600" dirty="0"/>
              <a:t>, which stores the cross-sections, relative atomic masses, and other information for all elements and isotopes is now accessible from Python.</a:t>
            </a:r>
          </a:p>
          <a:p>
            <a:endParaRPr lang="en-GB" sz="1600" dirty="0" smtClean="0"/>
          </a:p>
          <a:p>
            <a:r>
              <a:rPr lang="en-GB" sz="1600" dirty="0" smtClean="0"/>
              <a:t>The </a:t>
            </a:r>
            <a:r>
              <a:rPr lang="en-GB" sz="1600" i="1" dirty="0"/>
              <a:t>Material</a:t>
            </a:r>
            <a:r>
              <a:rPr lang="en-GB" sz="1600" dirty="0"/>
              <a:t> class has two new Python methods: </a:t>
            </a:r>
            <a:r>
              <a:rPr lang="en-GB" sz="1600" i="1" dirty="0" err="1"/>
              <a:t>chemicalFormula</a:t>
            </a:r>
            <a:r>
              <a:rPr lang="en-GB" sz="1600" dirty="0"/>
              <a:t> returns a tuple of </a:t>
            </a:r>
            <a:r>
              <a:rPr lang="en-GB" sz="1600" i="1" dirty="0"/>
              <a:t>Atom</a:t>
            </a:r>
            <a:r>
              <a:rPr lang="en-GB" sz="1600" dirty="0"/>
              <a:t> objects corresponding to the atoms in the compound, and their abundances; </a:t>
            </a:r>
            <a:r>
              <a:rPr lang="en-GB" sz="1600" i="1" dirty="0" err="1"/>
              <a:t>relativeMolecularMass</a:t>
            </a:r>
            <a:r>
              <a:rPr lang="en-GB" sz="1600" dirty="0"/>
              <a:t> returns the relative </a:t>
            </a:r>
            <a:r>
              <a:rPr lang="en-GB" sz="1600" dirty="0" smtClean="0"/>
              <a:t>formula </a:t>
            </a:r>
            <a:r>
              <a:rPr lang="en-GB" sz="1600" dirty="0"/>
              <a:t>unit mass in atomic mass units</a:t>
            </a:r>
            <a:r>
              <a:rPr lang="en-GB" sz="1600" dirty="0" smtClean="0"/>
              <a:t>.</a:t>
            </a:r>
          </a:p>
          <a:p>
            <a:endParaRPr lang="en-GB" sz="1600" dirty="0"/>
          </a:p>
          <a:p>
            <a:r>
              <a:rPr lang="en-GB" sz="1600" dirty="0"/>
              <a:t>The plot() function of </a:t>
            </a:r>
            <a:r>
              <a:rPr lang="en-GB" sz="1600" dirty="0" err="1"/>
              <a:t>mantidplot.pyplot</a:t>
            </a:r>
            <a:r>
              <a:rPr lang="en-GB" sz="1600" dirty="0"/>
              <a:t> now supports empty marker (marker=None</a:t>
            </a:r>
            <a:r>
              <a:rPr lang="en-GB" sz="1600" dirty="0" smtClean="0"/>
              <a:t>).</a:t>
            </a:r>
          </a:p>
          <a:p>
            <a:endParaRPr lang="en-GB" sz="1600" dirty="0"/>
          </a:p>
          <a:p>
            <a:r>
              <a:rPr lang="en-GB" sz="1600" dirty="0"/>
              <a:t>V3D is now </a:t>
            </a:r>
            <a:r>
              <a:rPr lang="en-GB" sz="1600" dirty="0" err="1"/>
              <a:t>iterable</a:t>
            </a:r>
            <a:r>
              <a:rPr lang="en-GB" sz="1600" dirty="0"/>
              <a:t> in Python, which makes it possible to easily construct </a:t>
            </a:r>
            <a:r>
              <a:rPr lang="en-GB" sz="1600" dirty="0" err="1"/>
              <a:t>numpy</a:t>
            </a:r>
            <a:r>
              <a:rPr lang="en-GB" sz="1600" dirty="0"/>
              <a:t> arrays like this </a:t>
            </a:r>
            <a:r>
              <a:rPr lang="en-GB" sz="1600" i="1" dirty="0" err="1"/>
              <a:t>np.array</a:t>
            </a:r>
            <a:r>
              <a:rPr lang="en-GB" sz="1600" i="1" dirty="0"/>
              <a:t>(V3D(1,2, 3)).</a:t>
            </a:r>
          </a:p>
          <a:p>
            <a:endParaRPr lang="en-GB" sz="1600" dirty="0" smtClean="0"/>
          </a:p>
          <a:p>
            <a:r>
              <a:rPr lang="en-GB" sz="1600" dirty="0" smtClean="0"/>
              <a:t>Two </a:t>
            </a:r>
            <a:r>
              <a:rPr lang="en-GB" sz="1600" dirty="0"/>
              <a:t>new attributes available on all python algorithms </a:t>
            </a:r>
            <a:r>
              <a:rPr lang="en-GB" sz="1600" i="1" dirty="0" err="1"/>
              <a:t>startProgress</a:t>
            </a:r>
            <a:r>
              <a:rPr lang="en-GB" sz="1600" dirty="0"/>
              <a:t> and </a:t>
            </a:r>
            <a:r>
              <a:rPr lang="en-GB" sz="1600" i="1" dirty="0" err="1" smtClean="0"/>
              <a:t>endProgress</a:t>
            </a:r>
            <a:r>
              <a:rPr lang="en-GB" sz="1600" dirty="0" smtClean="0"/>
              <a:t>. </a:t>
            </a:r>
            <a:r>
              <a:rPr lang="en-GB" sz="1600" dirty="0"/>
              <a:t>Added to an algorithm call, it will allow for passing control of the progress bar to child algorithms.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40480790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3703</TotalTime>
  <Words>580</Words>
  <Application>Microsoft Office PowerPoint</Application>
  <PresentationFormat>On-screen Show (4:3)</PresentationFormat>
  <Paragraphs>72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Mantid slide template</vt:lpstr>
      <vt:lpstr>PowerPoint Presentation</vt:lpstr>
      <vt:lpstr>Instruments</vt:lpstr>
      <vt:lpstr>Script Repository</vt:lpstr>
      <vt:lpstr>Algorithms</vt:lpstr>
      <vt:lpstr>Absorption Corrections</vt:lpstr>
      <vt:lpstr>VATES</vt:lpstr>
      <vt:lpstr>VATES</vt:lpstr>
      <vt:lpstr>Python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Authorised User</cp:lastModifiedBy>
  <cp:revision>162</cp:revision>
  <dcterms:created xsi:type="dcterms:W3CDTF">2013-04-30T09:36:35Z</dcterms:created>
  <dcterms:modified xsi:type="dcterms:W3CDTF">2016-06-06T11:11:19Z</dcterms:modified>
</cp:coreProperties>
</file>