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9" r:id="rId6"/>
    <p:sldId id="260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89" autoAdjust="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5610225" y="0"/>
            <a:ext cx="26988" cy="6858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378" y="1085334"/>
            <a:ext cx="4454622" cy="877163"/>
          </a:xfrm>
        </p:spPr>
        <p:txBody>
          <a:bodyPr wrap="square">
            <a:sp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378" y="2667000"/>
            <a:ext cx="4170536" cy="424732"/>
          </a:xfrm>
        </p:spPr>
        <p:txBody>
          <a:bodyPr wrap="square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 descr="New_DOE_Logo_Color_042808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238875"/>
            <a:ext cx="17430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ORNL_managed b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47038" y="6201688"/>
            <a:ext cx="3505200" cy="452426"/>
          </a:xfrm>
          <a:prstGeom prst="rect">
            <a:avLst/>
          </a:prstGeom>
        </p:spPr>
      </p:pic>
      <p:pic>
        <p:nvPicPr>
          <p:cNvPr id="11" name="Picture 10" descr="template graphic_090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34314" y="1233948"/>
            <a:ext cx="4292392" cy="4224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229600" cy="4847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04" y="1344823"/>
            <a:ext cx="8229600" cy="202414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 flipH="1">
            <a:off x="228600" y="6402858"/>
            <a:ext cx="2819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 eaLnBrk="1" hangingPunct="1">
              <a:lnSpc>
                <a:spcPct val="90000"/>
              </a:lnSpc>
              <a:tabLst>
                <a:tab pos="230188" algn="l"/>
              </a:tabLst>
              <a:defRPr/>
            </a:pPr>
            <a:fld id="{5090E27C-CA13-484A-97F4-0144A35C19E2}" type="slidenum">
              <a:rPr lang="en-US" sz="900" b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l" defTabSz="173038" eaLnBrk="1" hangingPunct="1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r>
              <a:rPr lang="en-US" sz="900" b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Managed by UT-Battelle</a:t>
            </a:r>
            <a:br>
              <a:rPr lang="en-US" sz="900" b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900" b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for the U.S. Department of Energy</a:t>
            </a:r>
            <a:endParaRPr lang="en-US" sz="900" b="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10" descr="ORNL emboss_2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77200" y="6216650"/>
            <a:ext cx="89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kern="1200">
          <a:solidFill>
            <a:srgbClr val="006C3A"/>
          </a:solidFill>
          <a:latin typeface="Arial Black" pitchFamily="34" charset="0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lnSpc>
          <a:spcPct val="90000"/>
        </a:lnSpc>
        <a:spcBef>
          <a:spcPts val="1400"/>
        </a:spcBef>
        <a:buClr>
          <a:srgbClr val="006C3A"/>
        </a:buClr>
        <a:buFont typeface="Arial" pitchFamily="34" charset="0"/>
        <a:buChar char="•"/>
        <a:defRPr sz="2800" b="1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625475" indent="-279400" algn="l" defTabSz="914400" rtl="0" eaLnBrk="1" latinLnBrk="0" hangingPunct="1">
        <a:lnSpc>
          <a:spcPct val="90000"/>
        </a:lnSpc>
        <a:spcBef>
          <a:spcPts val="800"/>
        </a:spcBef>
        <a:buClr>
          <a:srgbClr val="006C3A"/>
        </a:buClr>
        <a:buFont typeface="Arial" pitchFamily="34" charset="0"/>
        <a:buChar char="–"/>
        <a:defRPr sz="2400" b="1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914400" indent="-230188" algn="l" defTabSz="914400" rtl="0" eaLnBrk="1" latinLnBrk="0" hangingPunct="1">
        <a:lnSpc>
          <a:spcPct val="90000"/>
        </a:lnSpc>
        <a:spcBef>
          <a:spcPts val="800"/>
        </a:spcBef>
        <a:buClr>
          <a:srgbClr val="006C3A"/>
        </a:buClr>
        <a:buFont typeface="Arial" pitchFamily="34" charset="0"/>
        <a:buChar char="•"/>
        <a:defRPr sz="2000" b="1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144588" indent="-173038" algn="l" defTabSz="914400" rtl="0" eaLnBrk="1" latinLnBrk="0" hangingPunct="1">
        <a:lnSpc>
          <a:spcPct val="90000"/>
        </a:lnSpc>
        <a:spcBef>
          <a:spcPts val="800"/>
        </a:spcBef>
        <a:buClr>
          <a:srgbClr val="006C3A"/>
        </a:buClr>
        <a:buFont typeface="Arial" pitchFamily="34" charset="0"/>
        <a:buChar char="–"/>
        <a:defRPr sz="1800" b="1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1482725" indent="-222250" algn="l" defTabSz="914400" rtl="0" eaLnBrk="1" latinLnBrk="0" hangingPunct="1">
        <a:lnSpc>
          <a:spcPct val="90000"/>
        </a:lnSpc>
        <a:spcBef>
          <a:spcPts val="600"/>
        </a:spcBef>
        <a:buClr>
          <a:srgbClr val="006C3A"/>
        </a:buClr>
        <a:buFont typeface="Arial" pitchFamily="34" charset="0"/>
        <a:buChar char="»"/>
        <a:defRPr sz="1800" b="1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378" y="1085334"/>
            <a:ext cx="4454622" cy="880369"/>
          </a:xfrm>
        </p:spPr>
        <p:txBody>
          <a:bodyPr/>
          <a:lstStyle/>
          <a:p>
            <a:r>
              <a:rPr lang="en-US" dirty="0" smtClean="0"/>
              <a:t>Future of MD workspaces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378" y="2667000"/>
            <a:ext cx="4170536" cy="93666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Andrei Savici (ORNL)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3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Mantid</a:t>
            </a:r>
            <a:r>
              <a:rPr lang="en-US" dirty="0" smtClean="0"/>
              <a:t> </a:t>
            </a:r>
            <a:r>
              <a:rPr lang="en-US" dirty="0" err="1" smtClean="0"/>
              <a:t>MDEventWorkspace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7208785" cy="3949861"/>
          </a:xfrm>
        </p:spPr>
      </p:pic>
      <p:sp>
        <p:nvSpPr>
          <p:cNvPr id="5" name="TextBox 4"/>
          <p:cNvSpPr txBox="1"/>
          <p:nvPr/>
        </p:nvSpPr>
        <p:spPr>
          <a:xfrm>
            <a:off x="2133600" y="966057"/>
            <a:ext cx="4881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 Narrow" panose="020B0606020202030204" pitchFamily="34" charset="0"/>
              </a:rPr>
              <a:t>Measurement1+0.5Measurement2</a:t>
            </a:r>
            <a:endParaRPr lang="en-US" sz="28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02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Mantid</a:t>
            </a:r>
            <a:r>
              <a:rPr lang="en-US" dirty="0" smtClean="0"/>
              <a:t> </a:t>
            </a:r>
            <a:r>
              <a:rPr lang="en-US" dirty="0" err="1" smtClean="0"/>
              <a:t>MDEventWorkspace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7208785" cy="3949861"/>
          </a:xfrm>
        </p:spPr>
      </p:pic>
      <p:sp>
        <p:nvSpPr>
          <p:cNvPr id="5" name="TextBox 4"/>
          <p:cNvSpPr txBox="1"/>
          <p:nvPr/>
        </p:nvSpPr>
        <p:spPr>
          <a:xfrm>
            <a:off x="2133600" y="966057"/>
            <a:ext cx="5410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 Narrow" panose="020B0606020202030204" pitchFamily="34" charset="0"/>
              </a:rPr>
              <a:t>Zero – no events or cannot measure?</a:t>
            </a:r>
            <a:endParaRPr lang="en-US" sz="28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02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Mantid</a:t>
            </a:r>
            <a:r>
              <a:rPr lang="en-US" dirty="0" smtClean="0"/>
              <a:t> </a:t>
            </a:r>
            <a:r>
              <a:rPr lang="en-US" dirty="0" err="1" smtClean="0"/>
              <a:t>MDEventWorkspace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7208785" cy="3949861"/>
          </a:xfrm>
        </p:spPr>
      </p:pic>
      <p:sp>
        <p:nvSpPr>
          <p:cNvPr id="5" name="TextBox 4"/>
          <p:cNvSpPr txBox="1"/>
          <p:nvPr/>
        </p:nvSpPr>
        <p:spPr>
          <a:xfrm>
            <a:off x="3505200" y="966057"/>
            <a:ext cx="1159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 Narrow" panose="020B0606020202030204" pitchFamily="34" charset="0"/>
              </a:rPr>
              <a:t>Weight</a:t>
            </a:r>
            <a:endParaRPr lang="en-US" sz="2800" b="1" dirty="0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34200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3031" y="2025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3078" y="4343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03078" y="3015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02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Mantid</a:t>
            </a:r>
            <a:r>
              <a:rPr lang="en-US" dirty="0" smtClean="0"/>
              <a:t> </a:t>
            </a:r>
            <a:r>
              <a:rPr lang="en-US" dirty="0" err="1" smtClean="0"/>
              <a:t>MDEventWorkspace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7208785" cy="3949861"/>
          </a:xfrm>
        </p:spPr>
      </p:pic>
      <p:sp>
        <p:nvSpPr>
          <p:cNvPr id="5" name="TextBox 4"/>
          <p:cNvSpPr txBox="1"/>
          <p:nvPr/>
        </p:nvSpPr>
        <p:spPr>
          <a:xfrm>
            <a:off x="6573270" y="1218456"/>
            <a:ext cx="85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NAN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308983" y="121845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06507" y="1690132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881208" y="1690132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89673" y="814626"/>
            <a:ext cx="572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 Narrow" panose="020B0606020202030204" pitchFamily="34" charset="0"/>
              </a:rPr>
              <a:t>(Measurement1+Measurement2)/Weight</a:t>
            </a:r>
            <a:endParaRPr lang="en-US" sz="28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02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inelastic: carry around a lot of zeroes</a:t>
            </a:r>
          </a:p>
          <a:p>
            <a:r>
              <a:rPr lang="en-US" dirty="0" smtClean="0"/>
              <a:t>For diffraction: fake vanadium data for every orientation, scaled to incident flux (to be proven)</a:t>
            </a:r>
          </a:p>
          <a:p>
            <a:r>
              <a:rPr lang="en-US" dirty="0" smtClean="0"/>
              <a:t>Both are memory intensive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5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Weights, the correct way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Go back to the definition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Summation over every detector, in every configuration (sample orientation, incident energy)</a:t>
                </a:r>
              </a:p>
              <a:p>
                <a:r>
                  <a:rPr lang="en-US" dirty="0" smtClean="0"/>
                  <a:t>Ignore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for elastic scattering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2" y="1828800"/>
            <a:ext cx="35718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3352800" y="2209800"/>
            <a:ext cx="2209800" cy="6858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43600" y="2293034"/>
            <a:ext cx="1224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Weight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11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inelastic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4582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Only difficult task is to calculate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Trajectories are monotonic in any Q component</a:t>
                </a:r>
              </a:p>
              <a:p>
                <a:r>
                  <a:rPr lang="en-US" dirty="0" smtClean="0"/>
                  <a:t>Calculate intersections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𝑎𝑥</m:t>
                        </m:r>
                      </m:sub>
                    </m:sSub>
                  </m:oMath>
                </a14:m>
                <a:r>
                  <a:rPr lang="en-US" dirty="0" smtClean="0"/>
                  <a:t> for every MD box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are on the same side of the MD box (say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 smtClean="0"/>
                  <a:t>), for </a:t>
                </a:r>
                <a:r>
                  <a:rPr lang="en-US" b="1" u="sng" dirty="0" smtClean="0"/>
                  <a:t>any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 smtClean="0"/>
                  <a:t> component,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𝑚𝑖𝑛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𝑚𝑎𝑥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are </a:t>
                </a:r>
                <a:r>
                  <a:rPr lang="en-US" dirty="0" smtClean="0"/>
                  <a:t>inside the MD box </a:t>
                </a:r>
                <a:r>
                  <a:rPr lang="en-US" dirty="0"/>
                  <a:t>for </a:t>
                </a:r>
                <a:r>
                  <a:rPr lang="en-US" b="1" u="sng" dirty="0" smtClean="0"/>
                  <a:t>all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components, </a:t>
                </a: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𝑚𝑖𝑛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458200" cy="5257800"/>
              </a:xfrm>
              <a:blipFill rotWithShape="1">
                <a:blip r:embed="rId2"/>
                <a:stretch>
                  <a:fillRect l="-1225" t="-1970" r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79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inelastic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1204" y="1344823"/>
                <a:ext cx="8229600" cy="2846178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/>
                  <a:t>The remaining case is the trajectory either enters/ leaves/ or both the MD box at an energy different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Calculate intersections with all 6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 smtClean="0"/>
                  <a:t> planes defining the box, see which ones inside the box (there should be exactly 2, unless trajectory is contained on one face), and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/>
                  </a:rPr>
                  <a:t> </a:t>
                </a:r>
                <a:r>
                  <a:rPr lang="en-US" dirty="0" smtClean="0">
                    <a:ea typeface="Cambria Math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Multiply with the flux and detector solid angle, and add it to the weight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204" y="1344823"/>
                <a:ext cx="8229600" cy="2846178"/>
              </a:xfrm>
              <a:blipFill rotWithShape="1">
                <a:blip r:embed="rId2"/>
                <a:stretch>
                  <a:fillRect l="-1259" t="-3640" b="-64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25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Diffraction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As opposed to direct inelastic case, the flux is not a single number</a:t>
                </a:r>
              </a:p>
              <a:p>
                <a:r>
                  <a:rPr lang="en-US" dirty="0" smtClean="0"/>
                  <a:t>Calculate intersections with all </a:t>
                </a:r>
                <a:r>
                  <a:rPr lang="en-US" dirty="0"/>
                  <a:t>6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/>
                  <a:t> planes defining the box, see which ones inside the box </a:t>
                </a:r>
                <a:r>
                  <a:rPr lang="en-US" dirty="0" smtClean="0"/>
                  <a:t>(the whole trajectory can be on one face), then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𝑚𝑎𝑥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sub>
                    </m:sSub>
                  </m:oMath>
                </a14:m>
                <a:r>
                  <a:rPr lang="en-US" dirty="0" smtClean="0"/>
                  <a:t>and integrate the flux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22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inelastic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Worst of all – combine calculation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similar to direct inelastic, and calculation of flux (if large enough energy range)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00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we want?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133600"/>
            <a:ext cx="3452701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76400" y="2323930"/>
                <a:ext cx="1806905" cy="647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b="0" i="0" smtClean="0">
                          <a:latin typeface="Cambria Math"/>
                        </a:rPr>
                        <m:t>S</m:t>
                      </m:r>
                      <m:r>
                        <m:rPr>
                          <m:nor/>
                        </m:rPr>
                        <a:rPr lang="en-US" sz="3200" b="0" i="0" smtClean="0">
                          <a:latin typeface="Cambria Math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/>
                            </a:rPr>
                            <m:t>Q</m:t>
                          </m:r>
                        </m:e>
                      </m:acc>
                      <m:r>
                        <m:rPr>
                          <m:nor/>
                        </m:rPr>
                        <a:rPr lang="en-US" sz="3200" b="0" i="0" smtClean="0">
                          <a:latin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en-US" sz="3200" b="0" i="0" smtClean="0">
                          <a:latin typeface="Cambria Math"/>
                          <a:ea typeface="Cambria Math"/>
                        </a:rPr>
                        <m:t>ω</m:t>
                      </m:r>
                      <m:r>
                        <m:rPr>
                          <m:nor/>
                        </m:rPr>
                        <a:rPr lang="en-US" sz="3200" b="0" i="0" smtClean="0">
                          <a:latin typeface="Cambria Math"/>
                          <a:ea typeface="Cambria Math"/>
                        </a:rPr>
                        <m:t>) </m:t>
                      </m:r>
                      <m:r>
                        <m:rPr>
                          <m:nor/>
                        </m:rPr>
                        <a:rPr lang="en-US" sz="3200" b="0" i="0" smtClean="0">
                          <a:latin typeface="Cambria Math"/>
                          <a:ea typeface="Cambria Math"/>
                        </a:rPr>
                        <m:t>α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323930"/>
                <a:ext cx="1806905" cy="6478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81000" y="1447800"/>
            <a:ext cx="18678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Narrow" panose="020B0606020202030204" pitchFamily="34" charset="0"/>
              </a:rPr>
              <a:t>Inelastic</a:t>
            </a:r>
            <a:endParaRPr lang="en-US" sz="4000" b="1" dirty="0"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400" y="3657600"/>
            <a:ext cx="2284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Narrow" panose="020B0606020202030204" pitchFamily="34" charset="0"/>
              </a:rPr>
              <a:t>Diffraction</a:t>
            </a:r>
            <a:endParaRPr lang="en-US" sz="4000" b="1" dirty="0"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77251" y="4495800"/>
                <a:ext cx="1088760" cy="647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b="0" i="0" smtClean="0">
                          <a:latin typeface="Cambria Math"/>
                        </a:rPr>
                        <m:t>S</m:t>
                      </m:r>
                      <m:r>
                        <m:rPr>
                          <m:nor/>
                        </m:rPr>
                        <a:rPr lang="en-US" sz="3200" b="0" i="0" smtClean="0">
                          <a:latin typeface="Cambria Math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/>
                            </a:rPr>
                            <m:t>Q</m:t>
                          </m:r>
                        </m:e>
                      </m:acc>
                      <m:r>
                        <m:rPr>
                          <m:nor/>
                        </m:rPr>
                        <a:rPr lang="en-US" sz="3200" b="0" i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251" y="4495800"/>
                <a:ext cx="1088760" cy="64787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36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this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u="sng" dirty="0" smtClean="0"/>
              <a:t>Right thing to do</a:t>
            </a:r>
          </a:p>
          <a:p>
            <a:r>
              <a:rPr lang="en-US" dirty="0" smtClean="0"/>
              <a:t>Less memory</a:t>
            </a:r>
          </a:p>
          <a:p>
            <a:r>
              <a:rPr lang="en-US" dirty="0" smtClean="0"/>
              <a:t>Histogram representation will forget about any normalization – subtracting background is now natural</a:t>
            </a:r>
          </a:p>
          <a:p>
            <a:r>
              <a:rPr lang="en-US" dirty="0" smtClean="0"/>
              <a:t>More computation power needed, but can be parallelized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vanadium integration for SC is just one spectrum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7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154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Check if the SC multiple fake vanadium approach works</a:t>
            </a:r>
          </a:p>
          <a:p>
            <a:r>
              <a:rPr lang="en-US" dirty="0" smtClean="0"/>
              <a:t>Detailed design document </a:t>
            </a:r>
          </a:p>
          <a:p>
            <a:r>
              <a:rPr lang="en-US" dirty="0" smtClean="0"/>
              <a:t>Check calculations for Direct Inelastic compared to </a:t>
            </a:r>
            <a:r>
              <a:rPr lang="en-US" dirty="0" err="1" smtClean="0"/>
              <a:t>Mslice</a:t>
            </a:r>
            <a:r>
              <a:rPr lang="en-US" dirty="0" smtClean="0"/>
              <a:t>/Horace</a:t>
            </a:r>
          </a:p>
          <a:p>
            <a:r>
              <a:rPr lang="en-US" dirty="0" smtClean="0"/>
              <a:t>Check Single Crystal diffraction approach</a:t>
            </a:r>
          </a:p>
          <a:p>
            <a:r>
              <a:rPr lang="en-US" dirty="0" smtClean="0"/>
              <a:t>Think about detector efficiency (does it enter into the weight or into #of counts)</a:t>
            </a:r>
          </a:p>
          <a:p>
            <a:r>
              <a:rPr lang="en-US" dirty="0" smtClean="0"/>
              <a:t>Think if this approach is correct for structure factor or for scattering cross </a:t>
            </a:r>
            <a:r>
              <a:rPr lang="en-US" dirty="0" smtClean="0"/>
              <a:t>section</a:t>
            </a:r>
          </a:p>
          <a:p>
            <a:r>
              <a:rPr lang="en-US" dirty="0" smtClean="0"/>
              <a:t>Dynamic binning using weight, not number of events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7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Mslice</a:t>
            </a:r>
            <a:r>
              <a:rPr lang="en-US" dirty="0" smtClean="0"/>
              <a:t>/Horace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447799" y="2362200"/>
            <a:ext cx="6502399" cy="36576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360997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149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Mslice</a:t>
            </a:r>
            <a:r>
              <a:rPr lang="en-US" dirty="0" smtClean="0"/>
              <a:t>/Horace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441694"/>
          </a:xfrm>
        </p:spPr>
        <p:txBody>
          <a:bodyPr/>
          <a:lstStyle/>
          <a:p>
            <a:r>
              <a:rPr lang="en-US" dirty="0" smtClean="0"/>
              <a:t>Problems:</a:t>
            </a:r>
          </a:p>
          <a:p>
            <a:pPr lvl="1"/>
            <a:r>
              <a:rPr lang="en-US" sz="2800" dirty="0" smtClean="0"/>
              <a:t>Assumes all detectors have the same solid angle</a:t>
            </a:r>
          </a:p>
          <a:p>
            <a:pPr lvl="1"/>
            <a:r>
              <a:rPr lang="en-US" sz="2800" dirty="0" smtClean="0"/>
              <a:t>Assumes same flux for all trajectories</a:t>
            </a:r>
          </a:p>
          <a:p>
            <a:pPr lvl="1"/>
            <a:r>
              <a:rPr lang="en-US" sz="2800" dirty="0" smtClean="0"/>
              <a:t>Relies on energy bins being small</a:t>
            </a:r>
          </a:p>
          <a:p>
            <a:pPr lvl="1"/>
            <a:r>
              <a:rPr lang="en-US" sz="2800" dirty="0" smtClean="0"/>
              <a:t>For inelastic scattering, most energy bins are 0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038600"/>
            <a:ext cx="642937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4395057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 Narrow" panose="020B0606020202030204" pitchFamily="34" charset="0"/>
              </a:rPr>
              <a:t>Weighted runs</a:t>
            </a:r>
            <a:endParaRPr lang="en-US" sz="2800" b="1" dirty="0">
              <a:latin typeface="Arial Narrow" panose="020B0606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5410200"/>
            <a:ext cx="858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 Narrow" panose="020B0606020202030204" pitchFamily="34" charset="0"/>
              </a:rPr>
              <a:t>Implemented in </a:t>
            </a:r>
            <a:r>
              <a:rPr lang="en-US" sz="2800" b="1" dirty="0" err="1" smtClean="0">
                <a:latin typeface="Arial Narrow" panose="020B0606020202030204" pitchFamily="34" charset="0"/>
              </a:rPr>
              <a:t>Mslice</a:t>
            </a:r>
            <a:r>
              <a:rPr lang="en-US" sz="2800" b="1" dirty="0" smtClean="0">
                <a:latin typeface="Arial Narrow" panose="020B0606020202030204" pitchFamily="34" charset="0"/>
              </a:rPr>
              <a:t> only for powder and single crystal, single orientation, not implemented in Horace/</a:t>
            </a:r>
            <a:r>
              <a:rPr lang="en-US" sz="2800" b="1" dirty="0" err="1" smtClean="0">
                <a:latin typeface="Arial Narrow" panose="020B0606020202030204" pitchFamily="34" charset="0"/>
              </a:rPr>
              <a:t>Mantid</a:t>
            </a:r>
            <a:endParaRPr lang="en-US" sz="28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18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Mantid</a:t>
            </a:r>
            <a:r>
              <a:rPr lang="en-US" dirty="0" smtClean="0"/>
              <a:t> implementation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1204" y="1344823"/>
                <a:ext cx="8229600" cy="3567130"/>
              </a:xfrm>
            </p:spPr>
            <p:txBody>
              <a:bodyPr/>
              <a:lstStyle/>
              <a:p>
                <a:r>
                  <a:rPr lang="en-US" dirty="0" smtClean="0"/>
                  <a:t>We can use number of events normalization</a:t>
                </a:r>
              </a:p>
              <a:p>
                <a:r>
                  <a:rPr lang="en-US" dirty="0" smtClean="0"/>
                  <a:t>Problem when creating MD histograms – can’t specify the output to be number of event normalization</a:t>
                </a:r>
              </a:p>
              <a:p>
                <a:r>
                  <a:rPr lang="en-US" dirty="0" smtClean="0"/>
                  <a:t>This leads to problems in background subtraction: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want: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𝑑𝑎𝑡𝑎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#</m:t>
                        </m:r>
                        <m:r>
                          <a:rPr lang="en-US" b="0" i="1" smtClean="0">
                            <a:latin typeface="Cambria Math"/>
                          </a:rPr>
                          <m:t>𝑒𝑣𝑒𝑛𝑡𝑠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𝑑𝑎𝑡𝑎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𝑏𝑘𝑔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#</m:t>
                        </m:r>
                        <m:r>
                          <a:rPr lang="en-US" i="1">
                            <a:latin typeface="Cambria Math"/>
                          </a:rPr>
                          <m:t>𝑒𝑣𝑒𝑛𝑡𝑠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𝑏𝑘𝑔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have: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𝑑𝑎𝑡𝑎</m:t>
                        </m:r>
                        <m:r>
                          <a:rPr lang="en-US" b="0" i="1" smtClean="0">
                            <a:latin typeface="Cambria Math"/>
                          </a:rPr>
                          <m:t> − </m:t>
                        </m:r>
                        <m:r>
                          <a:rPr lang="en-US" b="0" i="1" smtClean="0">
                            <a:latin typeface="Cambria Math"/>
                          </a:rPr>
                          <m:t>𝑏𝑘𝑔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#</m:t>
                        </m:r>
                        <m:r>
                          <a:rPr lang="en-US" i="1">
                            <a:latin typeface="Cambria Math"/>
                          </a:rPr>
                          <m:t>𝑒𝑣𝑒𝑛𝑡𝑠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𝑑𝑎𝑡𝑎</m:t>
                        </m:r>
                        <m:r>
                          <a:rPr lang="en-US" b="0" i="1" smtClean="0">
                            <a:latin typeface="Cambria Math"/>
                          </a:rPr>
                          <m:t> + #</m:t>
                        </m:r>
                        <m:r>
                          <a:rPr lang="en-US" b="0" i="1" smtClean="0">
                            <a:latin typeface="Cambria Math"/>
                          </a:rPr>
                          <m:t>𝑒𝑣𝑒𝑛𝑡𝑠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𝑏𝑘𝑔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204" y="1344823"/>
                <a:ext cx="8229600" cy="3567130"/>
              </a:xfrm>
              <a:blipFill rotWithShape="1">
                <a:blip r:embed="rId2"/>
                <a:stretch>
                  <a:fillRect l="-1259" t="-2906" b="-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26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Mantid</a:t>
            </a:r>
            <a:r>
              <a:rPr lang="en-US" dirty="0" smtClean="0"/>
              <a:t> </a:t>
            </a:r>
            <a:r>
              <a:rPr lang="en-US" dirty="0" err="1" smtClean="0"/>
              <a:t>MDEventWorkspace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7208785" cy="3949862"/>
          </a:xfrm>
        </p:spPr>
      </p:pic>
      <p:sp>
        <p:nvSpPr>
          <p:cNvPr id="3" name="TextBox 2"/>
          <p:cNvSpPr txBox="1"/>
          <p:nvPr/>
        </p:nvSpPr>
        <p:spPr>
          <a:xfrm>
            <a:off x="3505200" y="966057"/>
            <a:ext cx="1297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 Narrow" panose="020B0606020202030204" pitchFamily="34" charset="0"/>
              </a:rPr>
              <a:t>Physics</a:t>
            </a:r>
            <a:endParaRPr lang="en-US" sz="28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71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Mantid</a:t>
            </a:r>
            <a:r>
              <a:rPr lang="en-US" dirty="0" smtClean="0"/>
              <a:t> </a:t>
            </a:r>
            <a:r>
              <a:rPr lang="en-US" dirty="0" err="1" smtClean="0"/>
              <a:t>MDEventWorkspace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7208785" cy="3949861"/>
          </a:xfrm>
        </p:spPr>
      </p:pic>
      <p:sp>
        <p:nvSpPr>
          <p:cNvPr id="5" name="TextBox 4"/>
          <p:cNvSpPr txBox="1"/>
          <p:nvPr/>
        </p:nvSpPr>
        <p:spPr>
          <a:xfrm>
            <a:off x="3505200" y="966057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 Narrow" panose="020B0606020202030204" pitchFamily="34" charset="0"/>
              </a:rPr>
              <a:t>Measurement1</a:t>
            </a:r>
            <a:endParaRPr lang="en-US" sz="28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02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Mantid</a:t>
            </a:r>
            <a:r>
              <a:rPr lang="en-US" dirty="0" smtClean="0"/>
              <a:t> </a:t>
            </a:r>
            <a:r>
              <a:rPr lang="en-US" dirty="0" err="1" smtClean="0"/>
              <a:t>MDEventWorkspace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7208785" cy="3949861"/>
          </a:xfrm>
        </p:spPr>
      </p:pic>
      <p:sp>
        <p:nvSpPr>
          <p:cNvPr id="5" name="TextBox 4"/>
          <p:cNvSpPr txBox="1"/>
          <p:nvPr/>
        </p:nvSpPr>
        <p:spPr>
          <a:xfrm>
            <a:off x="2286000" y="966057"/>
            <a:ext cx="4366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 Narrow" panose="020B0606020202030204" pitchFamily="34" charset="0"/>
              </a:rPr>
              <a:t>Measurement2 (twice as long)</a:t>
            </a:r>
            <a:endParaRPr lang="en-US" sz="28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02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Mantid</a:t>
            </a:r>
            <a:r>
              <a:rPr lang="en-US" dirty="0" smtClean="0"/>
              <a:t> </a:t>
            </a:r>
            <a:r>
              <a:rPr lang="en-US" dirty="0" err="1" smtClean="0"/>
              <a:t>MDEventWorkspace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7208785" cy="3949861"/>
          </a:xfrm>
        </p:spPr>
      </p:pic>
      <p:sp>
        <p:nvSpPr>
          <p:cNvPr id="5" name="TextBox 4"/>
          <p:cNvSpPr txBox="1"/>
          <p:nvPr/>
        </p:nvSpPr>
        <p:spPr>
          <a:xfrm>
            <a:off x="2133600" y="983847"/>
            <a:ext cx="4636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 Narrow" panose="020B0606020202030204" pitchFamily="34" charset="0"/>
              </a:rPr>
              <a:t>Measurement1+Measurement2</a:t>
            </a:r>
            <a:endParaRPr lang="en-US" sz="28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02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RNL 0812 new">
      <a:dk1>
        <a:sysClr val="windowText" lastClr="000000"/>
      </a:dk1>
      <a:lt1>
        <a:sysClr val="window" lastClr="FFFFFF"/>
      </a:lt1>
      <a:dk2>
        <a:srgbClr val="006C3A"/>
      </a:dk2>
      <a:lt2>
        <a:srgbClr val="FFFFFF"/>
      </a:lt2>
      <a:accent1>
        <a:srgbClr val="4F81BD"/>
      </a:accent1>
      <a:accent2>
        <a:srgbClr val="C0504D"/>
      </a:accent2>
      <a:accent3>
        <a:srgbClr val="00B274"/>
      </a:accent3>
      <a:accent4>
        <a:srgbClr val="F79646"/>
      </a:accent4>
      <a:accent5>
        <a:srgbClr val="4BACC6"/>
      </a:accent5>
      <a:accent6>
        <a:srgbClr val="8064A2"/>
      </a:accent6>
      <a:hlink>
        <a:srgbClr val="1F497D"/>
      </a:hlink>
      <a:folHlink>
        <a:srgbClr val="006C3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150</TotalTime>
  <Words>694</Words>
  <Application>Microsoft Office PowerPoint</Application>
  <PresentationFormat>On-screen Show (4:3)</PresentationFormat>
  <Paragraphs>87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Theme1</vt:lpstr>
      <vt:lpstr>Future of MD workspaces</vt:lpstr>
      <vt:lpstr>What do we want?</vt:lpstr>
      <vt:lpstr>Mslice/Horace</vt:lpstr>
      <vt:lpstr>Mslice/Horace</vt:lpstr>
      <vt:lpstr>Mantid implementation</vt:lpstr>
      <vt:lpstr>Mantid MDEventWorkspace</vt:lpstr>
      <vt:lpstr>Mantid MDEventWorkspace</vt:lpstr>
      <vt:lpstr>Mantid MDEventWorkspace</vt:lpstr>
      <vt:lpstr>Mantid MDEventWorkspace</vt:lpstr>
      <vt:lpstr>Mantid MDEventWorkspace</vt:lpstr>
      <vt:lpstr>Mantid MDEventWorkspace</vt:lpstr>
      <vt:lpstr>Mantid MDEventWorkspace</vt:lpstr>
      <vt:lpstr>Mantid MDEventWorkspace</vt:lpstr>
      <vt:lpstr>Weight problems</vt:lpstr>
      <vt:lpstr>Weights, the correct way</vt:lpstr>
      <vt:lpstr>Direct inelastic</vt:lpstr>
      <vt:lpstr>Direct inelastic</vt:lpstr>
      <vt:lpstr>Diffraction</vt:lpstr>
      <vt:lpstr>Indirect inelastic</vt:lpstr>
      <vt:lpstr>Advantages of this approach</vt:lpstr>
      <vt:lpstr>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 workspaces</dc:title>
  <dc:creator>Andrei Savici</dc:creator>
  <cp:lastModifiedBy>Andrei Savici</cp:lastModifiedBy>
  <cp:revision>18</cp:revision>
  <dcterms:created xsi:type="dcterms:W3CDTF">2006-08-16T00:00:00Z</dcterms:created>
  <dcterms:modified xsi:type="dcterms:W3CDTF">2014-01-23T01:27:07Z</dcterms:modified>
</cp:coreProperties>
</file>