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86618" autoAdjust="0"/>
  </p:normalViewPr>
  <p:slideViewPr>
    <p:cSldViewPr snapToGrid="0" snapToObjects="1">
      <p:cViewPr>
        <p:scale>
          <a:sx n="122" d="100"/>
          <a:sy n="122" d="100"/>
        </p:scale>
        <p:origin x="-72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CBB94-C2C7-444D-91F7-180962566C3A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F0B79-B3CF-DC4F-BFA3-B5663900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8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8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8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 descr="C:\Mantid\Documents\Images\icons\New Icons\mantid_log_with_n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7081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Mantid\Documents\Images\icons\New Icons\mantid_log_with_nam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" y="6340811"/>
            <a:ext cx="1015857" cy="3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08" y="2372541"/>
            <a:ext cx="3196492" cy="2397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450" y="2183017"/>
            <a:ext cx="3625163" cy="767456"/>
          </a:xfrm>
        </p:spPr>
        <p:txBody>
          <a:bodyPr/>
          <a:lstStyle/>
          <a:p>
            <a:r>
              <a:rPr lang="en-US" dirty="0" smtClean="0">
                <a:latin typeface="Source Code Pro"/>
                <a:cs typeface="Source Code Pro"/>
              </a:rPr>
              <a:t>Mantid 2.4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Scientific Steering </a:t>
            </a:r>
            <a:br>
              <a:rPr lang="en-US" dirty="0" smtClean="0"/>
            </a:br>
            <a:r>
              <a:rPr lang="en-US" dirty="0" smtClean="0"/>
              <a:t>Committee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7508" y="4769910"/>
            <a:ext cx="319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Scattering of </a:t>
            </a:r>
            <a:r>
              <a:rPr lang="en-GB" sz="1400" dirty="0" err="1"/>
              <a:t>Triphylite</a:t>
            </a:r>
            <a:r>
              <a:rPr lang="en-GB" sz="1400" dirty="0"/>
              <a:t> on TOPAZ in reciprocal space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0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Areas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Timescale</a:t>
            </a:r>
          </a:p>
          <a:p>
            <a:pPr lvl="1"/>
            <a:r>
              <a:rPr lang="en-GB" dirty="0" smtClean="0"/>
              <a:t>Short -&gt; Next release</a:t>
            </a:r>
          </a:p>
          <a:p>
            <a:pPr lvl="1"/>
            <a:r>
              <a:rPr lang="en-GB" dirty="0" smtClean="0"/>
              <a:t>Medium -&gt; Next 12 months</a:t>
            </a:r>
          </a:p>
          <a:p>
            <a:pPr lvl="1"/>
            <a:r>
              <a:rPr lang="en-GB" dirty="0" smtClean="0"/>
              <a:t>Long -&gt; Longer than a year</a:t>
            </a:r>
          </a:p>
          <a:p>
            <a:r>
              <a:rPr lang="en-GB" dirty="0" smtClean="0"/>
              <a:t>Headline items</a:t>
            </a:r>
          </a:p>
          <a:p>
            <a:r>
              <a:rPr lang="en-GB" dirty="0" smtClean="0"/>
              <a:t>Other support work continues</a:t>
            </a:r>
          </a:p>
          <a:p>
            <a:pPr lvl="1"/>
            <a:r>
              <a:rPr lang="en-GB" dirty="0" smtClean="0"/>
              <a:t>Small developments</a:t>
            </a:r>
          </a:p>
          <a:p>
            <a:pPr lvl="1"/>
            <a:r>
              <a:rPr lang="en-GB" dirty="0" smtClean="0"/>
              <a:t>Bug fixes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84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– Next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</a:t>
            </a:r>
          </a:p>
          <a:p>
            <a:pPr lvl="1"/>
            <a:r>
              <a:rPr lang="en-GB" dirty="0" smtClean="0"/>
              <a:t>Script </a:t>
            </a:r>
            <a:r>
              <a:rPr lang="en-GB" dirty="0"/>
              <a:t>Repository</a:t>
            </a:r>
          </a:p>
          <a:p>
            <a:pPr lvl="1"/>
            <a:r>
              <a:rPr lang="en-GB" dirty="0"/>
              <a:t>Improved Documentation &amp; Search facilities</a:t>
            </a:r>
          </a:p>
          <a:p>
            <a:pPr lvl="1"/>
            <a:r>
              <a:rPr lang="en-GB" dirty="0"/>
              <a:t>Curve Fitting - python curve fits, improvements to sequential, user training</a:t>
            </a:r>
          </a:p>
          <a:p>
            <a:pPr lvl="1"/>
            <a:r>
              <a:rPr lang="en-GB" dirty="0"/>
              <a:t>ICAT4 </a:t>
            </a:r>
            <a:r>
              <a:rPr lang="en-GB" dirty="0" smtClean="0"/>
              <a:t>support</a:t>
            </a:r>
          </a:p>
          <a:p>
            <a:pPr lvl="1"/>
            <a:r>
              <a:rPr lang="en-GB" dirty="0" smtClean="0"/>
              <a:t>Choppers</a:t>
            </a:r>
            <a:r>
              <a:rPr lang="en-GB" dirty="0"/>
              <a:t>, Guides </a:t>
            </a:r>
            <a:r>
              <a:rPr lang="en-GB" dirty="0" err="1"/>
              <a:t>etc</a:t>
            </a:r>
            <a:r>
              <a:rPr lang="en-GB" dirty="0"/>
              <a:t> in instrument </a:t>
            </a:r>
            <a:r>
              <a:rPr lang="en-GB" dirty="0" smtClean="0"/>
              <a:t>definitions</a:t>
            </a:r>
            <a:endParaRPr lang="en-GB" dirty="0"/>
          </a:p>
          <a:p>
            <a:r>
              <a:rPr lang="en-GB" dirty="0" smtClean="0"/>
              <a:t>Diffraction</a:t>
            </a:r>
          </a:p>
          <a:p>
            <a:pPr lvl="1"/>
            <a:r>
              <a:rPr lang="en-GB" dirty="0" smtClean="0"/>
              <a:t>More </a:t>
            </a:r>
            <a:r>
              <a:rPr lang="en-GB" dirty="0"/>
              <a:t>peak integration options &amp; visualization</a:t>
            </a:r>
          </a:p>
          <a:p>
            <a:pPr lvl="1"/>
            <a:r>
              <a:rPr lang="en-GB" dirty="0" smtClean="0"/>
              <a:t>VATES GUI - </a:t>
            </a:r>
            <a:r>
              <a:rPr lang="en-GB" dirty="0"/>
              <a:t>axis labelling, non </a:t>
            </a:r>
            <a:r>
              <a:rPr lang="en-GB" dirty="0" smtClean="0"/>
              <a:t>orthogonal </a:t>
            </a:r>
            <a:r>
              <a:rPr lang="en-GB" dirty="0"/>
              <a:t>axes</a:t>
            </a:r>
          </a:p>
          <a:p>
            <a:r>
              <a:rPr lang="en-GB" dirty="0" smtClean="0"/>
              <a:t>Direct Inelastic</a:t>
            </a:r>
          </a:p>
          <a:p>
            <a:pPr lvl="1"/>
            <a:r>
              <a:rPr lang="en-GB" dirty="0" smtClean="0"/>
              <a:t>Remove </a:t>
            </a:r>
            <a:r>
              <a:rPr lang="en-GB" dirty="0"/>
              <a:t>the need for raw files</a:t>
            </a:r>
          </a:p>
          <a:p>
            <a:pPr lvl="1"/>
            <a:r>
              <a:rPr lang="en-GB" dirty="0"/>
              <a:t>Live event data reduction (SNS)- slices, continuous rotation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73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Medium – Next Year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</a:t>
            </a:r>
          </a:p>
          <a:p>
            <a:pPr lvl="1"/>
            <a:r>
              <a:rPr lang="en-GB" dirty="0"/>
              <a:t>Retire V1 of Python API</a:t>
            </a:r>
          </a:p>
          <a:p>
            <a:pPr lvl="1"/>
            <a:r>
              <a:rPr lang="en-GB" dirty="0"/>
              <a:t>Offline help</a:t>
            </a:r>
          </a:p>
          <a:p>
            <a:pPr lvl="1"/>
            <a:r>
              <a:rPr lang="en-GB" dirty="0"/>
              <a:t>Redesign of Masking</a:t>
            </a:r>
          </a:p>
          <a:p>
            <a:pPr lvl="1"/>
            <a:r>
              <a:rPr lang="en-GB" dirty="0"/>
              <a:t>Reimplementation of </a:t>
            </a:r>
            <a:r>
              <a:rPr lang="en-GB" dirty="0" err="1"/>
              <a:t>GroupWorkspaces</a:t>
            </a:r>
            <a:endParaRPr lang="en-GB" dirty="0"/>
          </a:p>
          <a:p>
            <a:pPr lvl="1"/>
            <a:r>
              <a:rPr lang="en-GB" dirty="0" err="1"/>
              <a:t>Inst</a:t>
            </a:r>
            <a:r>
              <a:rPr lang="en-GB" dirty="0"/>
              <a:t> view: Side By side Bank View, Draw on groups, usability improvements</a:t>
            </a:r>
          </a:p>
          <a:p>
            <a:pPr lvl="1"/>
            <a:r>
              <a:rPr lang="en-GB" dirty="0"/>
              <a:t>Dropping support for Snow leopard (Mac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Generic multiple </a:t>
            </a:r>
            <a:r>
              <a:rPr lang="en-GB" dirty="0" smtClean="0"/>
              <a:t>scattering + multi phonon </a:t>
            </a:r>
            <a:r>
              <a:rPr lang="en-GB" dirty="0"/>
              <a:t>corrections</a:t>
            </a:r>
          </a:p>
          <a:p>
            <a:pPr lvl="1"/>
            <a:r>
              <a:rPr lang="en-GB" dirty="0"/>
              <a:t>Generic Sample shape aware absorption corrections</a:t>
            </a:r>
          </a:p>
          <a:p>
            <a:pPr lvl="1"/>
            <a:r>
              <a:rPr lang="en-GB" dirty="0"/>
              <a:t>Publication of Processed Data</a:t>
            </a:r>
          </a:p>
          <a:p>
            <a:pPr lvl="1"/>
            <a:r>
              <a:rPr lang="en-GB" dirty="0"/>
              <a:t>Live event data reduction (ISIS)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69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Medium – Next Year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Diffraction</a:t>
            </a:r>
          </a:p>
          <a:p>
            <a:pPr lvl="1"/>
            <a:r>
              <a:rPr lang="en-GB" dirty="0"/>
              <a:t>Absorption - Sample Name -&gt; MCNPX cross section data &amp; formula -&gt; cross section</a:t>
            </a:r>
          </a:p>
          <a:p>
            <a:pPr lvl="1"/>
            <a:r>
              <a:rPr lang="en-GB" dirty="0"/>
              <a:t>single crystal  - Magnetic and Multi grain</a:t>
            </a:r>
          </a:p>
          <a:p>
            <a:pPr lvl="1"/>
            <a:r>
              <a:rPr lang="en-GB" dirty="0" err="1"/>
              <a:t>LeBail</a:t>
            </a:r>
            <a:r>
              <a:rPr lang="en-GB" dirty="0"/>
              <a:t> Fitting</a:t>
            </a:r>
          </a:p>
          <a:p>
            <a:pPr lvl="1"/>
            <a:r>
              <a:rPr lang="en-GB" dirty="0"/>
              <a:t>Powder Diffraction Reduction GUI</a:t>
            </a:r>
          </a:p>
          <a:p>
            <a:r>
              <a:rPr lang="en-GB" dirty="0" smtClean="0"/>
              <a:t>Direct Inelastic</a:t>
            </a:r>
          </a:p>
          <a:p>
            <a:pPr lvl="1"/>
            <a:r>
              <a:rPr lang="en-GB" dirty="0"/>
              <a:t>MD Quantification improvements</a:t>
            </a:r>
          </a:p>
          <a:p>
            <a:pPr lvl="1"/>
            <a:r>
              <a:rPr lang="en-GB" dirty="0"/>
              <a:t>MD usability - productizing </a:t>
            </a:r>
            <a:r>
              <a:rPr lang="en-GB" dirty="0" err="1"/>
              <a:t>Vates</a:t>
            </a:r>
            <a:endParaRPr lang="en-GB" dirty="0"/>
          </a:p>
          <a:p>
            <a:r>
              <a:rPr lang="en-GB" dirty="0" smtClean="0"/>
              <a:t>Indirect Inelastic</a:t>
            </a:r>
          </a:p>
          <a:p>
            <a:pPr lvl="1"/>
            <a:r>
              <a:rPr lang="en-GB" dirty="0"/>
              <a:t>Validated support for VESUVIO</a:t>
            </a:r>
          </a:p>
          <a:p>
            <a:pPr lvl="1"/>
            <a:r>
              <a:rPr lang="en-GB" dirty="0"/>
              <a:t>Indirect reduction GUI</a:t>
            </a:r>
          </a:p>
          <a:p>
            <a:pPr lvl="1"/>
            <a:r>
              <a:rPr lang="en-GB" dirty="0"/>
              <a:t>Indirect Analysis - GUI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02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</a:t>
            </a:r>
          </a:p>
          <a:p>
            <a:pPr lvl="1"/>
            <a:r>
              <a:rPr lang="en-GB" dirty="0" smtClean="0"/>
              <a:t>“</a:t>
            </a:r>
            <a:r>
              <a:rPr lang="en-GB" dirty="0"/>
              <a:t>Intelligent” run control</a:t>
            </a:r>
          </a:p>
          <a:p>
            <a:pPr lvl="1"/>
            <a:r>
              <a:rPr lang="en-GB" dirty="0"/>
              <a:t>Sandals and Nimrod support</a:t>
            </a:r>
          </a:p>
          <a:p>
            <a:pPr lvl="1"/>
            <a:r>
              <a:rPr lang="en-GB" dirty="0" err="1"/>
              <a:t>McStas</a:t>
            </a:r>
            <a:r>
              <a:rPr lang="en-GB" dirty="0"/>
              <a:t> </a:t>
            </a:r>
            <a:r>
              <a:rPr lang="en-GB" dirty="0" err="1"/>
              <a:t>Intergration</a:t>
            </a:r>
            <a:endParaRPr lang="en-GB" dirty="0"/>
          </a:p>
          <a:p>
            <a:pPr lvl="1"/>
            <a:r>
              <a:rPr lang="en-GB" dirty="0"/>
              <a:t>"Publication quality" 1 &amp; 2D  visualization - graph in graph, drawing and annotations</a:t>
            </a:r>
          </a:p>
          <a:p>
            <a:pPr lvl="1"/>
            <a:r>
              <a:rPr lang="en-GB" dirty="0"/>
              <a:t>MD Quantification integration - GULP </a:t>
            </a:r>
            <a:r>
              <a:rPr lang="en-GB" dirty="0" err="1"/>
              <a:t>etc</a:t>
            </a:r>
            <a:endParaRPr lang="en-GB" dirty="0"/>
          </a:p>
          <a:p>
            <a:pPr lvl="1"/>
            <a:r>
              <a:rPr lang="en-GB" dirty="0"/>
              <a:t>Client Server Mantid. Rich GUI with remote compute resource support</a:t>
            </a:r>
          </a:p>
          <a:p>
            <a:pPr lvl="1"/>
            <a:r>
              <a:rPr lang="en-GB" dirty="0" err="1"/>
              <a:t>MantidCloud</a:t>
            </a:r>
            <a:r>
              <a:rPr lang="en-GB" dirty="0"/>
              <a:t> - Web interface for common data analyses</a:t>
            </a:r>
          </a:p>
          <a:p>
            <a:r>
              <a:rPr lang="en-GB" dirty="0" smtClean="0"/>
              <a:t>Indirect Analysis</a:t>
            </a:r>
          </a:p>
          <a:p>
            <a:pPr lvl="1"/>
            <a:r>
              <a:rPr lang="en-GB" dirty="0"/>
              <a:t>Indirect Analysis </a:t>
            </a:r>
            <a:r>
              <a:rPr lang="en-GB" dirty="0" smtClean="0"/>
              <a:t>– </a:t>
            </a:r>
            <a:r>
              <a:rPr lang="en-GB" dirty="0" err="1" smtClean="0"/>
              <a:t>Quasilines</a:t>
            </a:r>
            <a:r>
              <a:rPr lang="en-GB" dirty="0" smtClean="0"/>
              <a:t> in Python or C++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0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User Interface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97766"/>
            <a:ext cx="8229600" cy="3889430"/>
          </a:xfrm>
        </p:spPr>
      </p:pic>
    </p:spTree>
    <p:extLst>
      <p:ext uri="{BB962C8B-B14F-4D97-AF65-F5344CB8AC3E}">
        <p14:creationId xmlns:p14="http://schemas.microsoft.com/office/powerpoint/2010/main" val="17693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</a:t>
            </a:r>
            <a:br>
              <a:rPr lang="en-US" dirty="0" smtClean="0"/>
            </a:br>
            <a:r>
              <a:rPr lang="en-US" dirty="0" smtClean="0"/>
              <a:t>Grouped Detectors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78291"/>
            <a:ext cx="8229600" cy="4128380"/>
          </a:xfrm>
        </p:spPr>
      </p:pic>
    </p:spTree>
    <p:extLst>
      <p:ext uri="{BB962C8B-B14F-4D97-AF65-F5344CB8AC3E}">
        <p14:creationId xmlns:p14="http://schemas.microsoft.com/office/powerpoint/2010/main" val="1300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MD Simulation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62" y="1239838"/>
            <a:ext cx="5840676" cy="4205287"/>
          </a:xfrm>
        </p:spPr>
      </p:pic>
    </p:spTree>
    <p:extLst>
      <p:ext uri="{BB962C8B-B14F-4D97-AF65-F5344CB8AC3E}">
        <p14:creationId xmlns:p14="http://schemas.microsoft.com/office/powerpoint/2010/main" val="14419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047"/>
            <a:ext cx="8229600" cy="4703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# Set whole </a:t>
            </a:r>
            <a:r>
              <a:rPr lang="en-US" sz="2000" dirty="0" err="1" smtClean="0">
                <a:solidFill>
                  <a:srgbClr val="008000"/>
                </a:solidFill>
              </a:rPr>
              <a:t>numpy</a:t>
            </a:r>
            <a:r>
              <a:rPr lang="en-US" sz="2000" dirty="0" smtClean="0">
                <a:solidFill>
                  <a:srgbClr val="008000"/>
                </a:solidFill>
              </a:rPr>
              <a:t> array to workspace spectrum</a:t>
            </a:r>
          </a:p>
          <a:p>
            <a:pPr marL="0" indent="0">
              <a:buNone/>
            </a:pPr>
            <a:r>
              <a:rPr lang="en-US" sz="1400" dirty="0" err="1" smtClean="0">
                <a:latin typeface="Source Code Pro"/>
                <a:cs typeface="Source Code Pro"/>
              </a:rPr>
              <a:t>nspectra</a:t>
            </a:r>
            <a:r>
              <a:rPr lang="en-US" sz="1400" dirty="0" smtClean="0">
                <a:latin typeface="Source Code Pro"/>
                <a:cs typeface="Source Code Pro"/>
              </a:rPr>
              <a:t> </a:t>
            </a:r>
            <a:r>
              <a:rPr lang="en-US" sz="1400" dirty="0">
                <a:latin typeface="Source Code Pro"/>
                <a:cs typeface="Source Code Pro"/>
              </a:rPr>
              <a:t>= 2</a:t>
            </a:r>
          </a:p>
          <a:p>
            <a:pPr marL="0" indent="0">
              <a:buNone/>
            </a:pPr>
            <a:r>
              <a:rPr lang="en-US" sz="1400" dirty="0" err="1" smtClean="0">
                <a:latin typeface="Source Code Pro"/>
                <a:cs typeface="Source Code Pro"/>
              </a:rPr>
              <a:t>xlength</a:t>
            </a:r>
            <a:r>
              <a:rPr lang="en-US" sz="1400" dirty="0" smtClean="0">
                <a:latin typeface="Source Code Pro"/>
                <a:cs typeface="Source Code Pro"/>
              </a:rPr>
              <a:t> </a:t>
            </a:r>
            <a:r>
              <a:rPr lang="en-US" sz="1400" dirty="0">
                <a:latin typeface="Source Code Pro"/>
                <a:cs typeface="Source Code Pro"/>
              </a:rPr>
              <a:t>= 11</a:t>
            </a:r>
          </a:p>
          <a:p>
            <a:pPr marL="0" indent="0">
              <a:buNone/>
            </a:pPr>
            <a:r>
              <a:rPr lang="fi-FI" sz="1400" dirty="0" err="1" smtClean="0">
                <a:latin typeface="Source Code Pro"/>
                <a:cs typeface="Source Code Pro"/>
              </a:rPr>
              <a:t>ylength</a:t>
            </a:r>
            <a:r>
              <a:rPr lang="fi-FI" sz="1400" dirty="0" smtClean="0">
                <a:latin typeface="Source Code Pro"/>
                <a:cs typeface="Source Code Pro"/>
              </a:rPr>
              <a:t> </a:t>
            </a:r>
            <a:r>
              <a:rPr lang="fi-FI" sz="1400" dirty="0">
                <a:latin typeface="Source Code Pro"/>
                <a:cs typeface="Source Code Pro"/>
              </a:rPr>
              <a:t>= 10</a:t>
            </a:r>
          </a:p>
          <a:p>
            <a:pPr marL="0" indent="0">
              <a:buNone/>
            </a:pPr>
            <a:r>
              <a:rPr lang="fi-FI" sz="1400" dirty="0">
                <a:latin typeface="Source Code Pro"/>
                <a:cs typeface="Source Code Pro"/>
              </a:rPr>
              <a:t> </a:t>
            </a:r>
          </a:p>
          <a:p>
            <a:pPr marL="0" indent="0">
              <a:buNone/>
            </a:pPr>
            <a:r>
              <a:rPr lang="fi-FI" sz="1400" dirty="0" err="1" smtClean="0">
                <a:latin typeface="Source Code Pro"/>
                <a:cs typeface="Source Code Pro"/>
              </a:rPr>
              <a:t>test_ws</a:t>
            </a:r>
            <a:r>
              <a:rPr lang="fi-FI" sz="1400" dirty="0" smtClean="0">
                <a:latin typeface="Source Code Pro"/>
                <a:cs typeface="Source Code Pro"/>
              </a:rPr>
              <a:t> </a:t>
            </a:r>
            <a:r>
              <a:rPr lang="fi-FI" sz="1400" dirty="0">
                <a:latin typeface="Source Code Pro"/>
                <a:cs typeface="Source Code Pro"/>
              </a:rPr>
              <a:t>= WorkspaceFactory.create("</a:t>
            </a:r>
            <a:r>
              <a:rPr lang="fi-FI" sz="1400" dirty="0" smtClean="0">
                <a:latin typeface="Source Code Pro"/>
                <a:cs typeface="Source Code Pro"/>
              </a:rPr>
              <a:t>Workspace2D”,nvectors,xlength,ylength</a:t>
            </a:r>
            <a:r>
              <a:rPr lang="fi-FI" sz="1400" dirty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ws_index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1</a:t>
            </a:r>
          </a:p>
          <a:p>
            <a:pPr marL="0" indent="0">
              <a:buNone/>
            </a:pPr>
            <a:r>
              <a:rPr lang="pl-PL" sz="1400" dirty="0">
                <a:latin typeface="Source Code Pro"/>
                <a:cs typeface="Source Code Pro"/>
              </a:rPr>
              <a:t> 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y_values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</a:t>
            </a:r>
            <a:r>
              <a:rPr lang="pl-PL" sz="1400" dirty="0" err="1">
                <a:latin typeface="Source Code Pro"/>
                <a:cs typeface="Source Code Pro"/>
              </a:rPr>
              <a:t>np.linspace</a:t>
            </a:r>
            <a:r>
              <a:rPr lang="pl-PL" sz="1400" dirty="0">
                <a:latin typeface="Source Code Pro"/>
                <a:cs typeface="Source Code Pro"/>
              </a:rPr>
              <a:t>(0,1,xlength)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test_ws.setX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ws_index</a:t>
            </a:r>
            <a:r>
              <a:rPr lang="pl-PL" sz="1400" dirty="0">
                <a:latin typeface="Source Code Pro"/>
                <a:cs typeface="Source Code Pro"/>
              </a:rPr>
              <a:t>, </a:t>
            </a:r>
            <a:r>
              <a:rPr lang="pl-PL" sz="1400" dirty="0" err="1">
                <a:latin typeface="Source Code Pro"/>
                <a:cs typeface="Source Code Pro"/>
              </a:rPr>
              <a:t>y_values</a:t>
            </a:r>
            <a:r>
              <a:rPr lang="pl-PL" sz="1400" dirty="0" smtClean="0">
                <a:latin typeface="Source Code Pro"/>
                <a:cs typeface="Source Code Pro"/>
              </a:rPr>
              <a:t>)</a:t>
            </a: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x_values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</a:t>
            </a:r>
            <a:r>
              <a:rPr lang="pl-PL" sz="1400" dirty="0" err="1">
                <a:latin typeface="Source Code Pro"/>
                <a:cs typeface="Source Code Pro"/>
              </a:rPr>
              <a:t>np.ones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ylength</a:t>
            </a:r>
            <a:r>
              <a:rPr lang="pl-PL" sz="1400" dirty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test_ws.setY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ws_index</a:t>
            </a:r>
            <a:r>
              <a:rPr lang="pl-PL" sz="1400" dirty="0">
                <a:latin typeface="Source Code Pro"/>
                <a:cs typeface="Source Code Pro"/>
              </a:rPr>
              <a:t>, </a:t>
            </a:r>
            <a:r>
              <a:rPr lang="pl-PL" sz="1400" dirty="0" err="1">
                <a:latin typeface="Source Code Pro"/>
                <a:cs typeface="Source Code Pro"/>
              </a:rPr>
              <a:t>x_values</a:t>
            </a:r>
            <a:r>
              <a:rPr lang="pl-PL" sz="1400" dirty="0" smtClean="0">
                <a:latin typeface="Source Code Pro"/>
                <a:cs typeface="Source Code Pro"/>
              </a:rPr>
              <a:t>)</a:t>
            </a: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e_values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</a:t>
            </a:r>
            <a:r>
              <a:rPr lang="pl-PL" sz="1400" dirty="0" err="1">
                <a:latin typeface="Source Code Pro"/>
                <a:cs typeface="Source Code Pro"/>
              </a:rPr>
              <a:t>np.sqrt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values</a:t>
            </a:r>
            <a:r>
              <a:rPr lang="pl-PL" sz="1400" dirty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test_ws.setE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ws_index</a:t>
            </a:r>
            <a:r>
              <a:rPr lang="pl-PL" sz="1400" dirty="0">
                <a:latin typeface="Source Code Pro"/>
                <a:cs typeface="Source Code Pro"/>
              </a:rPr>
              <a:t>, </a:t>
            </a:r>
            <a:r>
              <a:rPr lang="pl-PL" sz="1400" dirty="0" err="1">
                <a:latin typeface="Source Code Pro"/>
                <a:cs typeface="Source Code Pro"/>
              </a:rPr>
              <a:t>e_values</a:t>
            </a:r>
            <a:r>
              <a:rPr lang="pl-PL" sz="1400" dirty="0" smtClean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endParaRPr lang="pl-PL" sz="14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# </a:t>
            </a:r>
            <a:r>
              <a:rPr lang="en-US" sz="2000" dirty="0" smtClean="0">
                <a:solidFill>
                  <a:srgbClr val="008000"/>
                </a:solidFill>
              </a:rPr>
              <a:t>Access goniometer angles </a:t>
            </a: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1400" dirty="0" err="1">
                <a:latin typeface="Source Code Pro"/>
                <a:cs typeface="Source Code Pro"/>
              </a:rPr>
              <a:t>wksp.getRun</a:t>
            </a:r>
            <a:r>
              <a:rPr lang="en-US" sz="1400" dirty="0">
                <a:latin typeface="Source Code Pro"/>
                <a:cs typeface="Source Code Pro"/>
              </a:rPr>
              <a:t>().</a:t>
            </a:r>
            <a:r>
              <a:rPr lang="en-US" sz="1400" dirty="0" err="1">
                <a:latin typeface="Source Code Pro"/>
                <a:cs typeface="Source Code Pro"/>
              </a:rPr>
              <a:t>getGoniometer</a:t>
            </a:r>
            <a:r>
              <a:rPr lang="en-US" sz="1400" dirty="0">
                <a:latin typeface="Source Code Pro"/>
                <a:cs typeface="Source Code Pro"/>
              </a:rPr>
              <a:t>().</a:t>
            </a:r>
            <a:r>
              <a:rPr lang="en-US" sz="1400" dirty="0" err="1">
                <a:latin typeface="Source Code Pro"/>
                <a:cs typeface="Source Code Pro"/>
              </a:rPr>
              <a:t>getEulerAngles</a:t>
            </a:r>
            <a:r>
              <a:rPr lang="en-US" sz="1400" dirty="0">
                <a:latin typeface="Source Code Pro"/>
                <a:cs typeface="Source Code Pro"/>
              </a:rPr>
              <a:t>("</a:t>
            </a:r>
            <a:r>
              <a:rPr lang="en-US" sz="1400" dirty="0" err="1">
                <a:latin typeface="Source Code Pro"/>
                <a:cs typeface="Source Code Pro"/>
              </a:rPr>
              <a:t>yzy</a:t>
            </a:r>
            <a:r>
              <a:rPr lang="en-US" sz="1400" dirty="0">
                <a:latin typeface="Source Code Pro"/>
                <a:cs typeface="Source Code Pro"/>
              </a:rPr>
              <a:t>")</a:t>
            </a:r>
          </a:p>
          <a:p>
            <a:pPr marL="0" indent="0">
              <a:buNone/>
            </a:pPr>
            <a:endParaRPr lang="en-US" sz="14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651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PeaksViewer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Addon</a:t>
            </a:r>
            <a:r>
              <a:rPr lang="en-US" sz="3100" dirty="0" smtClean="0"/>
              <a:t> to </a:t>
            </a:r>
            <a:r>
              <a:rPr lang="en-US" sz="3100" dirty="0" err="1" smtClean="0"/>
              <a:t>SliceViewer</a:t>
            </a:r>
            <a:r>
              <a:rPr lang="en-US" sz="31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7" y="1417638"/>
            <a:ext cx="8755356" cy="52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8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PeaksViewer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Addon</a:t>
            </a:r>
            <a:r>
              <a:rPr lang="en-US" sz="3100" dirty="0" smtClean="0"/>
              <a:t> to </a:t>
            </a:r>
            <a:r>
              <a:rPr lang="en-US" sz="3100" dirty="0" err="1" smtClean="0"/>
              <a:t>SliceViewer</a:t>
            </a:r>
            <a:r>
              <a:rPr lang="en-US" sz="31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4" y="1600200"/>
            <a:ext cx="8693439" cy="36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0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77" y="-69850"/>
            <a:ext cx="7963878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ParaView</a:t>
            </a:r>
            <a:r>
              <a:rPr lang="en-US" sz="3600" dirty="0"/>
              <a:t> </a:t>
            </a:r>
            <a:r>
              <a:rPr lang="en-US" sz="3600" dirty="0" smtClean="0"/>
              <a:t>improvements for viewing Peaks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9276" y="1239838"/>
            <a:ext cx="6305448" cy="4205287"/>
          </a:xfrm>
        </p:spPr>
      </p:pic>
    </p:spTree>
    <p:extLst>
      <p:ext uri="{BB962C8B-B14F-4D97-AF65-F5344CB8AC3E}">
        <p14:creationId xmlns:p14="http://schemas.microsoft.com/office/powerpoint/2010/main" val="245457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Planned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Dates have been planned for the rest of the year</a:t>
            </a:r>
          </a:p>
          <a:p>
            <a:pPr lvl="1"/>
            <a:r>
              <a:rPr lang="en-GB" dirty="0" smtClean="0"/>
              <a:t>Friday 3</a:t>
            </a:r>
            <a:r>
              <a:rPr lang="en-GB" baseline="30000" dirty="0" smtClean="0"/>
              <a:t>rd</a:t>
            </a:r>
            <a:r>
              <a:rPr lang="en-GB" dirty="0" smtClean="0"/>
              <a:t> May</a:t>
            </a:r>
            <a:endParaRPr lang="en-GB" dirty="0"/>
          </a:p>
          <a:p>
            <a:pPr lvl="1"/>
            <a:r>
              <a:rPr lang="en-GB" dirty="0" smtClean="0"/>
              <a:t>Friday 2</a:t>
            </a:r>
            <a:r>
              <a:rPr lang="en-GB" baseline="30000" dirty="0" smtClean="0"/>
              <a:t>nd</a:t>
            </a:r>
            <a:r>
              <a:rPr lang="en-GB" dirty="0" smtClean="0"/>
              <a:t> August</a:t>
            </a:r>
          </a:p>
          <a:p>
            <a:pPr lvl="1"/>
            <a:r>
              <a:rPr lang="en-GB" dirty="0" smtClean="0"/>
              <a:t>Friday 1</a:t>
            </a:r>
            <a:r>
              <a:rPr lang="en-GB" baseline="30000" dirty="0" smtClean="0"/>
              <a:t>st</a:t>
            </a:r>
            <a:r>
              <a:rPr lang="en-GB" dirty="0" smtClean="0"/>
              <a:t> November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/>
              <a:t>http://trac.mantidproject.org/mantid/roadmap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" b="11854"/>
          <a:stretch/>
        </p:blipFill>
        <p:spPr bwMode="auto">
          <a:xfrm>
            <a:off x="5080001" y="4278604"/>
            <a:ext cx="4000744" cy="257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699906"/>
      </p:ext>
    </p:extLst>
  </p:cSld>
  <p:clrMapOvr>
    <a:masterClrMapping/>
  </p:clrMapOvr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185</TotalTime>
  <Words>369</Words>
  <Application>Microsoft Office PowerPoint</Application>
  <PresentationFormat>On-screen Show (4:3)</PresentationFormat>
  <Paragraphs>109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ISIS Small Bottom Banner</vt:lpstr>
      <vt:lpstr>Mantid 2.4</vt:lpstr>
      <vt:lpstr>Simplified User Interface</vt:lpstr>
      <vt:lpstr>User Interface Grouped Detectors</vt:lpstr>
      <vt:lpstr>Loading MD Simulation Data</vt:lpstr>
      <vt:lpstr>Python </vt:lpstr>
      <vt:lpstr>PeaksViewer (Addon to SliceViewer)</vt:lpstr>
      <vt:lpstr>PeaksViewer (Addon to SliceViewer)</vt:lpstr>
      <vt:lpstr>ParaView improvements for viewing Peaks</vt:lpstr>
      <vt:lpstr>Future Planned Release</vt:lpstr>
      <vt:lpstr>Development Areas</vt:lpstr>
      <vt:lpstr>Short – Next Release</vt:lpstr>
      <vt:lpstr>Medium – Next Year</vt:lpstr>
      <vt:lpstr>Medium – Next Year</vt:lpstr>
      <vt:lpstr>Long Term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2.4</dc:title>
  <dc:creator>Stuart Campbell</dc:creator>
  <cp:lastModifiedBy>Nicholas Draper</cp:lastModifiedBy>
  <cp:revision>9</cp:revision>
  <dcterms:created xsi:type="dcterms:W3CDTF">2013-02-26T16:37:44Z</dcterms:created>
  <dcterms:modified xsi:type="dcterms:W3CDTF">2013-02-27T16:09:53Z</dcterms:modified>
</cp:coreProperties>
</file>