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5"/>
  </p:sldMasterIdLst>
  <p:notesMasterIdLst>
    <p:notesMasterId r:id="rId7"/>
  </p:notesMasterIdLst>
  <p:handoutMasterIdLst>
    <p:handoutMasterId r:id="rId8"/>
  </p:handoutMasterIdLst>
  <p:sldIdLst>
    <p:sldId id="256" r:id="rId6"/>
  </p:sldIdLst>
  <p:sldSz cx="30238700" cy="42803763"/>
  <p:notesSz cx="6797675" cy="9928225"/>
  <p:defaultTextStyle>
    <a:defPPr>
      <a:defRPr lang="en-US"/>
    </a:defPPr>
    <a:lvl1pPr algn="l" rtl="0" eaLnBrk="0" fontAlgn="base" hangingPunct="0">
      <a:spcBef>
        <a:spcPct val="0"/>
      </a:spcBef>
      <a:spcAft>
        <a:spcPct val="0"/>
      </a:spcAft>
      <a:defRPr sz="2400" kern="1200">
        <a:solidFill>
          <a:schemeClr val="tx1"/>
        </a:solidFill>
        <a:latin typeface="Times"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pitchFamily="18" charset="0"/>
        <a:ea typeface="+mn-ea"/>
        <a:cs typeface="+mn-cs"/>
      </a:defRPr>
    </a:lvl5pPr>
    <a:lvl6pPr marL="2286000" algn="l" defTabSz="914400" rtl="0" eaLnBrk="1" latinLnBrk="0" hangingPunct="1">
      <a:defRPr sz="2400" kern="1200">
        <a:solidFill>
          <a:schemeClr val="tx1"/>
        </a:solidFill>
        <a:latin typeface="Times" pitchFamily="18" charset="0"/>
        <a:ea typeface="+mn-ea"/>
        <a:cs typeface="+mn-cs"/>
      </a:defRPr>
    </a:lvl6pPr>
    <a:lvl7pPr marL="2743200" algn="l" defTabSz="914400" rtl="0" eaLnBrk="1" latinLnBrk="0" hangingPunct="1">
      <a:defRPr sz="2400" kern="1200">
        <a:solidFill>
          <a:schemeClr val="tx1"/>
        </a:solidFill>
        <a:latin typeface="Times" pitchFamily="18" charset="0"/>
        <a:ea typeface="+mn-ea"/>
        <a:cs typeface="+mn-cs"/>
      </a:defRPr>
    </a:lvl7pPr>
    <a:lvl8pPr marL="3200400" algn="l" defTabSz="914400" rtl="0" eaLnBrk="1" latinLnBrk="0" hangingPunct="1">
      <a:defRPr sz="2400" kern="1200">
        <a:solidFill>
          <a:schemeClr val="tx1"/>
        </a:solidFill>
        <a:latin typeface="Times" pitchFamily="18" charset="0"/>
        <a:ea typeface="+mn-ea"/>
        <a:cs typeface="+mn-cs"/>
      </a:defRPr>
    </a:lvl8pPr>
    <a:lvl9pPr marL="3657600" algn="l" defTabSz="914400" rtl="0" eaLnBrk="1" latinLnBrk="0" hangingPunct="1">
      <a:defRPr sz="2400" kern="1200">
        <a:solidFill>
          <a:schemeClr val="tx1"/>
        </a:solidFill>
        <a:latin typeface="Times" pitchFamily="18" charset="0"/>
        <a:ea typeface="+mn-ea"/>
        <a:cs typeface="+mn-cs"/>
      </a:defRPr>
    </a:lvl9pPr>
  </p:defaultTextStyle>
  <p:extLst>
    <p:ext uri="{EFAFB233-063F-42B5-8137-9DF3F51BA10A}">
      <p15:sldGuideLst xmlns:p15="http://schemas.microsoft.com/office/powerpoint/2012/main" xmlns="">
        <p15:guide id="1" orient="horz" pos="13488">
          <p15:clr>
            <a:srgbClr val="A4A3A4"/>
          </p15:clr>
        </p15:guide>
        <p15:guide id="2" pos="9524">
          <p15:clr>
            <a:srgbClr val="A4A3A4"/>
          </p15:clr>
        </p15:guide>
      </p15:sldGuideLst>
    </p:ext>
    <p:ext uri="{2D200454-40CA-4A62-9FC3-DE9A4176ACB9}">
      <p15:notesGuideLst xmlns:p15="http://schemas.microsoft.com/office/powerpoint/2012/main" xmlns="">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0066"/>
    <a:srgbClr val="002D55"/>
    <a:srgbClr val="001B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90" autoAdjust="0"/>
    <p:restoredTop sz="90929" autoAdjust="0"/>
  </p:normalViewPr>
  <p:slideViewPr>
    <p:cSldViewPr>
      <p:cViewPr>
        <p:scale>
          <a:sx n="37" d="100"/>
          <a:sy n="37" d="100"/>
        </p:scale>
        <p:origin x="-1384" y="4352"/>
      </p:cViewPr>
      <p:guideLst>
        <p:guide orient="horz" pos="13488"/>
        <p:guide pos="9524"/>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p:cViewPr varScale="1">
        <p:scale>
          <a:sx n="42" d="100"/>
          <a:sy n="42" d="100"/>
        </p:scale>
        <p:origin x="-3408" y="-120"/>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 Target="slides/slide1.xml"/><Relationship Id="rId7" Type="http://schemas.openxmlformats.org/officeDocument/2006/relationships/notesMaster" Target="notesMasters/notesMaster1.xml"/><Relationship Id="rId8" Type="http://schemas.openxmlformats.org/officeDocument/2006/relationships/handoutMaster" Target="handoutMasters/handoutMaster1.xml"/><Relationship Id="rId9" Type="http://schemas.openxmlformats.org/officeDocument/2006/relationships/printerSettings" Target="printerSettings/printerSettings1.bin"/><Relationship Id="rId1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E78E1D5F-7523-4815-A670-60864F601D30}" type="datetimeFigureOut">
              <a:rPr lang="en-GB" smtClean="0"/>
              <a:pPr/>
              <a:t>18/08/15</a:t>
            </a:fld>
            <a:endParaRPr lang="en-GB"/>
          </a:p>
        </p:txBody>
      </p:sp>
      <p:sp>
        <p:nvSpPr>
          <p:cNvPr id="4" name="Footer Placeholder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2733490B-C151-4ED9-AE1B-2EC601608F54}" type="slidenum">
              <a:rPr lang="en-GB" smtClean="0"/>
              <a:pPr/>
              <a:t>‹#›</a:t>
            </a:fld>
            <a:endParaRPr lang="en-GB"/>
          </a:p>
        </p:txBody>
      </p:sp>
    </p:spTree>
    <p:extLst>
      <p:ext uri="{BB962C8B-B14F-4D97-AF65-F5344CB8AC3E}">
        <p14:creationId xmlns:p14="http://schemas.microsoft.com/office/powerpoint/2010/main" val="6548416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376B4F07-E738-4DFD-883D-BE3839CD703B}" type="datetimeFigureOut">
              <a:rPr lang="en-GB" smtClean="0"/>
              <a:pPr/>
              <a:t>18/08/15</a:t>
            </a:fld>
            <a:endParaRPr lang="en-GB"/>
          </a:p>
        </p:txBody>
      </p:sp>
      <p:sp>
        <p:nvSpPr>
          <p:cNvPr id="4" name="Slide Image Placeholder 3"/>
          <p:cNvSpPr>
            <a:spLocks noGrp="1" noRot="1" noChangeAspect="1"/>
          </p:cNvSpPr>
          <p:nvPr>
            <p:ph type="sldImg" idx="2"/>
          </p:nvPr>
        </p:nvSpPr>
        <p:spPr>
          <a:xfrm>
            <a:off x="2084388" y="744538"/>
            <a:ext cx="2628900" cy="372268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18A9DC45-0F2D-44F2-940F-E024711DACC1}" type="slidenum">
              <a:rPr lang="en-GB" smtClean="0"/>
              <a:pPr/>
              <a:t>‹#›</a:t>
            </a:fld>
            <a:endParaRPr lang="en-GB"/>
          </a:p>
        </p:txBody>
      </p:sp>
    </p:spTree>
    <p:extLst>
      <p:ext uri="{BB962C8B-B14F-4D97-AF65-F5344CB8AC3E}">
        <p14:creationId xmlns:p14="http://schemas.microsoft.com/office/powerpoint/2010/main" val="1113971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18A9DC45-0F2D-44F2-940F-E024711DACC1}" type="slidenum">
              <a:rPr lang="en-GB" smtClean="0"/>
              <a:pPr/>
              <a:t>1</a:t>
            </a:fld>
            <a:endParaRPr lang="en-GB"/>
          </a:p>
        </p:txBody>
      </p:sp>
    </p:spTree>
    <p:extLst>
      <p:ext uri="{BB962C8B-B14F-4D97-AF65-F5344CB8AC3E}">
        <p14:creationId xmlns:p14="http://schemas.microsoft.com/office/powerpoint/2010/main" val="34507081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GB"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7CADFDD-704B-4A18-BB66-157070CB36F7}"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2268538" y="12365038"/>
            <a:ext cx="12774612" cy="25682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15195550" y="12365038"/>
            <a:ext cx="12774613" cy="25682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9EC1B0C-CAB0-4BB7-AEB0-2F6F5540D8E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1300" y="3837708"/>
            <a:ext cx="27216100" cy="7134225"/>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1511300" y="11686313"/>
            <a:ext cx="13361988" cy="3994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11300" y="15686841"/>
            <a:ext cx="13361988" cy="225496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15360650" y="11686313"/>
            <a:ext cx="13366750" cy="3994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5360650" y="15686841"/>
            <a:ext cx="13366750" cy="225496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83A5688C-90BF-4B74-928B-5F1F7BC974B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kern="0" baseline="0">
                <a:latin typeface="Arial" pitchFamily="34" charset="0"/>
                <a:cs typeface="Arial" pitchFamily="34" charset="0"/>
              </a:defRPr>
            </a:lvl1pPr>
          </a:lstStyle>
          <a:p>
            <a:pPr>
              <a:defRPr/>
            </a:pPr>
            <a:endParaRPr lang="en-US"/>
          </a:p>
        </p:txBody>
      </p:sp>
      <p:sp>
        <p:nvSpPr>
          <p:cNvPr id="3" name="Rectangle 5"/>
          <p:cNvSpPr>
            <a:spLocks noGrp="1" noChangeArrowheads="1"/>
          </p:cNvSpPr>
          <p:nvPr>
            <p:ph type="ftr" sz="quarter" idx="11"/>
          </p:nvPr>
        </p:nvSpPr>
        <p:spPr/>
        <p:txBody>
          <a:bodyPr/>
          <a:lstStyle>
            <a:lvl1pPr>
              <a:defRPr kern="0" baseline="0">
                <a:latin typeface="Arial" pitchFamily="34" charset="0"/>
                <a:cs typeface="Arial" pitchFamily="34" charset="0"/>
              </a:defRPr>
            </a:lvl1pPr>
          </a:lstStyle>
          <a:p>
            <a:pPr>
              <a:defRPr/>
            </a:pPr>
            <a:endParaRPr lang="en-US"/>
          </a:p>
        </p:txBody>
      </p:sp>
      <p:sp>
        <p:nvSpPr>
          <p:cNvPr id="4" name="Rectangle 6"/>
          <p:cNvSpPr>
            <a:spLocks noGrp="1" noChangeArrowheads="1"/>
          </p:cNvSpPr>
          <p:nvPr>
            <p:ph type="sldNum" sz="quarter" idx="12"/>
          </p:nvPr>
        </p:nvSpPr>
        <p:spPr/>
        <p:txBody>
          <a:bodyPr/>
          <a:lstStyle>
            <a:lvl1pPr>
              <a:defRPr kern="0" baseline="0">
                <a:latin typeface="Arial" pitchFamily="34" charset="0"/>
                <a:cs typeface="Arial" pitchFamily="34" charset="0"/>
              </a:defRPr>
            </a:lvl1pPr>
          </a:lstStyle>
          <a:p>
            <a:pPr>
              <a:defRPr/>
            </a:pPr>
            <a:fld id="{525EE4F0-A14A-4077-8914-DBD2D6A3E5F6}"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300" y="4971141"/>
            <a:ext cx="9948863" cy="3985533"/>
          </a:xfrm>
        </p:spPr>
        <p:txBody>
          <a:bodyPr anchor="b"/>
          <a:lstStyle>
            <a:lvl1pPr algn="l">
              <a:defRPr sz="2000" b="1">
                <a:latin typeface="Arial" pitchFamily="34" charset="0"/>
                <a:cs typeface="Arial" pitchFamily="34" charset="0"/>
              </a:defRPr>
            </a:lvl1pPr>
          </a:lstStyle>
          <a:p>
            <a:r>
              <a:rPr lang="en-US" smtClean="0"/>
              <a:t>Click to edit Master title style</a:t>
            </a:r>
            <a:endParaRPr lang="en-GB"/>
          </a:p>
        </p:txBody>
      </p:sp>
      <p:sp>
        <p:nvSpPr>
          <p:cNvPr id="3" name="Content Placeholder 2"/>
          <p:cNvSpPr>
            <a:spLocks noGrp="1"/>
          </p:cNvSpPr>
          <p:nvPr>
            <p:ph idx="1"/>
          </p:nvPr>
        </p:nvSpPr>
        <p:spPr>
          <a:xfrm>
            <a:off x="11822113" y="5042579"/>
            <a:ext cx="16905287" cy="33193946"/>
          </a:xfrm>
        </p:spPr>
        <p:txBody>
          <a:bodyPr/>
          <a:lstStyle>
            <a:lvl1pPr>
              <a:defRPr sz="3200">
                <a:latin typeface="Arial" pitchFamily="34" charset="0"/>
                <a:cs typeface="Arial" pitchFamily="34" charset="0"/>
              </a:defRPr>
            </a:lvl1pPr>
            <a:lvl2pPr>
              <a:defRPr sz="2800">
                <a:latin typeface="Arial" pitchFamily="34" charset="0"/>
                <a:cs typeface="Arial" pitchFamily="34" charset="0"/>
              </a:defRPr>
            </a:lvl2pPr>
            <a:lvl3pPr>
              <a:defRPr sz="2400">
                <a:latin typeface="Arial" pitchFamily="34" charset="0"/>
                <a:cs typeface="Arial" pitchFamily="34" charset="0"/>
              </a:defRPr>
            </a:lvl3pPr>
            <a:lvl4pPr>
              <a:defRPr sz="2000">
                <a:latin typeface="Arial" pitchFamily="34" charset="0"/>
                <a:cs typeface="Arial" pitchFamily="34" charset="0"/>
              </a:defRPr>
            </a:lvl4pPr>
            <a:lvl5pPr>
              <a:defRPr sz="2000">
                <a:latin typeface="Arial" pitchFamily="34" charset="0"/>
                <a:cs typeface="Arial" pitchFamily="34" charset="0"/>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1511300" y="8956675"/>
            <a:ext cx="9948863" cy="29279850"/>
          </a:xfrm>
        </p:spPr>
        <p:txBody>
          <a:bodyPr/>
          <a:lstStyle>
            <a:lvl1pPr marL="0" indent="0">
              <a:buNone/>
              <a:defRPr sz="1400">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B5E14EB-E8DD-4003-A0A7-93AB60B5DC6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27725" y="29962475"/>
            <a:ext cx="18141950" cy="3536950"/>
          </a:xfrm>
        </p:spPr>
        <p:txBody>
          <a:bodyPr anchor="b"/>
          <a:lstStyle>
            <a:lvl1pPr algn="l">
              <a:defRPr sz="2000" b="1">
                <a:latin typeface="Arial" pitchFamily="34" charset="0"/>
                <a:cs typeface="Arial" pitchFamily="34" charset="0"/>
              </a:defRPr>
            </a:lvl1pPr>
          </a:lstStyle>
          <a:p>
            <a:r>
              <a:rPr lang="en-US" smtClean="0"/>
              <a:t>Click to edit Master title style</a:t>
            </a:r>
            <a:endParaRPr lang="en-GB"/>
          </a:p>
        </p:txBody>
      </p:sp>
      <p:sp>
        <p:nvSpPr>
          <p:cNvPr id="3" name="Picture Placeholder 2"/>
          <p:cNvSpPr>
            <a:spLocks noGrp="1"/>
          </p:cNvSpPr>
          <p:nvPr>
            <p:ph type="pic" idx="1"/>
          </p:nvPr>
        </p:nvSpPr>
        <p:spPr>
          <a:xfrm>
            <a:off x="5927725" y="4399637"/>
            <a:ext cx="18141950" cy="25107226"/>
          </a:xfrm>
        </p:spPr>
        <p:txBody>
          <a:bodyPr/>
          <a:lstStyle>
            <a:lvl1pPr marL="0" indent="0">
              <a:buNone/>
              <a:defRPr sz="3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5927725" y="33499425"/>
            <a:ext cx="18141950" cy="5024438"/>
          </a:xfrm>
        </p:spPr>
        <p:txBody>
          <a:bodyPr/>
          <a:lstStyle>
            <a:lvl1pPr marL="0" indent="0">
              <a:buNone/>
              <a:defRPr sz="1400">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7C4EC73-BF07-42E6-BC55-800BDD1E921E}"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8"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68538" y="3805238"/>
            <a:ext cx="25701625" cy="7134225"/>
          </a:xfrm>
          <a:prstGeom prst="rect">
            <a:avLst/>
          </a:prstGeom>
          <a:noFill/>
          <a:ln w="9525">
            <a:noFill/>
            <a:miter lim="800000"/>
            <a:headEnd/>
            <a:tailEnd/>
          </a:ln>
        </p:spPr>
        <p:txBody>
          <a:bodyPr vert="horz" wrap="square" lIns="417378" tIns="208689" rIns="417378" bIns="208689"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2268538" y="12365038"/>
            <a:ext cx="25701625" cy="25682575"/>
          </a:xfrm>
          <a:prstGeom prst="rect">
            <a:avLst/>
          </a:prstGeom>
          <a:noFill/>
          <a:ln w="9525">
            <a:noFill/>
            <a:miter lim="800000"/>
            <a:headEnd/>
            <a:tailEnd/>
          </a:ln>
        </p:spPr>
        <p:txBody>
          <a:bodyPr vert="horz" wrap="square" lIns="417378" tIns="208689" rIns="417378" bIns="20868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 name="Rectangle 4"/>
          <p:cNvSpPr>
            <a:spLocks noGrp="1" noChangeArrowheads="1"/>
          </p:cNvSpPr>
          <p:nvPr>
            <p:ph type="dt" sz="half" idx="2"/>
          </p:nvPr>
        </p:nvSpPr>
        <p:spPr bwMode="auto">
          <a:xfrm>
            <a:off x="2268538" y="38998525"/>
            <a:ext cx="6299200" cy="2854325"/>
          </a:xfrm>
          <a:prstGeom prst="rect">
            <a:avLst/>
          </a:prstGeom>
          <a:noFill/>
          <a:ln w="9525">
            <a:noFill/>
            <a:miter lim="800000"/>
            <a:headEnd/>
            <a:tailEnd/>
          </a:ln>
          <a:effectLst/>
        </p:spPr>
        <p:txBody>
          <a:bodyPr vert="horz" wrap="square" lIns="417378" tIns="208689" rIns="417378" bIns="208689" numCol="1" anchor="t" anchorCtr="0" compatLnSpc="1">
            <a:prstTxWarp prst="textNoShape">
              <a:avLst/>
            </a:prstTxWarp>
          </a:bodyPr>
          <a:lstStyle>
            <a:lvl1pPr>
              <a:defRPr sz="6400">
                <a:latin typeface="Arial" pitchFamily="34" charset="0"/>
                <a:cs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10331450" y="38998525"/>
            <a:ext cx="9575800" cy="2854325"/>
          </a:xfrm>
          <a:prstGeom prst="rect">
            <a:avLst/>
          </a:prstGeom>
          <a:noFill/>
          <a:ln w="9525">
            <a:noFill/>
            <a:miter lim="800000"/>
            <a:headEnd/>
            <a:tailEnd/>
          </a:ln>
          <a:effectLst/>
        </p:spPr>
        <p:txBody>
          <a:bodyPr vert="horz" wrap="square" lIns="417378" tIns="208689" rIns="417378" bIns="208689" numCol="1" anchor="t" anchorCtr="0" compatLnSpc="1">
            <a:prstTxWarp prst="textNoShape">
              <a:avLst/>
            </a:prstTxWarp>
          </a:bodyPr>
          <a:lstStyle>
            <a:lvl1pPr algn="ctr">
              <a:defRPr sz="6400">
                <a:latin typeface="Arial" pitchFamily="34" charset="0"/>
                <a:cs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21670963" y="38998525"/>
            <a:ext cx="6299200" cy="2854325"/>
          </a:xfrm>
          <a:prstGeom prst="rect">
            <a:avLst/>
          </a:prstGeom>
          <a:noFill/>
          <a:ln w="9525">
            <a:noFill/>
            <a:miter lim="800000"/>
            <a:headEnd/>
            <a:tailEnd/>
          </a:ln>
          <a:effectLst/>
        </p:spPr>
        <p:txBody>
          <a:bodyPr vert="horz" wrap="square" lIns="417378" tIns="208689" rIns="417378" bIns="208689" numCol="1" anchor="t" anchorCtr="0" compatLnSpc="1">
            <a:prstTxWarp prst="textNoShape">
              <a:avLst/>
            </a:prstTxWarp>
          </a:bodyPr>
          <a:lstStyle>
            <a:lvl1pPr algn="r">
              <a:defRPr sz="6400">
                <a:latin typeface="Arial" pitchFamily="34" charset="0"/>
                <a:cs typeface="Arial" pitchFamily="34" charset="0"/>
              </a:defRPr>
            </a:lvl1pPr>
          </a:lstStyle>
          <a:p>
            <a:pPr>
              <a:defRPr/>
            </a:pPr>
            <a:fld id="{9278EFD7-4A0C-4271-BE41-3225DE5F4842}" type="slidenum">
              <a:rPr lang="en-US"/>
              <a:pPr>
                <a:defRPr/>
              </a:pPr>
              <a:t>‹#›</a:t>
            </a:fld>
            <a:endParaRPr lang="en-US"/>
          </a:p>
        </p:txBody>
      </p:sp>
      <p:pic>
        <p:nvPicPr>
          <p:cNvPr id="1031" name="Picture 7" descr="A0_Print_Poster_template_header_portrait copy.png"/>
          <p:cNvPicPr>
            <a:picLocks noChangeAspect="1"/>
          </p:cNvPicPr>
          <p:nvPr userDrawn="1"/>
        </p:nvPicPr>
        <p:blipFill>
          <a:blip r:embed="rId8" cstate="print"/>
          <a:srcRect/>
          <a:stretch>
            <a:fillRect/>
          </a:stretch>
        </p:blipFill>
        <p:spPr bwMode="auto">
          <a:xfrm>
            <a:off x="0" y="-30163"/>
            <a:ext cx="30238700" cy="5365751"/>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5" r:id="rId4"/>
    <p:sldLayoutId id="2147483683" r:id="rId5"/>
    <p:sldLayoutId id="2147483684" r:id="rId6"/>
  </p:sldLayoutIdLst>
  <p:txStyles>
    <p:titleStyle>
      <a:lvl1pPr algn="ctr" defTabSz="4173538" rtl="0" eaLnBrk="0" fontAlgn="base" hangingPunct="0">
        <a:spcBef>
          <a:spcPct val="0"/>
        </a:spcBef>
        <a:spcAft>
          <a:spcPct val="0"/>
        </a:spcAft>
        <a:defRPr sz="20100">
          <a:solidFill>
            <a:schemeClr val="tx2"/>
          </a:solidFill>
          <a:latin typeface="Arial" pitchFamily="34" charset="0"/>
          <a:ea typeface="+mj-ea"/>
          <a:cs typeface="Arial" pitchFamily="34" charset="0"/>
        </a:defRPr>
      </a:lvl1pPr>
      <a:lvl2pPr algn="ctr" defTabSz="4173538" rtl="0" eaLnBrk="0" fontAlgn="base" hangingPunct="0">
        <a:spcBef>
          <a:spcPct val="0"/>
        </a:spcBef>
        <a:spcAft>
          <a:spcPct val="0"/>
        </a:spcAft>
        <a:defRPr sz="20100">
          <a:solidFill>
            <a:schemeClr val="tx2"/>
          </a:solidFill>
          <a:latin typeface="Arial" charset="0"/>
          <a:cs typeface="Arial" charset="0"/>
        </a:defRPr>
      </a:lvl2pPr>
      <a:lvl3pPr algn="ctr" defTabSz="4173538" rtl="0" eaLnBrk="0" fontAlgn="base" hangingPunct="0">
        <a:spcBef>
          <a:spcPct val="0"/>
        </a:spcBef>
        <a:spcAft>
          <a:spcPct val="0"/>
        </a:spcAft>
        <a:defRPr sz="20100">
          <a:solidFill>
            <a:schemeClr val="tx2"/>
          </a:solidFill>
          <a:latin typeface="Arial" charset="0"/>
          <a:cs typeface="Arial" charset="0"/>
        </a:defRPr>
      </a:lvl3pPr>
      <a:lvl4pPr algn="ctr" defTabSz="4173538" rtl="0" eaLnBrk="0" fontAlgn="base" hangingPunct="0">
        <a:spcBef>
          <a:spcPct val="0"/>
        </a:spcBef>
        <a:spcAft>
          <a:spcPct val="0"/>
        </a:spcAft>
        <a:defRPr sz="20100">
          <a:solidFill>
            <a:schemeClr val="tx2"/>
          </a:solidFill>
          <a:latin typeface="Arial" charset="0"/>
          <a:cs typeface="Arial" charset="0"/>
        </a:defRPr>
      </a:lvl4pPr>
      <a:lvl5pPr algn="ctr" defTabSz="4173538" rtl="0" eaLnBrk="0" fontAlgn="base" hangingPunct="0">
        <a:spcBef>
          <a:spcPct val="0"/>
        </a:spcBef>
        <a:spcAft>
          <a:spcPct val="0"/>
        </a:spcAft>
        <a:defRPr sz="20100">
          <a:solidFill>
            <a:schemeClr val="tx2"/>
          </a:solidFill>
          <a:latin typeface="Arial" charset="0"/>
          <a:cs typeface="Arial" charset="0"/>
        </a:defRPr>
      </a:lvl5pPr>
      <a:lvl6pPr marL="457200" algn="ctr" defTabSz="4173538" rtl="0" fontAlgn="base">
        <a:spcBef>
          <a:spcPct val="0"/>
        </a:spcBef>
        <a:spcAft>
          <a:spcPct val="0"/>
        </a:spcAft>
        <a:defRPr sz="20100">
          <a:solidFill>
            <a:schemeClr val="tx2"/>
          </a:solidFill>
          <a:latin typeface="Times" pitchFamily="18" charset="0"/>
        </a:defRPr>
      </a:lvl6pPr>
      <a:lvl7pPr marL="914400" algn="ctr" defTabSz="4173538" rtl="0" fontAlgn="base">
        <a:spcBef>
          <a:spcPct val="0"/>
        </a:spcBef>
        <a:spcAft>
          <a:spcPct val="0"/>
        </a:spcAft>
        <a:defRPr sz="20100">
          <a:solidFill>
            <a:schemeClr val="tx2"/>
          </a:solidFill>
          <a:latin typeface="Times" pitchFamily="18" charset="0"/>
        </a:defRPr>
      </a:lvl7pPr>
      <a:lvl8pPr marL="1371600" algn="ctr" defTabSz="4173538" rtl="0" fontAlgn="base">
        <a:spcBef>
          <a:spcPct val="0"/>
        </a:spcBef>
        <a:spcAft>
          <a:spcPct val="0"/>
        </a:spcAft>
        <a:defRPr sz="20100">
          <a:solidFill>
            <a:schemeClr val="tx2"/>
          </a:solidFill>
          <a:latin typeface="Times" pitchFamily="18" charset="0"/>
        </a:defRPr>
      </a:lvl8pPr>
      <a:lvl9pPr marL="1828800" algn="ctr" defTabSz="4173538" rtl="0" fontAlgn="base">
        <a:spcBef>
          <a:spcPct val="0"/>
        </a:spcBef>
        <a:spcAft>
          <a:spcPct val="0"/>
        </a:spcAft>
        <a:defRPr sz="20100">
          <a:solidFill>
            <a:schemeClr val="tx2"/>
          </a:solidFill>
          <a:latin typeface="Times" pitchFamily="18" charset="0"/>
        </a:defRPr>
      </a:lvl9pPr>
    </p:titleStyle>
    <p:bodyStyle>
      <a:lvl1pPr marL="1565275" indent="-1565275" algn="l" defTabSz="4173538" rtl="0" eaLnBrk="0" fontAlgn="base" hangingPunct="0">
        <a:spcBef>
          <a:spcPct val="20000"/>
        </a:spcBef>
        <a:spcAft>
          <a:spcPct val="0"/>
        </a:spcAft>
        <a:buChar char="•"/>
        <a:defRPr sz="14600">
          <a:solidFill>
            <a:schemeClr val="tx1"/>
          </a:solidFill>
          <a:latin typeface="Arial" pitchFamily="34" charset="0"/>
          <a:ea typeface="+mn-ea"/>
          <a:cs typeface="Arial" pitchFamily="34" charset="0"/>
        </a:defRPr>
      </a:lvl1pPr>
      <a:lvl2pPr marL="3390900" indent="-1303338" algn="l" defTabSz="4173538" rtl="0" eaLnBrk="0" fontAlgn="base" hangingPunct="0">
        <a:spcBef>
          <a:spcPct val="20000"/>
        </a:spcBef>
        <a:spcAft>
          <a:spcPct val="0"/>
        </a:spcAft>
        <a:buChar char="–"/>
        <a:defRPr sz="12800">
          <a:solidFill>
            <a:schemeClr val="tx1"/>
          </a:solidFill>
          <a:latin typeface="Arial" pitchFamily="34" charset="0"/>
          <a:cs typeface="Arial" pitchFamily="34" charset="0"/>
        </a:defRPr>
      </a:lvl2pPr>
      <a:lvl3pPr marL="5216525" indent="-1042988" algn="l" defTabSz="4173538" rtl="0" eaLnBrk="0" fontAlgn="base" hangingPunct="0">
        <a:spcBef>
          <a:spcPct val="20000"/>
        </a:spcBef>
        <a:spcAft>
          <a:spcPct val="0"/>
        </a:spcAft>
        <a:buChar char="•"/>
        <a:defRPr sz="11000">
          <a:solidFill>
            <a:schemeClr val="tx1"/>
          </a:solidFill>
          <a:latin typeface="Arial" pitchFamily="34" charset="0"/>
          <a:cs typeface="Arial" pitchFamily="34" charset="0"/>
        </a:defRPr>
      </a:lvl3pPr>
      <a:lvl4pPr marL="7304088" indent="-1042988" algn="l" defTabSz="4173538" rtl="0" eaLnBrk="0" fontAlgn="base" hangingPunct="0">
        <a:spcBef>
          <a:spcPct val="20000"/>
        </a:spcBef>
        <a:spcAft>
          <a:spcPct val="0"/>
        </a:spcAft>
        <a:buChar char="–"/>
        <a:defRPr sz="9100">
          <a:solidFill>
            <a:schemeClr val="tx1"/>
          </a:solidFill>
          <a:latin typeface="Arial" pitchFamily="34" charset="0"/>
          <a:cs typeface="Arial" pitchFamily="34" charset="0"/>
        </a:defRPr>
      </a:lvl4pPr>
      <a:lvl5pPr marL="9391650" indent="-1044575" algn="l" defTabSz="4173538" rtl="0" eaLnBrk="0" fontAlgn="base" hangingPunct="0">
        <a:spcBef>
          <a:spcPct val="20000"/>
        </a:spcBef>
        <a:spcAft>
          <a:spcPct val="0"/>
        </a:spcAft>
        <a:buChar char="»"/>
        <a:defRPr sz="9100">
          <a:solidFill>
            <a:schemeClr val="tx1"/>
          </a:solidFill>
          <a:latin typeface="Arial" pitchFamily="34" charset="0"/>
          <a:cs typeface="Arial" pitchFamily="34" charset="0"/>
        </a:defRPr>
      </a:lvl5pPr>
      <a:lvl6pPr marL="9848850" indent="-1044575" algn="l" defTabSz="4173538" rtl="0" fontAlgn="base">
        <a:spcBef>
          <a:spcPct val="20000"/>
        </a:spcBef>
        <a:spcAft>
          <a:spcPct val="0"/>
        </a:spcAft>
        <a:buChar char="»"/>
        <a:defRPr sz="9100">
          <a:solidFill>
            <a:schemeClr val="tx1"/>
          </a:solidFill>
          <a:latin typeface="+mn-lt"/>
        </a:defRPr>
      </a:lvl6pPr>
      <a:lvl7pPr marL="10306050" indent="-1044575" algn="l" defTabSz="4173538" rtl="0" fontAlgn="base">
        <a:spcBef>
          <a:spcPct val="20000"/>
        </a:spcBef>
        <a:spcAft>
          <a:spcPct val="0"/>
        </a:spcAft>
        <a:buChar char="»"/>
        <a:defRPr sz="9100">
          <a:solidFill>
            <a:schemeClr val="tx1"/>
          </a:solidFill>
          <a:latin typeface="+mn-lt"/>
        </a:defRPr>
      </a:lvl7pPr>
      <a:lvl8pPr marL="10763250" indent="-1044575" algn="l" defTabSz="4173538" rtl="0" fontAlgn="base">
        <a:spcBef>
          <a:spcPct val="20000"/>
        </a:spcBef>
        <a:spcAft>
          <a:spcPct val="0"/>
        </a:spcAft>
        <a:buChar char="»"/>
        <a:defRPr sz="9100">
          <a:solidFill>
            <a:schemeClr val="tx1"/>
          </a:solidFill>
          <a:latin typeface="+mn-lt"/>
        </a:defRPr>
      </a:lvl8pPr>
      <a:lvl9pPr marL="11220450" indent="-1044575" algn="l" defTabSz="4173538" rtl="0" fontAlgn="base">
        <a:spcBef>
          <a:spcPct val="20000"/>
        </a:spcBef>
        <a:spcAft>
          <a:spcPct val="0"/>
        </a:spcAft>
        <a:buChar char="»"/>
        <a:defRPr sz="91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0.gif"/><Relationship Id="rId12" Type="http://schemas.openxmlformats.org/officeDocument/2006/relationships/image" Target="../media/image11.png"/><Relationship Id="rId13" Type="http://schemas.openxmlformats.org/officeDocument/2006/relationships/image" Target="../media/image12.png"/><Relationship Id="rId14" Type="http://schemas.openxmlformats.org/officeDocument/2006/relationships/image" Target="../media/image13.png"/><Relationship Id="rId1" Type="http://schemas.openxmlformats.org/officeDocument/2006/relationships/slideLayout" Target="../slideLayouts/slideLayout4.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Group 328"/>
          <p:cNvGraphicFramePr>
            <a:graphicFrameLocks noGrp="1"/>
          </p:cNvGraphicFramePr>
          <p:nvPr>
            <p:extLst>
              <p:ext uri="{D42A27DB-BD31-4B8C-83A1-F6EECF244321}">
                <p14:modId xmlns:p14="http://schemas.microsoft.com/office/powerpoint/2010/main" val="246369576"/>
              </p:ext>
            </p:extLst>
          </p:nvPr>
        </p:nvGraphicFramePr>
        <p:xfrm>
          <a:off x="1066800" y="9140097"/>
          <a:ext cx="28194000" cy="35045932"/>
        </p:xfrm>
        <a:graphic>
          <a:graphicData uri="http://schemas.openxmlformats.org/drawingml/2006/table">
            <a:tbl>
              <a:tblPr/>
              <a:tblGrid>
                <a:gridCol w="9398000"/>
                <a:gridCol w="9398000"/>
                <a:gridCol w="9398000"/>
              </a:tblGrid>
              <a:tr h="33457578">
                <a:tc>
                  <a:txBody>
                    <a:bodyPr/>
                    <a:lstStyle/>
                    <a:p>
                      <a:pPr marL="0" marR="0" lvl="0" indent="0" algn="l" defTabSz="4173538" rtl="0" eaLnBrk="1" fontAlgn="base" latinLnBrk="0" hangingPunct="1">
                        <a:lnSpc>
                          <a:spcPct val="100000"/>
                        </a:lnSpc>
                        <a:spcBef>
                          <a:spcPct val="20000"/>
                        </a:spcBef>
                        <a:spcAft>
                          <a:spcPct val="0"/>
                        </a:spcAft>
                        <a:buClrTx/>
                        <a:buSzTx/>
                        <a:buFontTx/>
                        <a:buNone/>
                        <a:tabLst/>
                      </a:pPr>
                      <a:r>
                        <a:rPr kumimoji="0" lang="en-US" sz="5000" b="0" i="0" u="none" strike="noStrike" kern="0" cap="none" normalizeH="0" baseline="0" dirty="0" smtClean="0">
                          <a:ln>
                            <a:noFill/>
                          </a:ln>
                          <a:solidFill>
                            <a:srgbClr val="002D55"/>
                          </a:solidFill>
                          <a:effectLst/>
                          <a:latin typeface="Corisande" pitchFamily="2" charset="0"/>
                        </a:rPr>
                        <a:t>Background</a:t>
                      </a:r>
                    </a:p>
                    <a:p>
                      <a:r>
                        <a:rPr lang="en-GB" sz="2400" kern="1200" dirty="0" smtClean="0">
                          <a:solidFill>
                            <a:schemeClr val="tx1"/>
                          </a:solidFill>
                          <a:effectLst/>
                          <a:latin typeface="+mn-lt"/>
                          <a:ea typeface="+mn-ea"/>
                          <a:cs typeface="+mn-cs"/>
                        </a:rPr>
                        <a:t>Large neutron scattering datasets are commonly collected at time-of-flight</a:t>
                      </a:r>
                      <a:r>
                        <a:rPr lang="en-GB" sz="2400" kern="1200" baseline="0" dirty="0" smtClean="0">
                          <a:solidFill>
                            <a:schemeClr val="tx1"/>
                          </a:solidFill>
                          <a:effectLst/>
                          <a:latin typeface="+mn-lt"/>
                          <a:ea typeface="+mn-ea"/>
                          <a:cs typeface="+mn-cs"/>
                        </a:rPr>
                        <a:t> </a:t>
                      </a:r>
                      <a:r>
                        <a:rPr lang="en-GB" sz="2400" kern="1200" dirty="0" smtClean="0">
                          <a:solidFill>
                            <a:schemeClr val="tx1"/>
                          </a:solidFill>
                          <a:effectLst/>
                          <a:latin typeface="+mn-lt"/>
                          <a:ea typeface="+mn-ea"/>
                          <a:cs typeface="+mn-cs"/>
                        </a:rPr>
                        <a:t>(TOF) sources, particularly for single crystal diffraction </a:t>
                      </a:r>
                      <a:r>
                        <a:rPr lang="en-GB" sz="2400" kern="1200" dirty="0" smtClean="0">
                          <a:solidFill>
                            <a:schemeClr val="tx1"/>
                          </a:solidFill>
                          <a:effectLst/>
                          <a:latin typeface="+mn-lt"/>
                          <a:ea typeface="+mn-ea"/>
                          <a:cs typeface="+mn-cs"/>
                        </a:rPr>
                        <a:t>experiments. </a:t>
                      </a:r>
                      <a:r>
                        <a:rPr lang="en-GB" sz="2400" kern="1200" dirty="0" smtClean="0">
                          <a:solidFill>
                            <a:schemeClr val="tx1"/>
                          </a:solidFill>
                          <a:effectLst/>
                          <a:latin typeface="+mn-lt"/>
                          <a:ea typeface="+mn-ea"/>
                          <a:cs typeface="+mn-cs"/>
                        </a:rPr>
                        <a:t>Increasingly, and particularly in single crystal diffraction (SCD), the correct treatment of data as part of data reduction and analysis, for a range of techniques, involves the efficient and flexible processing of large n-dimensional datasets.</a:t>
                      </a:r>
                    </a:p>
                    <a:p>
                      <a:endParaRPr lang="en-GB" sz="2400" kern="1200" dirty="0" smtClean="0">
                        <a:solidFill>
                          <a:schemeClr val="tx1"/>
                        </a:solidFill>
                        <a:effectLst/>
                        <a:latin typeface="+mn-lt"/>
                        <a:ea typeface="+mn-ea"/>
                        <a:cs typeface="+mn-cs"/>
                      </a:endParaRPr>
                    </a:p>
                    <a:p>
                      <a:r>
                        <a:rPr lang="en-GB" sz="2400" kern="1200" dirty="0" smtClean="0">
                          <a:solidFill>
                            <a:schemeClr val="tx1"/>
                          </a:solidFill>
                          <a:effectLst/>
                          <a:latin typeface="+mn-lt"/>
                          <a:ea typeface="+mn-ea"/>
                          <a:cs typeface="+mn-cs"/>
                        </a:rPr>
                        <a:t>A collaborated effort involving ISIS</a:t>
                      </a:r>
                      <a:r>
                        <a:rPr lang="en-GB" sz="2400" kern="1200" baseline="0" dirty="0" smtClean="0">
                          <a:solidFill>
                            <a:schemeClr val="tx1"/>
                          </a:solidFill>
                          <a:effectLst/>
                          <a:latin typeface="+mn-lt"/>
                          <a:ea typeface="+mn-ea"/>
                          <a:cs typeface="+mn-cs"/>
                        </a:rPr>
                        <a:t> at RAL, the SNS at Oakridge, and more recently the ESS in Lund, has focused on the computational aspects of single crystal diffraction data processing.</a:t>
                      </a:r>
                      <a:endParaRPr lang="en-GB" sz="2400" kern="1200" dirty="0" smtClean="0">
                        <a:solidFill>
                          <a:schemeClr val="tx1"/>
                        </a:solidFill>
                        <a:effectLst/>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5000" b="0" i="0" u="none" strike="noStrike" kern="0" cap="none" normalizeH="0" baseline="0" dirty="0" smtClean="0">
                          <a:ln>
                            <a:noFill/>
                          </a:ln>
                          <a:solidFill>
                            <a:srgbClr val="002D55"/>
                          </a:solidFill>
                          <a:effectLst/>
                          <a:latin typeface="Corisande" pitchFamily="2" charset="0"/>
                        </a:rPr>
                        <a:t>Frameworks</a:t>
                      </a:r>
                    </a:p>
                    <a:p>
                      <a:r>
                        <a:rPr lang="en-GB" sz="2400" b="0" i="0" kern="1200" dirty="0" err="1" smtClean="0">
                          <a:solidFill>
                            <a:schemeClr val="tx1"/>
                          </a:solidFill>
                          <a:effectLst/>
                          <a:latin typeface="+mn-lt"/>
                          <a:ea typeface="+mn-ea"/>
                          <a:cs typeface="Arial"/>
                        </a:rPr>
                        <a:t>Mantid</a:t>
                      </a:r>
                      <a:r>
                        <a:rPr lang="en-GB" sz="2400" b="0" i="0" kern="1200" dirty="0" smtClean="0">
                          <a:solidFill>
                            <a:schemeClr val="tx1"/>
                          </a:solidFill>
                          <a:effectLst/>
                          <a:latin typeface="+mn-lt"/>
                          <a:ea typeface="+mn-ea"/>
                          <a:cs typeface="Arial"/>
                        </a:rPr>
                        <a:t> is an extensible framework for neutron and </a:t>
                      </a:r>
                      <a:r>
                        <a:rPr lang="en-GB" sz="2400" b="0" i="0" kern="1200" dirty="0" err="1" smtClean="0">
                          <a:solidFill>
                            <a:schemeClr val="tx1"/>
                          </a:solidFill>
                          <a:effectLst/>
                          <a:latin typeface="+mn-lt"/>
                          <a:ea typeface="+mn-ea"/>
                          <a:cs typeface="Arial"/>
                        </a:rPr>
                        <a:t>muon</a:t>
                      </a:r>
                      <a:r>
                        <a:rPr lang="en-GB" sz="2400" b="0" i="0" kern="1200" dirty="0" smtClean="0">
                          <a:solidFill>
                            <a:schemeClr val="tx1"/>
                          </a:solidFill>
                          <a:effectLst/>
                          <a:latin typeface="+mn-lt"/>
                          <a:ea typeface="+mn-ea"/>
                          <a:cs typeface="Arial"/>
                        </a:rPr>
                        <a:t> data reduction and analysis</a:t>
                      </a:r>
                      <a:r>
                        <a:rPr lang="en-GB" sz="2400" b="0" i="0" kern="1200" baseline="30000" dirty="0" smtClean="0">
                          <a:solidFill>
                            <a:schemeClr val="tx1"/>
                          </a:solidFill>
                          <a:effectLst/>
                          <a:latin typeface="+mn-lt"/>
                          <a:ea typeface="+mn-ea"/>
                          <a:cs typeface="Arial"/>
                        </a:rPr>
                        <a:t>1</a:t>
                      </a:r>
                      <a:r>
                        <a:rPr lang="en-GB" sz="2400" b="0" i="0" kern="1200" dirty="0" smtClean="0">
                          <a:solidFill>
                            <a:schemeClr val="tx1"/>
                          </a:solidFill>
                          <a:effectLst/>
                          <a:latin typeface="+mn-lt"/>
                          <a:ea typeface="+mn-ea"/>
                          <a:cs typeface="Arial"/>
                        </a:rPr>
                        <a:t>. The </a:t>
                      </a:r>
                      <a:r>
                        <a:rPr lang="en-GB" sz="2400" b="0" i="0" kern="1200" dirty="0" err="1" smtClean="0">
                          <a:solidFill>
                            <a:schemeClr val="tx1"/>
                          </a:solidFill>
                          <a:effectLst/>
                          <a:latin typeface="+mn-lt"/>
                          <a:ea typeface="+mn-ea"/>
                          <a:cs typeface="Arial"/>
                        </a:rPr>
                        <a:t>Mantid</a:t>
                      </a:r>
                      <a:r>
                        <a:rPr lang="en-GB" sz="2400" b="0" i="0" kern="1200" dirty="0" smtClean="0">
                          <a:solidFill>
                            <a:schemeClr val="tx1"/>
                          </a:solidFill>
                          <a:effectLst/>
                          <a:latin typeface="+mn-lt"/>
                          <a:ea typeface="+mn-ea"/>
                          <a:cs typeface="Arial"/>
                        </a:rPr>
                        <a:t> framework is mature and widely used across many facilities and technique areas. </a:t>
                      </a:r>
                    </a:p>
                    <a:p>
                      <a:r>
                        <a:rPr lang="en-GB" sz="2400" b="0" i="0" kern="1200" dirty="0" smtClean="0">
                          <a:solidFill>
                            <a:schemeClr val="tx1"/>
                          </a:solidFill>
                          <a:effectLst/>
                          <a:latin typeface="+mn-lt"/>
                          <a:ea typeface="+mn-ea"/>
                          <a:cs typeface="Arial"/>
                        </a:rPr>
                        <a:t> </a:t>
                      </a:r>
                    </a:p>
                    <a:p>
                      <a:r>
                        <a:rPr lang="en-GB" sz="2400" b="0" i="0" kern="1200" dirty="0" smtClean="0">
                          <a:solidFill>
                            <a:schemeClr val="tx1"/>
                          </a:solidFill>
                          <a:effectLst/>
                          <a:latin typeface="+mn-lt"/>
                          <a:ea typeface="+mn-ea"/>
                          <a:cs typeface="Arial"/>
                        </a:rPr>
                        <a:t>For n-dimensional visualisation, the </a:t>
                      </a:r>
                      <a:r>
                        <a:rPr lang="en-GB" sz="2400" b="0" i="0" kern="1200" dirty="0" err="1" smtClean="0">
                          <a:solidFill>
                            <a:schemeClr val="tx1"/>
                          </a:solidFill>
                          <a:effectLst/>
                          <a:latin typeface="+mn-lt"/>
                          <a:ea typeface="+mn-ea"/>
                          <a:cs typeface="Arial"/>
                        </a:rPr>
                        <a:t>Mantid</a:t>
                      </a:r>
                      <a:r>
                        <a:rPr lang="en-GB" sz="2400" b="0" i="0" kern="1200" dirty="0" smtClean="0">
                          <a:solidFill>
                            <a:schemeClr val="tx1"/>
                          </a:solidFill>
                          <a:effectLst/>
                          <a:latin typeface="+mn-lt"/>
                          <a:ea typeface="+mn-ea"/>
                          <a:cs typeface="Arial"/>
                        </a:rPr>
                        <a:t> project uses ParaView</a:t>
                      </a:r>
                      <a:r>
                        <a:rPr lang="en-GB" sz="2400" b="0" i="0" kern="1200" baseline="30000" dirty="0" smtClean="0">
                          <a:solidFill>
                            <a:schemeClr val="tx1"/>
                          </a:solidFill>
                          <a:effectLst/>
                          <a:latin typeface="+mn-lt"/>
                          <a:ea typeface="+mn-ea"/>
                          <a:cs typeface="Arial"/>
                        </a:rPr>
                        <a:t>2</a:t>
                      </a:r>
                      <a:r>
                        <a:rPr lang="en-GB" sz="2400" b="0" i="0" kern="1200" dirty="0" smtClean="0">
                          <a:solidFill>
                            <a:schemeClr val="tx1"/>
                          </a:solidFill>
                          <a:effectLst/>
                          <a:latin typeface="+mn-lt"/>
                          <a:ea typeface="+mn-ea"/>
                          <a:cs typeface="Arial"/>
                        </a:rPr>
                        <a:t>, an advanced VTK based visualisation engine. </a:t>
                      </a:r>
                      <a:r>
                        <a:rPr lang="en-GB" sz="2400" b="0" i="0" kern="1200" dirty="0" err="1" smtClean="0">
                          <a:solidFill>
                            <a:schemeClr val="tx1"/>
                          </a:solidFill>
                          <a:effectLst/>
                          <a:latin typeface="+mn-lt"/>
                          <a:ea typeface="+mn-ea"/>
                          <a:cs typeface="Arial"/>
                        </a:rPr>
                        <a:t>Mantid</a:t>
                      </a:r>
                      <a:r>
                        <a:rPr lang="en-GB" sz="2400" b="0" i="0" kern="1200" dirty="0" smtClean="0">
                          <a:solidFill>
                            <a:schemeClr val="tx1"/>
                          </a:solidFill>
                          <a:effectLst/>
                          <a:latin typeface="+mn-lt"/>
                          <a:ea typeface="+mn-ea"/>
                          <a:cs typeface="Arial"/>
                        </a:rPr>
                        <a:t> bundles </a:t>
                      </a:r>
                      <a:r>
                        <a:rPr lang="en-GB" sz="2400" b="0" i="0" kern="1200" baseline="0" dirty="0" smtClean="0">
                          <a:solidFill>
                            <a:schemeClr val="tx1"/>
                          </a:solidFill>
                          <a:effectLst/>
                          <a:latin typeface="+mn-lt"/>
                          <a:ea typeface="+mn-ea"/>
                          <a:cs typeface="Arial"/>
                        </a:rPr>
                        <a:t>a lean distribution of </a:t>
                      </a:r>
                      <a:r>
                        <a:rPr lang="en-GB" sz="2400" b="0" i="0" kern="1200" baseline="0" dirty="0" err="1" smtClean="0">
                          <a:solidFill>
                            <a:schemeClr val="tx1"/>
                          </a:solidFill>
                          <a:effectLst/>
                          <a:latin typeface="+mn-lt"/>
                          <a:ea typeface="+mn-ea"/>
                          <a:cs typeface="Arial"/>
                        </a:rPr>
                        <a:t>ParaView</a:t>
                      </a:r>
                      <a:r>
                        <a:rPr lang="en-GB" sz="2400" b="0" i="0" kern="1200" baseline="0" dirty="0" smtClean="0">
                          <a:solidFill>
                            <a:schemeClr val="tx1"/>
                          </a:solidFill>
                          <a:effectLst/>
                          <a:latin typeface="+mn-lt"/>
                          <a:ea typeface="+mn-ea"/>
                          <a:cs typeface="Arial"/>
                        </a:rPr>
                        <a:t> with each install.</a:t>
                      </a:r>
                      <a:r>
                        <a:rPr lang="en-GB" sz="2400" b="0" i="0" kern="1200" dirty="0" smtClean="0">
                          <a:solidFill>
                            <a:schemeClr val="tx1"/>
                          </a:solidFill>
                          <a:effectLst/>
                          <a:latin typeface="+mn-lt"/>
                          <a:ea typeface="+mn-ea"/>
                          <a:cs typeface="Arial"/>
                        </a:rPr>
                        <a:t> </a:t>
                      </a:r>
                      <a:r>
                        <a:rPr lang="en-GB" sz="2400" b="0" i="0" kern="1200" dirty="0" err="1" smtClean="0">
                          <a:solidFill>
                            <a:schemeClr val="tx1"/>
                          </a:solidFill>
                          <a:effectLst/>
                          <a:latin typeface="+mn-lt"/>
                          <a:ea typeface="+mn-ea"/>
                          <a:cs typeface="Arial"/>
                        </a:rPr>
                        <a:t>Mantid</a:t>
                      </a:r>
                      <a:r>
                        <a:rPr lang="en-GB" sz="2400" b="0" i="0" kern="1200" dirty="0" smtClean="0">
                          <a:solidFill>
                            <a:schemeClr val="tx1"/>
                          </a:solidFill>
                          <a:effectLst/>
                          <a:latin typeface="+mn-lt"/>
                          <a:ea typeface="+mn-ea"/>
                          <a:cs typeface="Arial"/>
                        </a:rPr>
                        <a:t> binds to </a:t>
                      </a:r>
                      <a:r>
                        <a:rPr lang="en-GB" sz="2400" b="0" i="0" kern="1200" dirty="0" err="1" smtClean="0">
                          <a:solidFill>
                            <a:schemeClr val="tx1"/>
                          </a:solidFill>
                          <a:effectLst/>
                          <a:latin typeface="+mn-lt"/>
                          <a:ea typeface="+mn-ea"/>
                          <a:cs typeface="Arial"/>
                        </a:rPr>
                        <a:t>ParaView</a:t>
                      </a:r>
                      <a:r>
                        <a:rPr lang="en-GB" sz="2400" b="0" i="0" kern="1200" dirty="0" smtClean="0">
                          <a:solidFill>
                            <a:schemeClr val="tx1"/>
                          </a:solidFill>
                          <a:effectLst/>
                          <a:latin typeface="+mn-lt"/>
                          <a:ea typeface="+mn-ea"/>
                          <a:cs typeface="Arial"/>
                        </a:rPr>
                        <a:t> via the introduction of multidimensional data structures and algorithms. In addition, we utilise </a:t>
                      </a:r>
                      <a:r>
                        <a:rPr lang="en-GB" sz="2400" b="0" i="0" kern="1200" dirty="0" err="1" smtClean="0">
                          <a:solidFill>
                            <a:schemeClr val="tx1"/>
                          </a:solidFill>
                          <a:effectLst/>
                          <a:latin typeface="+mn-lt"/>
                          <a:ea typeface="+mn-ea"/>
                          <a:cs typeface="Arial"/>
                        </a:rPr>
                        <a:t>ParaView’s</a:t>
                      </a:r>
                      <a:r>
                        <a:rPr lang="en-GB" sz="2400" b="0" i="0" kern="1200" dirty="0" smtClean="0">
                          <a:solidFill>
                            <a:schemeClr val="tx1"/>
                          </a:solidFill>
                          <a:effectLst/>
                          <a:latin typeface="+mn-lt"/>
                          <a:ea typeface="+mn-ea"/>
                          <a:cs typeface="Arial"/>
                        </a:rPr>
                        <a:t> plugin mechanism to provide customised tools for neutron scattering. </a:t>
                      </a:r>
                    </a:p>
                    <a:p>
                      <a:endParaRPr lang="en-GB" sz="2400" b="0" i="0" kern="1200" dirty="0" smtClean="0">
                        <a:solidFill>
                          <a:schemeClr val="tx1"/>
                        </a:solidFill>
                        <a:effectLst/>
                        <a:latin typeface="+mn-lt"/>
                        <a:ea typeface="+mn-ea"/>
                        <a:cs typeface="Arial"/>
                      </a:endParaRPr>
                    </a:p>
                    <a:p>
                      <a:r>
                        <a:rPr lang="en-GB" sz="2400" b="0" i="0" kern="1200" dirty="0" smtClean="0">
                          <a:solidFill>
                            <a:schemeClr val="tx1"/>
                          </a:solidFill>
                          <a:effectLst/>
                          <a:latin typeface="+mn-lt"/>
                          <a:ea typeface="+mn-ea"/>
                          <a:cs typeface="Arial"/>
                        </a:rPr>
                        <a:t>We also deliver two-way interaction between </a:t>
                      </a:r>
                      <a:r>
                        <a:rPr lang="en-GB" sz="2400" b="0" i="0" kern="1200" dirty="0" err="1" smtClean="0">
                          <a:solidFill>
                            <a:schemeClr val="tx1"/>
                          </a:solidFill>
                          <a:effectLst/>
                          <a:latin typeface="+mn-lt"/>
                          <a:ea typeface="+mn-ea"/>
                          <a:cs typeface="Arial"/>
                        </a:rPr>
                        <a:t>ParaView</a:t>
                      </a:r>
                      <a:r>
                        <a:rPr lang="en-GB" sz="2400" b="0" i="0" kern="1200" dirty="0" smtClean="0">
                          <a:solidFill>
                            <a:schemeClr val="tx1"/>
                          </a:solidFill>
                          <a:effectLst/>
                          <a:latin typeface="+mn-lt"/>
                          <a:ea typeface="+mn-ea"/>
                          <a:cs typeface="Arial"/>
                        </a:rPr>
                        <a:t> and Mantid so that users can visually drive the data reduction and analysis process. </a:t>
                      </a:r>
                      <a:r>
                        <a:rPr lang="en-GB" sz="2400" b="0" i="0" kern="1200" baseline="0" dirty="0" smtClean="0">
                          <a:solidFill>
                            <a:schemeClr val="tx1"/>
                          </a:solidFill>
                          <a:effectLst/>
                          <a:latin typeface="+mn-lt"/>
                          <a:ea typeface="+mn-ea"/>
                          <a:cs typeface="Arial"/>
                        </a:rPr>
                        <a:t>This has required engineering and innovations on both the Mantid and VTK side of the project</a:t>
                      </a:r>
                      <a:r>
                        <a:rPr lang="en-GB" sz="2400" b="0" i="0" kern="1200" baseline="0" dirty="0" smtClean="0">
                          <a:solidFill>
                            <a:schemeClr val="tx1"/>
                          </a:solidFill>
                          <a:effectLst/>
                          <a:latin typeface="+mn-lt"/>
                          <a:ea typeface="+mn-ea"/>
                          <a:cs typeface="Arial"/>
                        </a:rPr>
                        <a:t>. We have been working with </a:t>
                      </a:r>
                      <a:r>
                        <a:rPr lang="en-GB" sz="2400" b="0" i="0" kern="1200" baseline="0" dirty="0" err="1" smtClean="0">
                          <a:solidFill>
                            <a:schemeClr val="tx1"/>
                          </a:solidFill>
                          <a:effectLst/>
                          <a:latin typeface="+mn-lt"/>
                          <a:ea typeface="+mn-ea"/>
                          <a:cs typeface="Arial"/>
                        </a:rPr>
                        <a:t>Kitware</a:t>
                      </a:r>
                      <a:r>
                        <a:rPr lang="en-GB" sz="2400" b="0" i="0" kern="1200" baseline="0" dirty="0" smtClean="0">
                          <a:solidFill>
                            <a:schemeClr val="tx1"/>
                          </a:solidFill>
                          <a:effectLst/>
                          <a:latin typeface="+mn-lt"/>
                          <a:ea typeface="+mn-ea"/>
                          <a:cs typeface="Arial"/>
                        </a:rPr>
                        <a:t>, the developers of </a:t>
                      </a:r>
                      <a:r>
                        <a:rPr lang="en-GB" sz="2400" b="0" i="0" kern="1200" baseline="0" dirty="0" err="1" smtClean="0">
                          <a:solidFill>
                            <a:schemeClr val="tx1"/>
                          </a:solidFill>
                          <a:effectLst/>
                          <a:latin typeface="+mn-lt"/>
                          <a:ea typeface="+mn-ea"/>
                          <a:cs typeface="Arial"/>
                        </a:rPr>
                        <a:t>ParaView</a:t>
                      </a:r>
                      <a:r>
                        <a:rPr lang="en-GB" sz="2400" b="0" i="0" kern="1200" baseline="0" dirty="0" smtClean="0">
                          <a:solidFill>
                            <a:schemeClr val="tx1"/>
                          </a:solidFill>
                          <a:effectLst/>
                          <a:latin typeface="+mn-lt"/>
                          <a:ea typeface="+mn-ea"/>
                          <a:cs typeface="Arial"/>
                        </a:rPr>
                        <a:t>, to extend the capabilities of their visualization tools.</a:t>
                      </a:r>
                      <a:endParaRPr lang="en-GB" sz="2400" b="0" i="0" kern="1200" baseline="0" dirty="0" smtClean="0">
                        <a:solidFill>
                          <a:schemeClr val="tx1"/>
                        </a:solidFill>
                        <a:effectLst/>
                        <a:latin typeface="+mn-lt"/>
                        <a:ea typeface="+mn-ea"/>
                        <a:cs typeface="Arial"/>
                      </a:endParaRPr>
                    </a:p>
                    <a:p>
                      <a:endParaRPr kumimoji="0" lang="en-GB" sz="2400" b="0" i="0" u="none" strike="noStrike" kern="1200" cap="none" normalizeH="0" baseline="0" dirty="0" smtClean="0">
                        <a:ln>
                          <a:noFill/>
                        </a:ln>
                        <a:solidFill>
                          <a:schemeClr val="tx1"/>
                        </a:solidFill>
                        <a:effectLst/>
                        <a:latin typeface="Arial"/>
                        <a:ea typeface="+mn-ea"/>
                        <a:cs typeface="Arial"/>
                      </a:endParaRPr>
                    </a:p>
                    <a:p>
                      <a:r>
                        <a:rPr kumimoji="0" lang="en-US" sz="5000" b="0" i="0" u="none" strike="noStrike" kern="0" cap="none" normalizeH="0" baseline="0" dirty="0" smtClean="0">
                          <a:ln>
                            <a:noFill/>
                          </a:ln>
                          <a:solidFill>
                            <a:srgbClr val="002D55"/>
                          </a:solidFill>
                          <a:effectLst/>
                          <a:latin typeface="Corisande" pitchFamily="2" charset="0"/>
                        </a:rPr>
                        <a:t>Data Structures</a:t>
                      </a:r>
                      <a:endParaRPr kumimoji="0" lang="en-US" sz="2400" b="0" i="0" u="none" strike="noStrike" kern="0" cap="none" normalizeH="0" baseline="0" dirty="0" smtClean="0">
                        <a:ln>
                          <a:noFill/>
                        </a:ln>
                        <a:solidFill>
                          <a:srgbClr val="002D55"/>
                        </a:solidFill>
                        <a:effectLst/>
                        <a:latin typeface="Arial"/>
                        <a:cs typeface="Arial"/>
                      </a:endParaRPr>
                    </a:p>
                    <a:p>
                      <a:r>
                        <a:rPr lang="en-GB" sz="2400" b="0" i="0" kern="1200" dirty="0" smtClean="0">
                          <a:solidFill>
                            <a:schemeClr val="tx1"/>
                          </a:solidFill>
                          <a:effectLst/>
                          <a:latin typeface="+mn-lt"/>
                          <a:ea typeface="+mn-ea"/>
                          <a:cs typeface="+mn-cs"/>
                        </a:rPr>
                        <a:t> </a:t>
                      </a:r>
                    </a:p>
                    <a:p>
                      <a:r>
                        <a:rPr lang="en-GB" sz="2400" b="0" i="0" kern="1200" dirty="0" err="1" smtClean="0">
                          <a:solidFill>
                            <a:schemeClr val="tx1"/>
                          </a:solidFill>
                          <a:effectLst/>
                          <a:latin typeface="+mn-lt"/>
                          <a:ea typeface="+mn-ea"/>
                          <a:cs typeface="+mn-cs"/>
                        </a:rPr>
                        <a:t>Mantid</a:t>
                      </a:r>
                      <a:r>
                        <a:rPr lang="en-GB" sz="2400" b="0" i="0" kern="1200" dirty="0" smtClean="0">
                          <a:solidFill>
                            <a:schemeClr val="tx1"/>
                          </a:solidFill>
                          <a:effectLst/>
                          <a:latin typeface="+mn-lt"/>
                          <a:ea typeface="+mn-ea"/>
                          <a:cs typeface="+mn-cs"/>
                        </a:rPr>
                        <a:t> stores </a:t>
                      </a:r>
                      <a:r>
                        <a:rPr lang="en-GB" sz="2400" b="0" i="0" kern="1200" dirty="0" smtClean="0">
                          <a:solidFill>
                            <a:schemeClr val="tx1"/>
                          </a:solidFill>
                          <a:effectLst/>
                          <a:latin typeface="+mn-lt"/>
                          <a:ea typeface="+mn-ea"/>
                          <a:cs typeface="+mn-cs"/>
                        </a:rPr>
                        <a:t>its </a:t>
                      </a:r>
                      <a:r>
                        <a:rPr lang="en-GB" sz="2400" b="0" i="0" kern="1200" dirty="0" smtClean="0">
                          <a:solidFill>
                            <a:schemeClr val="tx1"/>
                          </a:solidFill>
                          <a:effectLst/>
                          <a:latin typeface="+mn-lt"/>
                          <a:ea typeface="+mn-ea"/>
                          <a:cs typeface="+mn-cs"/>
                        </a:rPr>
                        <a:t>data in structures known as Workspaces.</a:t>
                      </a:r>
                      <a:r>
                        <a:rPr lang="en-GB" sz="2400" b="0" i="0" kern="1200" baseline="0" dirty="0" smtClean="0">
                          <a:solidFill>
                            <a:schemeClr val="tx1"/>
                          </a:solidFill>
                          <a:effectLst/>
                          <a:latin typeface="+mn-lt"/>
                          <a:ea typeface="+mn-ea"/>
                          <a:cs typeface="+mn-cs"/>
                        </a:rPr>
                        <a:t> Converting from TOF, detector-space to reciprocal space, as well as the need to consider sample environment conditions space has required the introduction of new Workspace types. Two multidimensional workspace types have been introduced: A sparse workspace, based on an adaptive box structure, and a dense histogram workspaces based on a set of </a:t>
                      </a:r>
                      <a:r>
                        <a:rPr lang="en-GB" sz="2400" b="0" i="0" kern="1200" baseline="0" dirty="0" err="1" smtClean="0">
                          <a:solidFill>
                            <a:schemeClr val="tx1"/>
                          </a:solidFill>
                          <a:effectLst/>
                          <a:latin typeface="+mn-lt"/>
                          <a:ea typeface="+mn-ea"/>
                          <a:cs typeface="+mn-cs"/>
                        </a:rPr>
                        <a:t>strided</a:t>
                      </a:r>
                      <a:r>
                        <a:rPr lang="en-GB" sz="2400" b="0" i="0" kern="1200" baseline="0" dirty="0" smtClean="0">
                          <a:solidFill>
                            <a:schemeClr val="tx1"/>
                          </a:solidFill>
                          <a:effectLst/>
                          <a:latin typeface="+mn-lt"/>
                          <a:ea typeface="+mn-ea"/>
                          <a:cs typeface="+mn-cs"/>
                        </a:rPr>
                        <a:t> arrays. Both workspace types are necessary for SCD computations in </a:t>
                      </a:r>
                      <a:r>
                        <a:rPr lang="en-GB" sz="2400" b="0" i="0" kern="1200" baseline="0" dirty="0" err="1" smtClean="0">
                          <a:solidFill>
                            <a:schemeClr val="tx1"/>
                          </a:solidFill>
                          <a:effectLst/>
                          <a:latin typeface="+mn-lt"/>
                          <a:ea typeface="+mn-ea"/>
                          <a:cs typeface="+mn-cs"/>
                        </a:rPr>
                        <a:t>Mantid</a:t>
                      </a:r>
                      <a:r>
                        <a:rPr lang="en-GB" sz="2400" b="0" i="0" kern="1200" baseline="0" dirty="0" smtClean="0">
                          <a:solidFill>
                            <a:schemeClr val="tx1"/>
                          </a:solidFill>
                          <a:effectLst/>
                          <a:latin typeface="+mn-lt"/>
                          <a:ea typeface="+mn-ea"/>
                          <a:cs typeface="+mn-cs"/>
                        </a:rPr>
                        <a:t>.</a:t>
                      </a:r>
                    </a:p>
                    <a:p>
                      <a:endParaRPr lang="en-GB" sz="2400" b="0" i="0" kern="1200" baseline="0" dirty="0" smtClean="0">
                        <a:solidFill>
                          <a:schemeClr val="tx1"/>
                        </a:solidFill>
                        <a:effectLst/>
                        <a:latin typeface="+mn-lt"/>
                        <a:ea typeface="+mn-ea"/>
                        <a:cs typeface="+mn-cs"/>
                      </a:endParaRPr>
                    </a:p>
                    <a:p>
                      <a:r>
                        <a:rPr lang="en-GB" sz="2400" b="0" i="0" kern="1200" baseline="0" dirty="0" smtClean="0">
                          <a:solidFill>
                            <a:schemeClr val="tx1"/>
                          </a:solidFill>
                          <a:effectLst/>
                          <a:latin typeface="+mn-lt"/>
                          <a:ea typeface="+mn-ea"/>
                          <a:cs typeface="+mn-cs"/>
                        </a:rPr>
                        <a:t>Our sparse workspace stores all observations in the specified dimension. These are stored in a tree structure to allow fast access. Crucially there is a dynamically determined structure, this means regions of low counts have a very low memory overhead, while regions where constructive interference has occurred have a very fine and detailed structure. This workspace has been important for many reasons. Having full and fast access to the observations allows to dynamically </a:t>
                      </a:r>
                      <a:r>
                        <a:rPr lang="en-GB" sz="2400" b="0" i="0" kern="1200" baseline="0" dirty="0" err="1" smtClean="0">
                          <a:solidFill>
                            <a:schemeClr val="tx1"/>
                          </a:solidFill>
                          <a:effectLst/>
                          <a:latin typeface="+mn-lt"/>
                          <a:ea typeface="+mn-ea"/>
                          <a:cs typeface="+mn-cs"/>
                        </a:rPr>
                        <a:t>rebin</a:t>
                      </a:r>
                      <a:r>
                        <a:rPr lang="en-GB" sz="2400" b="0" i="0" kern="1200" baseline="0" dirty="0" smtClean="0">
                          <a:solidFill>
                            <a:schemeClr val="tx1"/>
                          </a:solidFill>
                          <a:effectLst/>
                          <a:latin typeface="+mn-lt"/>
                          <a:ea typeface="+mn-ea"/>
                          <a:cs typeface="+mn-cs"/>
                        </a:rPr>
                        <a:t>, which we do as part of many of our visualisation tools. Dense regions of the adaptive structure are easy to find, and indicate the presence of features, we therefore use them in algorithms. The dynamic structure also provides a good first-pass visualization.</a:t>
                      </a:r>
                      <a:endParaRPr lang="en-GB" sz="2400" b="0" i="0" kern="1200" dirty="0" smtClean="0">
                        <a:solidFill>
                          <a:schemeClr val="tx1"/>
                        </a:solidFill>
                        <a:effectLst/>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US" sz="5400" kern="1200" dirty="0" smtClean="0">
                        <a:solidFill>
                          <a:schemeClr val="tx1"/>
                        </a:solidFill>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chemeClr val="tx1"/>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chemeClr val="tx1"/>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Corisande"/>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Corisande"/>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Corisande"/>
                        <a:ea typeface="+mn-ea"/>
                        <a:cs typeface="+mn-cs"/>
                      </a:endParaRPr>
                    </a:p>
                    <a:p>
                      <a:pPr marL="0" marR="0" lvl="0" indent="0" algn="ctr"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Corisande"/>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txBody>
                  <a:tcPr horzOverflow="overflow">
                    <a:lnL cap="flat">
                      <a:noFill/>
                    </a:lnL>
                    <a:lnR>
                      <a:noFill/>
                    </a:lnR>
                    <a:lnT cap="flat">
                      <a:noFill/>
                    </a:lnT>
                    <a:lnB cap="flat">
                      <a:noFill/>
                    </a:lnB>
                    <a:lnTlToBr>
                      <a:noFill/>
                    </a:lnTlToBr>
                    <a:lnBlToTr>
                      <a:noFill/>
                    </a:lnBlToTr>
                    <a:noFill/>
                  </a:tcPr>
                </a:tc>
                <a:tc>
                  <a:txBody>
                    <a:bodyPr/>
                    <a:lstStyle/>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5000" b="0" i="0" u="none" strike="noStrike" kern="0" cap="none" normalizeH="0" baseline="0" dirty="0" smtClean="0">
                          <a:ln>
                            <a:noFill/>
                          </a:ln>
                          <a:solidFill>
                            <a:srgbClr val="002D55"/>
                          </a:solidFill>
                          <a:effectLst/>
                          <a:latin typeface="Corisande" pitchFamily="2" charset="0"/>
                        </a:rPr>
                        <a:t>Algorithms</a:t>
                      </a:r>
                      <a:endParaRPr kumimoji="0" lang="en-US" sz="2400" b="0" i="0" u="none" strike="noStrike" kern="0" cap="none" normalizeH="0" baseline="0" dirty="0" smtClean="0">
                        <a:ln>
                          <a:noFill/>
                        </a:ln>
                        <a:solidFill>
                          <a:schemeClr val="tx1"/>
                        </a:solidFill>
                        <a:effectLst/>
                        <a:latin typeface="+mn-lt"/>
                        <a:cs typeface="Arial"/>
                      </a:endParaRPr>
                    </a:p>
                    <a:p>
                      <a:r>
                        <a:rPr lang="en-GB" sz="2400" b="0" i="0" kern="1200" dirty="0" smtClean="0">
                          <a:solidFill>
                            <a:schemeClr val="tx1"/>
                          </a:solidFill>
                          <a:effectLst/>
                          <a:latin typeface="+mn-lt"/>
                          <a:ea typeface="+mn-ea"/>
                          <a:cs typeface="+mn-cs"/>
                        </a:rPr>
                        <a:t>A key hurdle is the ability to identify peaks, which we can do automatically. </a:t>
                      </a:r>
                      <a:r>
                        <a:rPr lang="en-US" sz="2400" b="0" i="0" kern="1200" dirty="0" smtClean="0">
                          <a:solidFill>
                            <a:schemeClr val="tx1"/>
                          </a:solidFill>
                          <a:latin typeface="+mn-lt"/>
                          <a:ea typeface="+mn-ea"/>
                          <a:cs typeface="+mn-cs"/>
                        </a:rPr>
                        <a:t>The hierarchical, recursive data structure that we use to store our n-dimensional data is particularly effective</a:t>
                      </a:r>
                      <a:r>
                        <a:rPr lang="en-GB" sz="2400" b="0" i="0" kern="1200" dirty="0" smtClean="0">
                          <a:solidFill>
                            <a:schemeClr val="tx1"/>
                          </a:solidFill>
                          <a:effectLst/>
                          <a:latin typeface="+mn-lt"/>
                          <a:ea typeface="+mn-ea"/>
                          <a:cs typeface="+mn-cs"/>
                        </a:rPr>
                        <a:t>, </a:t>
                      </a:r>
                      <a:r>
                        <a:rPr lang="en-GB" sz="2400" b="0" i="0" kern="1200" dirty="0" smtClean="0">
                          <a:solidFill>
                            <a:schemeClr val="tx1"/>
                          </a:solidFill>
                          <a:effectLst/>
                          <a:latin typeface="+mn-lt"/>
                          <a:ea typeface="+mn-ea"/>
                          <a:cs typeface="+mn-cs"/>
                        </a:rPr>
                        <a:t>as it gives higher resolution in the regions of the Bragg peaks at an overall low memory cost. </a:t>
                      </a:r>
                    </a:p>
                    <a:p>
                      <a:r>
                        <a:rPr lang="en-GB" sz="2400" b="0" i="0" kern="1200" dirty="0" smtClean="0">
                          <a:solidFill>
                            <a:schemeClr val="tx1"/>
                          </a:solidFill>
                          <a:effectLst/>
                          <a:latin typeface="+mn-lt"/>
                          <a:ea typeface="+mn-ea"/>
                          <a:cs typeface="+mn-cs"/>
                        </a:rPr>
                        <a:t> </a:t>
                      </a:r>
                    </a:p>
                    <a:p>
                      <a:pPr marL="0" marR="0" lvl="0" indent="0" algn="l" defTabSz="4173538" rtl="0" eaLnBrk="1" fontAlgn="base" latinLnBrk="0" hangingPunct="1">
                        <a:lnSpc>
                          <a:spcPct val="100000"/>
                        </a:lnSpc>
                        <a:spcBef>
                          <a:spcPct val="20000"/>
                        </a:spcBef>
                        <a:spcAft>
                          <a:spcPct val="0"/>
                        </a:spcAft>
                        <a:buClrTx/>
                        <a:buSzTx/>
                        <a:buFontTx/>
                        <a:buNone/>
                        <a:tabLst/>
                        <a:defRPr/>
                      </a:pPr>
                      <a:r>
                        <a:rPr lang="en-GB" sz="2400" b="0" i="0" kern="1200" dirty="0" smtClean="0">
                          <a:solidFill>
                            <a:schemeClr val="tx1"/>
                          </a:solidFill>
                          <a:effectLst/>
                          <a:latin typeface="+mn-lt"/>
                          <a:ea typeface="+mn-ea"/>
                          <a:cs typeface="+mn-cs"/>
                        </a:rPr>
                        <a:t>UB matrix finding and optimisation functions are now well established. We have adapted, and built upon concepts from the ISAW</a:t>
                      </a:r>
                      <a:r>
                        <a:rPr lang="en-GB" sz="2400" b="0" i="0" kern="1200" baseline="30000" dirty="0" smtClean="0">
                          <a:solidFill>
                            <a:schemeClr val="tx1"/>
                          </a:solidFill>
                          <a:effectLst/>
                          <a:latin typeface="+mn-lt"/>
                          <a:ea typeface="+mn-ea"/>
                          <a:cs typeface="+mn-cs"/>
                        </a:rPr>
                        <a:t>3</a:t>
                      </a:r>
                      <a:r>
                        <a:rPr lang="en-GB" sz="2400" b="0" i="0" kern="1200" dirty="0" smtClean="0">
                          <a:solidFill>
                            <a:schemeClr val="tx1"/>
                          </a:solidFill>
                          <a:effectLst/>
                          <a:latin typeface="+mn-lt"/>
                          <a:ea typeface="+mn-ea"/>
                          <a:cs typeface="+mn-cs"/>
                        </a:rPr>
                        <a:t> framework using specialist knowledge from that team.</a:t>
                      </a: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b="0" i="0" kern="1200" dirty="0" smtClean="0">
                        <a:solidFill>
                          <a:schemeClr val="tx1"/>
                        </a:solidFill>
                        <a:effectLst/>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lang="en-GB" sz="2400" b="0" i="0" kern="1200" dirty="0" smtClean="0">
                          <a:solidFill>
                            <a:schemeClr val="tx1"/>
                          </a:solidFill>
                          <a:effectLst/>
                          <a:latin typeface="+mn-lt"/>
                          <a:ea typeface="+mn-ea"/>
                          <a:cs typeface="+mn-cs"/>
                        </a:rPr>
                        <a:t>We have worked extensively on the problem of SCD</a:t>
                      </a:r>
                      <a:r>
                        <a:rPr lang="en-GB" sz="2400" b="0" i="0" kern="1200" baseline="0" dirty="0" smtClean="0">
                          <a:solidFill>
                            <a:schemeClr val="tx1"/>
                          </a:solidFill>
                          <a:effectLst/>
                          <a:latin typeface="+mn-lt"/>
                          <a:ea typeface="+mn-ea"/>
                          <a:cs typeface="+mn-cs"/>
                        </a:rPr>
                        <a:t> peak integration. Our initial work in this area started with spherical integration, using fixed radii in Q to sample the peak area as well as a background region for normalization. More recently we have introduced an elliptical integration in Q, which determines a principle and secondary set of axis for each peak by finding corresponding Eigen vectors. Our latest introduction uses an imaging technique, connected component analysis, to integrate arbitrary peak shapes.</a:t>
                      </a: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b="0" i="0" kern="1200" dirty="0" smtClean="0">
                        <a:solidFill>
                          <a:schemeClr val="tx1"/>
                        </a:solidFill>
                        <a:effectLst/>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b="0" i="0" kern="1200" dirty="0" smtClean="0">
                        <a:solidFill>
                          <a:schemeClr val="tx1"/>
                        </a:solidFill>
                        <a:effectLst/>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b="0" i="0" kern="1200" dirty="0" smtClean="0">
                        <a:solidFill>
                          <a:schemeClr val="tx1"/>
                        </a:solidFill>
                        <a:effectLst/>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b="0" i="0" kern="1200" dirty="0" smtClean="0">
                        <a:solidFill>
                          <a:schemeClr val="tx1"/>
                        </a:solidFill>
                        <a:effectLst/>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b="0" i="0" kern="1200" dirty="0" smtClean="0">
                        <a:solidFill>
                          <a:schemeClr val="tx1"/>
                        </a:solidFill>
                        <a:effectLst/>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b="0" i="0" kern="1200" dirty="0" smtClean="0">
                        <a:solidFill>
                          <a:schemeClr val="tx1"/>
                        </a:solidFill>
                        <a:effectLst/>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b="0" i="0" kern="1200" dirty="0" smtClean="0">
                        <a:solidFill>
                          <a:schemeClr val="tx1"/>
                        </a:solidFill>
                        <a:effectLst/>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b="0" i="0" kern="1200" dirty="0" smtClean="0">
                        <a:solidFill>
                          <a:schemeClr val="tx1"/>
                        </a:solidFill>
                        <a:effectLst/>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b="0" i="0" kern="1200" dirty="0" smtClean="0">
                        <a:solidFill>
                          <a:schemeClr val="tx1"/>
                        </a:solidFill>
                        <a:effectLst/>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b="0" i="0" kern="1200" dirty="0" smtClean="0">
                        <a:solidFill>
                          <a:schemeClr val="tx1"/>
                        </a:solidFill>
                        <a:effectLst/>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b="0" i="0" kern="1200" dirty="0" smtClean="0">
                        <a:solidFill>
                          <a:schemeClr val="tx1"/>
                        </a:solidFill>
                        <a:effectLst/>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b="0" i="0" kern="1200" dirty="0" smtClean="0">
                        <a:solidFill>
                          <a:schemeClr val="tx1"/>
                        </a:solidFill>
                        <a:effectLst/>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b="0" i="0" kern="1200" dirty="0" smtClean="0">
                        <a:solidFill>
                          <a:schemeClr val="tx1"/>
                        </a:solidFill>
                        <a:effectLst/>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5000" b="0" i="0" u="none" strike="noStrike" kern="0" cap="none" normalizeH="0" baseline="0" dirty="0" smtClean="0">
                          <a:ln>
                            <a:noFill/>
                          </a:ln>
                          <a:solidFill>
                            <a:srgbClr val="002D55"/>
                          </a:solidFill>
                          <a:effectLst/>
                          <a:latin typeface="Corisande" pitchFamily="2" charset="0"/>
                        </a:rPr>
                        <a:t>Normalization</a:t>
                      </a: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2400" b="0" i="0" u="none" strike="noStrike" kern="0" cap="none" normalizeH="0" baseline="0" dirty="0" smtClean="0">
                          <a:ln>
                            <a:noFill/>
                          </a:ln>
                          <a:solidFill>
                            <a:srgbClr val="000000"/>
                          </a:solidFill>
                          <a:effectLst/>
                          <a:latin typeface="+mn-lt"/>
                          <a:ea typeface="+mn-ea"/>
                          <a:cs typeface="Symbol" charset="2"/>
                        </a:rPr>
                        <a:t>The quantity of interest is the differential scattering cross section </a:t>
                      </a:r>
                      <a:r>
                        <a:rPr kumimoji="0" lang="en-US" sz="2400" b="0" i="0" u="none" strike="noStrike" kern="0" cap="none" normalizeH="0" baseline="0" dirty="0" smtClean="0">
                          <a:ln>
                            <a:noFill/>
                          </a:ln>
                          <a:solidFill>
                            <a:srgbClr val="000000"/>
                          </a:solidFill>
                          <a:effectLst/>
                          <a:latin typeface="Corisande" pitchFamily="2" charset="0"/>
                        </a:rPr>
                        <a:t>d</a:t>
                      </a:r>
                      <a:r>
                        <a:rPr kumimoji="0" lang="en-US" sz="2400" b="0" i="0" u="none" strike="noStrike" kern="0" cap="none" normalizeH="0" baseline="0" dirty="0" smtClean="0">
                          <a:ln>
                            <a:noFill/>
                          </a:ln>
                          <a:solidFill>
                            <a:srgbClr val="000000"/>
                          </a:solidFill>
                          <a:effectLst/>
                          <a:latin typeface="Symbol" charset="2"/>
                          <a:cs typeface="Symbol" charset="2"/>
                        </a:rPr>
                        <a:t>s</a:t>
                      </a:r>
                      <a:r>
                        <a:rPr kumimoji="0" lang="en-US" sz="2400" b="0" i="0" u="none" strike="noStrike" kern="0" cap="none" normalizeH="0" baseline="0" dirty="0" smtClean="0">
                          <a:ln>
                            <a:noFill/>
                          </a:ln>
                          <a:solidFill>
                            <a:srgbClr val="000000"/>
                          </a:solidFill>
                          <a:effectLst/>
                          <a:latin typeface="Corisande" pitchFamily="2" charset="0"/>
                        </a:rPr>
                        <a:t>/</a:t>
                      </a:r>
                      <a:r>
                        <a:rPr kumimoji="0" lang="en-US" sz="2400" b="0" i="0" u="none" strike="noStrike" kern="0" cap="none" normalizeH="0" baseline="0" dirty="0" err="1" smtClean="0">
                          <a:ln>
                            <a:noFill/>
                          </a:ln>
                          <a:solidFill>
                            <a:srgbClr val="000000"/>
                          </a:solidFill>
                          <a:effectLst/>
                          <a:latin typeface="Corisande" pitchFamily="2" charset="0"/>
                        </a:rPr>
                        <a:t>d</a:t>
                      </a:r>
                      <a:r>
                        <a:rPr kumimoji="0" lang="en-US" sz="2400" b="0" i="0" u="none" strike="noStrike" kern="0" cap="none" normalizeH="0" baseline="0" dirty="0" err="1" smtClean="0">
                          <a:ln>
                            <a:noFill/>
                          </a:ln>
                          <a:solidFill>
                            <a:srgbClr val="000000"/>
                          </a:solidFill>
                          <a:effectLst/>
                          <a:latin typeface="Symbol" charset="2"/>
                          <a:cs typeface="Symbol" charset="2"/>
                        </a:rPr>
                        <a:t>W</a:t>
                      </a:r>
                      <a:r>
                        <a:rPr kumimoji="0" lang="en-US" sz="2400" b="0" i="0" u="none" strike="noStrike" kern="0" cap="none" normalizeH="0" baseline="0" dirty="0" smtClean="0">
                          <a:ln>
                            <a:noFill/>
                          </a:ln>
                          <a:solidFill>
                            <a:srgbClr val="000000"/>
                          </a:solidFill>
                          <a:effectLst/>
                          <a:latin typeface="Symbol" charset="2"/>
                          <a:cs typeface="Symbol" charset="2"/>
                        </a:rPr>
                        <a:t>, </a:t>
                      </a:r>
                      <a:r>
                        <a:rPr kumimoji="0" lang="en-US" sz="2400" b="0" i="0" u="none" strike="noStrike" kern="0" cap="none" normalizeH="0" baseline="0" dirty="0" smtClean="0">
                          <a:ln>
                            <a:noFill/>
                          </a:ln>
                          <a:solidFill>
                            <a:srgbClr val="000000"/>
                          </a:solidFill>
                          <a:effectLst/>
                          <a:latin typeface="+mn-lt"/>
                          <a:cs typeface="Symbol" charset="2"/>
                        </a:rPr>
                        <a:t>not the neutron count. However, eager normalization prevents correct summation of multiple scans</a:t>
                      </a:r>
                      <a:r>
                        <a:rPr kumimoji="0" lang="en-US" sz="2400" b="0" i="0" u="none" strike="noStrike" kern="0" cap="none" normalizeH="0" baseline="0" dirty="0" smtClean="0">
                          <a:ln>
                            <a:noFill/>
                          </a:ln>
                          <a:solidFill>
                            <a:srgbClr val="000000"/>
                          </a:solidFill>
                          <a:effectLst/>
                          <a:latin typeface="+mn-lt"/>
                          <a:ea typeface="+mn-ea"/>
                          <a:cs typeface="Symbol" charset="2"/>
                        </a:rPr>
                        <a:t>. </a:t>
                      </a:r>
                      <a:r>
                        <a:rPr kumimoji="0" lang="en-US" sz="2400" b="0" i="0" u="none" strike="noStrike" kern="0" cap="none" normalizeH="0" baseline="0" dirty="0" smtClean="0">
                          <a:ln>
                            <a:noFill/>
                          </a:ln>
                          <a:solidFill>
                            <a:srgbClr val="000000"/>
                          </a:solidFill>
                          <a:effectLst/>
                          <a:latin typeface="+mn-lt"/>
                          <a:ea typeface="+mn-ea"/>
                          <a:cs typeface="Symbol" charset="2"/>
                        </a:rPr>
                        <a:t>Correctly </a:t>
                      </a:r>
                      <a:r>
                        <a:rPr kumimoji="0" lang="en-US" sz="2400" b="0" i="0" u="none" strike="noStrike" kern="0" cap="none" normalizeH="0" baseline="0" dirty="0" smtClean="0">
                          <a:ln>
                            <a:noFill/>
                          </a:ln>
                          <a:solidFill>
                            <a:srgbClr val="000000"/>
                          </a:solidFill>
                          <a:effectLst/>
                          <a:latin typeface="+mn-lt"/>
                          <a:ea typeface="+mn-ea"/>
                          <a:cs typeface="Symbol" charset="2"/>
                        </a:rPr>
                        <a:t>normalizing and summing data from multiple experimental means tracking and separating the counts separately from the flux and solid angle contributions from each detector. Our solution is to calculate and sum the flux and solid angle contributions to each bin in reciprocal space across all scans, which we designate our normalization workspace. The counts for each run can then be summed and divided by our normalization workspace. The process of generating the normalization workspace can be expensive as we need to calculate the integrated flux between two wave vectors for every trajectory passing through a bin in our reciprocal data space. We have applied optimizations to the algorithms to improve speed and reduce memory. Our computed normalization workspace also acts as a planning tool, and we can use it to design experiments prior to beam time.</a:t>
                      </a: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pitchFamily="2" charset="0"/>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r>
                        <a:rPr lang="en-GB" sz="2400" b="0" i="0" kern="1200" dirty="0" smtClean="0">
                          <a:solidFill>
                            <a:schemeClr val="tx1"/>
                          </a:solidFill>
                          <a:effectLst/>
                          <a:latin typeface="+mn-lt"/>
                          <a:ea typeface="+mn-ea"/>
                          <a:cs typeface="Arial"/>
                        </a:rPr>
                        <a:t> </a:t>
                      </a: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mn-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chemeClr val="tx1"/>
                        </a:solidFill>
                        <a:effectLst/>
                        <a:latin typeface="+mn-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chemeClr val="tx1"/>
                        </a:solidFill>
                        <a:effectLst/>
                        <a:latin typeface="+mn-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chemeClr val="tx1"/>
                        </a:solidFill>
                        <a:effectLst/>
                        <a:latin typeface="+mj-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chemeClr val="tx1"/>
                        </a:solidFill>
                        <a:effectLst/>
                        <a:latin typeface="+mj-lt"/>
                        <a:cs typeface="Arial" pitchFamily="34" charset="0"/>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5000" b="0" i="0" u="none" strike="noStrike" kern="0" cap="none" normalizeH="0" baseline="0" dirty="0" smtClean="0">
                          <a:ln>
                            <a:noFill/>
                          </a:ln>
                          <a:solidFill>
                            <a:srgbClr val="002D55"/>
                          </a:solidFill>
                          <a:effectLst/>
                          <a:latin typeface="Corisande" pitchFamily="2" charset="0"/>
                        </a:rPr>
                        <a:t>Visualization</a:t>
                      </a: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2400" b="0" i="0" u="none" strike="noStrike" kern="0" cap="none" normalizeH="0" baseline="0" dirty="0" smtClean="0">
                          <a:ln>
                            <a:noFill/>
                          </a:ln>
                          <a:solidFill>
                            <a:schemeClr val="tx1"/>
                          </a:solidFill>
                          <a:effectLst/>
                          <a:latin typeface="+mn-lt"/>
                        </a:rPr>
                        <a:t>Visualization in </a:t>
                      </a:r>
                      <a:r>
                        <a:rPr kumimoji="0" lang="en-US" sz="2400" b="0" i="0" u="none" strike="noStrike" kern="0" cap="none" normalizeH="0" baseline="0" dirty="0" err="1" smtClean="0">
                          <a:ln>
                            <a:noFill/>
                          </a:ln>
                          <a:solidFill>
                            <a:schemeClr val="tx1"/>
                          </a:solidFill>
                          <a:effectLst/>
                          <a:latin typeface="+mn-lt"/>
                        </a:rPr>
                        <a:t>Mantid</a:t>
                      </a:r>
                      <a:r>
                        <a:rPr kumimoji="0" lang="en-US" sz="2400" b="0" i="0" u="none" strike="noStrike" kern="0" cap="none" normalizeH="0" baseline="0" dirty="0" smtClean="0">
                          <a:ln>
                            <a:noFill/>
                          </a:ln>
                          <a:solidFill>
                            <a:schemeClr val="tx1"/>
                          </a:solidFill>
                          <a:effectLst/>
                          <a:latin typeface="+mn-lt"/>
                        </a:rPr>
                        <a:t> provides a means to scrutinize the data and data treatment. We provide different levels of visualization brining the user from the quantitative 3D/4D projections all the way down to qualitative 1D linear cuts. All of the these tools cater for the possibility of in-situ </a:t>
                      </a:r>
                      <a:r>
                        <a:rPr kumimoji="0" lang="en-US" sz="2400" b="0" i="0" u="none" strike="noStrike" kern="0" cap="none" normalizeH="0" baseline="0" dirty="0" err="1" smtClean="0">
                          <a:ln>
                            <a:noFill/>
                          </a:ln>
                          <a:solidFill>
                            <a:schemeClr val="tx1"/>
                          </a:solidFill>
                          <a:effectLst/>
                          <a:latin typeface="+mn-lt"/>
                        </a:rPr>
                        <a:t>rebinning</a:t>
                      </a:r>
                      <a:r>
                        <a:rPr kumimoji="0" lang="en-US" sz="2400" b="0" i="0" u="none" strike="noStrike" kern="0" cap="none" normalizeH="0" baseline="0" dirty="0" smtClean="0">
                          <a:ln>
                            <a:noFill/>
                          </a:ln>
                          <a:solidFill>
                            <a:schemeClr val="tx1"/>
                          </a:solidFill>
                          <a:effectLst/>
                          <a:latin typeface="+mn-lt"/>
                        </a:rPr>
                        <a:t> and can drive the analysis as well as passively observe changes to underlying data</a:t>
                      </a:r>
                      <a:r>
                        <a:rPr kumimoji="0" lang="en-US" sz="2400" b="0" i="0" u="none" strike="noStrike" kern="0" cap="none" normalizeH="0" baseline="0" dirty="0" smtClean="0">
                          <a:ln>
                            <a:noFill/>
                          </a:ln>
                          <a:solidFill>
                            <a:schemeClr val="tx1"/>
                          </a:solidFill>
                          <a:effectLst/>
                          <a:latin typeface="+mn-lt"/>
                        </a:rPr>
                        <a:t>.</a:t>
                      </a:r>
                      <a:endParaRPr kumimoji="0" lang="en-US" sz="2400" b="0" i="0" u="none" strike="noStrike" kern="0" cap="none" normalizeH="0" baseline="0" dirty="0" smtClean="0">
                        <a:ln>
                          <a:noFill/>
                        </a:ln>
                        <a:solidFill>
                          <a:schemeClr val="tx1"/>
                        </a:solidFill>
                        <a:effectLst/>
                        <a:latin typeface="+mn-lt"/>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2400" b="0" i="0" u="none" strike="noStrike" kern="0" cap="none" normalizeH="0" baseline="0" dirty="0" smtClean="0">
                          <a:ln>
                            <a:noFill/>
                          </a:ln>
                          <a:solidFill>
                            <a:schemeClr val="tx1"/>
                          </a:solidFill>
                          <a:effectLst/>
                          <a:latin typeface="+mn-lt"/>
                        </a:rPr>
                        <a:t>As well as providing full dataset visualization via VTK, a well used tool is our </a:t>
                      </a:r>
                      <a:r>
                        <a:rPr kumimoji="0" lang="en-US" sz="2400" b="0" i="0" u="none" strike="noStrike" kern="0" cap="none" normalizeH="0" baseline="0" dirty="0" err="1" smtClean="0">
                          <a:ln>
                            <a:noFill/>
                          </a:ln>
                          <a:solidFill>
                            <a:schemeClr val="tx1"/>
                          </a:solidFill>
                          <a:effectLst/>
                          <a:latin typeface="+mn-lt"/>
                        </a:rPr>
                        <a:t>SliceViewer</a:t>
                      </a:r>
                      <a:r>
                        <a:rPr kumimoji="0" lang="en-US" sz="2400" b="0" i="0" u="none" strike="noStrike" kern="0" cap="none" normalizeH="0" baseline="0" dirty="0" smtClean="0">
                          <a:ln>
                            <a:noFill/>
                          </a:ln>
                          <a:solidFill>
                            <a:schemeClr val="tx1"/>
                          </a:solidFill>
                          <a:effectLst/>
                          <a:latin typeface="+mn-lt"/>
                        </a:rPr>
                        <a:t>, which allows users to take 2D projections through </a:t>
                      </a:r>
                      <a:r>
                        <a:rPr kumimoji="0" lang="en-US" sz="2400" b="0" i="0" u="none" strike="noStrike" kern="0" cap="none" normalizeH="0" baseline="0" dirty="0" err="1" smtClean="0">
                          <a:ln>
                            <a:noFill/>
                          </a:ln>
                          <a:solidFill>
                            <a:schemeClr val="tx1"/>
                          </a:solidFill>
                          <a:effectLst/>
                          <a:latin typeface="+mn-lt"/>
                        </a:rPr>
                        <a:t>nD</a:t>
                      </a:r>
                      <a:r>
                        <a:rPr kumimoji="0" lang="en-US" sz="2400" b="0" i="0" u="none" strike="noStrike" kern="0" cap="none" normalizeH="0" baseline="0" dirty="0" smtClean="0">
                          <a:ln>
                            <a:noFill/>
                          </a:ln>
                          <a:solidFill>
                            <a:schemeClr val="tx1"/>
                          </a:solidFill>
                          <a:effectLst/>
                          <a:latin typeface="+mn-lt"/>
                        </a:rPr>
                        <a:t> datasets and extract 1D slices both graphically and programmatically. Our visualization tools are connected, so it’s possible, for example, to launch the </a:t>
                      </a:r>
                      <a:r>
                        <a:rPr kumimoji="0" lang="en-US" sz="2400" b="0" i="0" u="none" strike="noStrike" kern="0" cap="none" normalizeH="0" baseline="0" dirty="0" err="1" smtClean="0">
                          <a:ln>
                            <a:noFill/>
                          </a:ln>
                          <a:solidFill>
                            <a:schemeClr val="tx1"/>
                          </a:solidFill>
                          <a:effectLst/>
                          <a:latin typeface="+mn-lt"/>
                        </a:rPr>
                        <a:t>SliceViewer</a:t>
                      </a:r>
                      <a:r>
                        <a:rPr kumimoji="0" lang="en-US" sz="2400" b="0" i="0" u="none" strike="noStrike" kern="0" cap="none" normalizeH="0" baseline="0" dirty="0" smtClean="0">
                          <a:ln>
                            <a:noFill/>
                          </a:ln>
                          <a:solidFill>
                            <a:schemeClr val="tx1"/>
                          </a:solidFill>
                          <a:effectLst/>
                          <a:latin typeface="+mn-lt"/>
                        </a:rPr>
                        <a:t>(2D) from a region of interest on a 3D/4D dataset. The </a:t>
                      </a:r>
                      <a:r>
                        <a:rPr kumimoji="0" lang="en-US" sz="2400" b="0" i="0" u="none" strike="noStrike" kern="0" cap="none" normalizeH="0" baseline="0" dirty="0" err="1" smtClean="0">
                          <a:ln>
                            <a:noFill/>
                          </a:ln>
                          <a:solidFill>
                            <a:schemeClr val="tx1"/>
                          </a:solidFill>
                          <a:effectLst/>
                          <a:latin typeface="+mn-lt"/>
                        </a:rPr>
                        <a:t>SliceViewer</a:t>
                      </a:r>
                      <a:r>
                        <a:rPr kumimoji="0" lang="en-US" sz="2400" b="0" i="1" u="none" strike="noStrike" kern="0" cap="none" normalizeH="0" baseline="0" dirty="0" smtClean="0">
                          <a:ln>
                            <a:noFill/>
                          </a:ln>
                          <a:solidFill>
                            <a:schemeClr val="tx1"/>
                          </a:solidFill>
                          <a:effectLst/>
                          <a:latin typeface="+mn-lt"/>
                        </a:rPr>
                        <a:t> </a:t>
                      </a:r>
                      <a:r>
                        <a:rPr kumimoji="0" lang="en-US" sz="2400" b="0" i="0" u="none" strike="noStrike" kern="0" cap="none" normalizeH="0" baseline="0" dirty="0" smtClean="0">
                          <a:ln>
                            <a:noFill/>
                          </a:ln>
                          <a:solidFill>
                            <a:schemeClr val="tx1"/>
                          </a:solidFill>
                          <a:effectLst/>
                          <a:latin typeface="+mn-lt"/>
                        </a:rPr>
                        <a:t>gives us the ability to stack multiple peak lists over the same reciprocal space and edit them independently if needed.</a:t>
                      </a:r>
                      <a:endParaRPr kumimoji="0" lang="en-US" sz="2400" b="0" i="1" u="none" strike="noStrike" kern="0" cap="none" normalizeH="0" baseline="0" dirty="0" smtClean="0">
                        <a:ln>
                          <a:noFill/>
                        </a:ln>
                        <a:solidFill>
                          <a:srgbClr val="002D55"/>
                        </a:solidFill>
                        <a:effectLst/>
                        <a:latin typeface="+mn-lt"/>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5000" b="0" i="0" u="none" strike="noStrike" kern="0" cap="none" normalizeH="0" baseline="0" dirty="0" smtClean="0">
                          <a:ln>
                            <a:noFill/>
                          </a:ln>
                          <a:solidFill>
                            <a:srgbClr val="002D55"/>
                          </a:solidFill>
                          <a:effectLst/>
                          <a:latin typeface="Corisande" pitchFamily="2" charset="0"/>
                        </a:rPr>
                        <a:t>Future </a:t>
                      </a:r>
                    </a:p>
                    <a:p>
                      <a:r>
                        <a:rPr lang="en-GB" sz="2400" b="0" i="0" kern="1200" dirty="0" err="1" smtClean="0">
                          <a:solidFill>
                            <a:schemeClr val="tx1"/>
                          </a:solidFill>
                          <a:effectLst/>
                          <a:latin typeface="+mn-lt"/>
                          <a:ea typeface="+mn-ea"/>
                          <a:cs typeface="Arial"/>
                        </a:rPr>
                        <a:t>Mantid</a:t>
                      </a:r>
                      <a:r>
                        <a:rPr lang="en-GB" sz="2400" b="0" i="0" kern="1200" dirty="0" smtClean="0">
                          <a:solidFill>
                            <a:schemeClr val="tx1"/>
                          </a:solidFill>
                          <a:effectLst/>
                          <a:latin typeface="+mn-lt"/>
                          <a:ea typeface="+mn-ea"/>
                          <a:cs typeface="Arial"/>
                        </a:rPr>
                        <a:t> is actively being developed.  Frequent meetings with instrument scientists continue to provide a steady stream of additional requirements and challenges</a:t>
                      </a:r>
                      <a:r>
                        <a:rPr lang="en-GB" sz="2400" b="0" i="0" kern="1200" dirty="0" smtClean="0">
                          <a:solidFill>
                            <a:schemeClr val="tx1"/>
                          </a:solidFill>
                          <a:effectLst/>
                          <a:latin typeface="+mn-lt"/>
                          <a:ea typeface="+mn-ea"/>
                          <a:cs typeface="Arial"/>
                        </a:rPr>
                        <a:t>.</a:t>
                      </a:r>
                    </a:p>
                    <a:p>
                      <a:endParaRPr lang="en-GB" sz="2400" b="0" i="0" kern="1200" baseline="0" dirty="0" smtClean="0">
                        <a:solidFill>
                          <a:schemeClr val="tx1"/>
                        </a:solidFill>
                        <a:effectLst/>
                        <a:latin typeface="+mn-lt"/>
                        <a:ea typeface="+mn-ea"/>
                        <a:cs typeface="+mn-cs"/>
                      </a:endParaRPr>
                    </a:p>
                    <a:p>
                      <a:r>
                        <a:rPr lang="en-GB" sz="2400" b="0" i="0" kern="1200" baseline="0" dirty="0" smtClean="0">
                          <a:solidFill>
                            <a:schemeClr val="tx1"/>
                          </a:solidFill>
                          <a:effectLst/>
                          <a:latin typeface="+mn-lt"/>
                          <a:ea typeface="+mn-ea"/>
                          <a:cs typeface="+mn-cs"/>
                        </a:rPr>
                        <a:t>New </a:t>
                      </a:r>
                      <a:r>
                        <a:rPr lang="en-GB" sz="2400" b="0" i="0" kern="1200" baseline="0" dirty="0" smtClean="0">
                          <a:solidFill>
                            <a:schemeClr val="tx1"/>
                          </a:solidFill>
                          <a:effectLst/>
                          <a:latin typeface="+mn-lt"/>
                          <a:ea typeface="+mn-ea"/>
                          <a:cs typeface="+mn-cs"/>
                        </a:rPr>
                        <a:t>developments in hardware </a:t>
                      </a:r>
                      <a:r>
                        <a:rPr lang="en-GB" sz="2400" b="0" i="0" kern="1200" baseline="0" dirty="0" smtClean="0">
                          <a:solidFill>
                            <a:schemeClr val="tx1"/>
                          </a:solidFill>
                          <a:effectLst/>
                          <a:latin typeface="+mn-lt"/>
                          <a:ea typeface="+mn-ea"/>
                          <a:cs typeface="+mn-cs"/>
                        </a:rPr>
                        <a:t>continually lead </a:t>
                      </a:r>
                      <a:r>
                        <a:rPr lang="en-GB" sz="2400" b="0" i="0" kern="1200" baseline="0" dirty="0" smtClean="0">
                          <a:solidFill>
                            <a:schemeClr val="tx1"/>
                          </a:solidFill>
                          <a:effectLst/>
                          <a:latin typeface="+mn-lt"/>
                          <a:ea typeface="+mn-ea"/>
                          <a:cs typeface="+mn-cs"/>
                        </a:rPr>
                        <a:t>to higher data rates. The introduction of the ESS into the collaboration will </a:t>
                      </a:r>
                      <a:r>
                        <a:rPr lang="en-GB" sz="2400" b="0" i="0" kern="1200" baseline="0" dirty="0" smtClean="0">
                          <a:solidFill>
                            <a:schemeClr val="tx1"/>
                          </a:solidFill>
                          <a:effectLst/>
                          <a:latin typeface="+mn-lt"/>
                          <a:ea typeface="+mn-ea"/>
                          <a:cs typeface="+mn-cs"/>
                        </a:rPr>
                        <a:t>push further our </a:t>
                      </a:r>
                      <a:r>
                        <a:rPr lang="en-GB" sz="2400" b="0" i="0" kern="1200" baseline="0" dirty="0" smtClean="0">
                          <a:solidFill>
                            <a:schemeClr val="tx1"/>
                          </a:solidFill>
                          <a:effectLst/>
                          <a:latin typeface="+mn-lt"/>
                          <a:ea typeface="+mn-ea"/>
                          <a:cs typeface="+mn-cs"/>
                        </a:rPr>
                        <a:t>existing methodologies.</a:t>
                      </a: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5000" b="0" i="0" u="none" strike="noStrike" kern="0" cap="none" normalizeH="0" baseline="0" dirty="0" smtClean="0">
                          <a:ln>
                            <a:noFill/>
                          </a:ln>
                          <a:solidFill>
                            <a:srgbClr val="002D55"/>
                          </a:solidFill>
                          <a:effectLst/>
                          <a:latin typeface="Corisande" pitchFamily="2" charset="0"/>
                        </a:rPr>
                        <a:t>References</a:t>
                      </a:r>
                    </a:p>
                    <a:p>
                      <a:r>
                        <a:rPr lang="en-GB" sz="1800" kern="1200" dirty="0" smtClean="0">
                          <a:solidFill>
                            <a:schemeClr val="tx1"/>
                          </a:solidFill>
                          <a:effectLst/>
                          <a:latin typeface="Arial"/>
                          <a:ea typeface="+mn-ea"/>
                          <a:cs typeface="Arial"/>
                        </a:rPr>
                        <a:t>[1] </a:t>
                      </a:r>
                      <a:r>
                        <a:rPr lang="en-US" sz="1800" kern="1200" dirty="0" smtClean="0">
                          <a:solidFill>
                            <a:schemeClr val="tx1"/>
                          </a:solidFill>
                          <a:latin typeface="+mn-lt"/>
                          <a:ea typeface="+mn-ea"/>
                          <a:cs typeface="+mn-cs"/>
                        </a:rPr>
                        <a:t>Taylor, J., Arnold, O., </a:t>
                      </a:r>
                      <a:r>
                        <a:rPr lang="en-US" sz="1800" kern="1200" dirty="0" err="1" smtClean="0">
                          <a:solidFill>
                            <a:schemeClr val="tx1"/>
                          </a:solidFill>
                          <a:latin typeface="+mn-lt"/>
                          <a:ea typeface="+mn-ea"/>
                          <a:cs typeface="+mn-cs"/>
                        </a:rPr>
                        <a:t>Bilheaux</a:t>
                      </a:r>
                      <a:r>
                        <a:rPr lang="en-US" sz="1800" kern="1200" dirty="0" smtClean="0">
                          <a:solidFill>
                            <a:schemeClr val="tx1"/>
                          </a:solidFill>
                          <a:latin typeface="+mn-lt"/>
                          <a:ea typeface="+mn-ea"/>
                          <a:cs typeface="+mn-cs"/>
                        </a:rPr>
                        <a:t>, J., Buts, A., Campbell, S., </a:t>
                      </a:r>
                      <a:r>
                        <a:rPr lang="en-US" sz="1800" kern="1200" dirty="0" err="1" smtClean="0">
                          <a:solidFill>
                            <a:schemeClr val="tx1"/>
                          </a:solidFill>
                          <a:latin typeface="+mn-lt"/>
                          <a:ea typeface="+mn-ea"/>
                          <a:cs typeface="+mn-cs"/>
                        </a:rPr>
                        <a:t>Doucet</a:t>
                      </a:r>
                      <a:r>
                        <a:rPr lang="en-US" sz="1800" kern="1200" dirty="0" smtClean="0">
                          <a:solidFill>
                            <a:schemeClr val="tx1"/>
                          </a:solidFill>
                          <a:latin typeface="+mn-lt"/>
                          <a:ea typeface="+mn-ea"/>
                          <a:cs typeface="+mn-cs"/>
                        </a:rPr>
                        <a:t>, M., ... &amp; </a:t>
                      </a:r>
                      <a:r>
                        <a:rPr lang="en-US" sz="1800" kern="1200" dirty="0" err="1" smtClean="0">
                          <a:solidFill>
                            <a:schemeClr val="tx1"/>
                          </a:solidFill>
                          <a:latin typeface="+mn-lt"/>
                          <a:ea typeface="+mn-ea"/>
                          <a:cs typeface="+mn-cs"/>
                        </a:rPr>
                        <a:t>Zikovsky</a:t>
                      </a:r>
                      <a:r>
                        <a:rPr lang="en-US" sz="1800" kern="1200" dirty="0" smtClean="0">
                          <a:solidFill>
                            <a:schemeClr val="tx1"/>
                          </a:solidFill>
                          <a:latin typeface="+mn-lt"/>
                          <a:ea typeface="+mn-ea"/>
                          <a:cs typeface="+mn-cs"/>
                        </a:rPr>
                        <a:t>, J. (2012). </a:t>
                      </a:r>
                      <a:r>
                        <a:rPr lang="en-US" sz="1800" kern="1200" dirty="0" err="1" smtClean="0">
                          <a:solidFill>
                            <a:schemeClr val="tx1"/>
                          </a:solidFill>
                          <a:latin typeface="+mn-lt"/>
                          <a:ea typeface="+mn-ea"/>
                          <a:cs typeface="+mn-cs"/>
                        </a:rPr>
                        <a:t>Mantid</a:t>
                      </a:r>
                      <a:r>
                        <a:rPr lang="en-US" sz="1800" kern="1200" dirty="0" smtClean="0">
                          <a:solidFill>
                            <a:schemeClr val="tx1"/>
                          </a:solidFill>
                          <a:latin typeface="+mn-lt"/>
                          <a:ea typeface="+mn-ea"/>
                          <a:cs typeface="+mn-cs"/>
                        </a:rPr>
                        <a:t>, A high performance framework for reduction and analysis of neutron scattering data. Bulletin of the American Physical Society, 57.</a:t>
                      </a:r>
                    </a:p>
                    <a:p>
                      <a:endParaRPr lang="en-GB" sz="1800" kern="1200" dirty="0" smtClean="0">
                        <a:solidFill>
                          <a:schemeClr val="tx1"/>
                        </a:solidFill>
                        <a:effectLst/>
                        <a:latin typeface="Arial"/>
                        <a:ea typeface="+mn-ea"/>
                        <a:cs typeface="Arial"/>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800" kern="1200" dirty="0" smtClean="0">
                          <a:solidFill>
                            <a:schemeClr val="tx1"/>
                          </a:solidFill>
                          <a:effectLst/>
                          <a:latin typeface="Arial"/>
                          <a:ea typeface="+mn-ea"/>
                          <a:cs typeface="Arial"/>
                        </a:rPr>
                        <a:t>[</a:t>
                      </a:r>
                      <a:r>
                        <a:rPr lang="en-GB" sz="1800" kern="1200" dirty="0" smtClean="0">
                          <a:solidFill>
                            <a:schemeClr val="tx1"/>
                          </a:solidFill>
                          <a:effectLst/>
                          <a:latin typeface="Arial"/>
                          <a:ea typeface="+mn-ea"/>
                          <a:cs typeface="Arial"/>
                        </a:rPr>
                        <a:t>2</a:t>
                      </a:r>
                      <a:r>
                        <a:rPr lang="en-GB" sz="1800" kern="1200" dirty="0" smtClean="0">
                          <a:solidFill>
                            <a:schemeClr val="tx1"/>
                          </a:solidFill>
                          <a:effectLst/>
                          <a:latin typeface="Arial"/>
                          <a:ea typeface="+mn-ea"/>
                          <a:cs typeface="Arial"/>
                        </a:rPr>
                        <a:t>]</a:t>
                      </a:r>
                      <a:r>
                        <a:rPr lang="en-US" sz="1800" kern="1200" dirty="0" smtClean="0">
                          <a:solidFill>
                            <a:schemeClr val="tx1"/>
                          </a:solidFill>
                          <a:latin typeface="+mn-lt"/>
                          <a:ea typeface="+mn-ea"/>
                          <a:cs typeface="+mn-cs"/>
                        </a:rPr>
                        <a:t> Ahrens, James, </a:t>
                      </a:r>
                      <a:r>
                        <a:rPr lang="en-US" sz="1800" kern="1200" dirty="0" err="1" smtClean="0">
                          <a:solidFill>
                            <a:schemeClr val="tx1"/>
                          </a:solidFill>
                          <a:latin typeface="+mn-lt"/>
                          <a:ea typeface="+mn-ea"/>
                          <a:cs typeface="+mn-cs"/>
                        </a:rPr>
                        <a:t>Geveci</a:t>
                      </a:r>
                      <a:r>
                        <a:rPr lang="en-US" sz="1800" kern="1200" dirty="0" smtClean="0">
                          <a:solidFill>
                            <a:schemeClr val="tx1"/>
                          </a:solidFill>
                          <a:latin typeface="+mn-lt"/>
                          <a:ea typeface="+mn-ea"/>
                          <a:cs typeface="+mn-cs"/>
                        </a:rPr>
                        <a:t>, </a:t>
                      </a:r>
                      <a:r>
                        <a:rPr lang="en-US" sz="1800" kern="1200" dirty="0" err="1" smtClean="0">
                          <a:solidFill>
                            <a:schemeClr val="tx1"/>
                          </a:solidFill>
                          <a:latin typeface="+mn-lt"/>
                          <a:ea typeface="+mn-ea"/>
                          <a:cs typeface="+mn-cs"/>
                        </a:rPr>
                        <a:t>Berk</a:t>
                      </a:r>
                      <a:r>
                        <a:rPr lang="en-US" sz="1800" kern="1200" dirty="0" smtClean="0">
                          <a:solidFill>
                            <a:schemeClr val="tx1"/>
                          </a:solidFill>
                          <a:latin typeface="+mn-lt"/>
                          <a:ea typeface="+mn-ea"/>
                          <a:cs typeface="+mn-cs"/>
                        </a:rPr>
                        <a:t>, Law, Charles, </a:t>
                      </a:r>
                      <a:r>
                        <a:rPr lang="en-US" sz="1800" i="1" kern="1200" dirty="0" err="1" smtClean="0">
                          <a:solidFill>
                            <a:schemeClr val="tx1"/>
                          </a:solidFill>
                          <a:latin typeface="+mn-lt"/>
                          <a:ea typeface="+mn-ea"/>
                          <a:cs typeface="+mn-cs"/>
                        </a:rPr>
                        <a:t>ParaView</a:t>
                      </a:r>
                      <a:r>
                        <a:rPr lang="en-US" sz="1800" i="1" kern="1200" dirty="0" smtClean="0">
                          <a:solidFill>
                            <a:schemeClr val="tx1"/>
                          </a:solidFill>
                          <a:latin typeface="+mn-lt"/>
                          <a:ea typeface="+mn-ea"/>
                          <a:cs typeface="+mn-cs"/>
                        </a:rPr>
                        <a:t>: An End-User Tool for Large Data Visualization</a:t>
                      </a:r>
                      <a:r>
                        <a:rPr lang="en-US" sz="1800" i="0" kern="1200" dirty="0" smtClean="0">
                          <a:solidFill>
                            <a:schemeClr val="tx1"/>
                          </a:solidFill>
                          <a:latin typeface="+mn-lt"/>
                          <a:ea typeface="+mn-ea"/>
                          <a:cs typeface="+mn-cs"/>
                        </a:rPr>
                        <a:t>, Visualization Handbook, Elsevier, 2005, ISBN-13: 978-0123875822</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800" i="0" kern="1200" dirty="0" smtClean="0">
                        <a:solidFill>
                          <a:schemeClr val="tx1"/>
                        </a:solidFill>
                        <a:latin typeface="+mn-lt"/>
                        <a:ea typeface="+mn-ea"/>
                        <a:cs typeface="+mn-cs"/>
                      </a:endParaRPr>
                    </a:p>
                    <a:p>
                      <a:r>
                        <a:rPr lang="en-GB" sz="1800" kern="1200" dirty="0" smtClean="0">
                          <a:solidFill>
                            <a:schemeClr val="tx1"/>
                          </a:solidFill>
                          <a:effectLst/>
                          <a:latin typeface="Arial"/>
                          <a:ea typeface="+mn-ea"/>
                          <a:cs typeface="Arial"/>
                        </a:rPr>
                        <a:t>[</a:t>
                      </a:r>
                      <a:r>
                        <a:rPr lang="en-GB" sz="1800" kern="1200" dirty="0" smtClean="0">
                          <a:solidFill>
                            <a:schemeClr val="tx1"/>
                          </a:solidFill>
                          <a:effectLst/>
                          <a:latin typeface="Arial"/>
                          <a:ea typeface="+mn-ea"/>
                          <a:cs typeface="Arial"/>
                        </a:rPr>
                        <a:t>3] </a:t>
                      </a:r>
                      <a:r>
                        <a:rPr lang="en-US" sz="1800" kern="1200" dirty="0" err="1" smtClean="0">
                          <a:solidFill>
                            <a:schemeClr val="tx1"/>
                          </a:solidFill>
                          <a:latin typeface="+mn-lt"/>
                          <a:ea typeface="+mn-ea"/>
                          <a:cs typeface="+mn-cs"/>
                        </a:rPr>
                        <a:t>Worlton</a:t>
                      </a:r>
                      <a:r>
                        <a:rPr lang="en-US" sz="1800" kern="1200" dirty="0" smtClean="0">
                          <a:solidFill>
                            <a:schemeClr val="tx1"/>
                          </a:solidFill>
                          <a:latin typeface="+mn-lt"/>
                          <a:ea typeface="+mn-ea"/>
                          <a:cs typeface="+mn-cs"/>
                        </a:rPr>
                        <a:t>, T. G., </a:t>
                      </a:r>
                      <a:r>
                        <a:rPr lang="en-US" sz="1800" kern="1200" dirty="0" err="1" smtClean="0">
                          <a:solidFill>
                            <a:schemeClr val="tx1"/>
                          </a:solidFill>
                          <a:latin typeface="+mn-lt"/>
                          <a:ea typeface="+mn-ea"/>
                          <a:cs typeface="+mn-cs"/>
                        </a:rPr>
                        <a:t>Bouzek</a:t>
                      </a:r>
                      <a:r>
                        <a:rPr lang="en-US" sz="1800" kern="1200" dirty="0" smtClean="0">
                          <a:solidFill>
                            <a:schemeClr val="tx1"/>
                          </a:solidFill>
                          <a:latin typeface="+mn-lt"/>
                          <a:ea typeface="+mn-ea"/>
                          <a:cs typeface="+mn-cs"/>
                        </a:rPr>
                        <a:t>, C., </a:t>
                      </a:r>
                      <a:r>
                        <a:rPr lang="en-US" sz="1800" kern="1200" dirty="0" err="1" smtClean="0">
                          <a:solidFill>
                            <a:schemeClr val="tx1"/>
                          </a:solidFill>
                          <a:latin typeface="+mn-lt"/>
                          <a:ea typeface="+mn-ea"/>
                          <a:cs typeface="+mn-cs"/>
                        </a:rPr>
                        <a:t>Chatterjee</a:t>
                      </a:r>
                      <a:r>
                        <a:rPr lang="en-US" sz="1800" kern="1200" dirty="0" smtClean="0">
                          <a:solidFill>
                            <a:schemeClr val="tx1"/>
                          </a:solidFill>
                          <a:latin typeface="+mn-lt"/>
                          <a:ea typeface="+mn-ea"/>
                          <a:cs typeface="+mn-cs"/>
                        </a:rPr>
                        <a:t>, A., Hammonds, J.P., </a:t>
                      </a:r>
                      <a:r>
                        <a:rPr lang="en-US" sz="1800" kern="1200" dirty="0" err="1" smtClean="0">
                          <a:solidFill>
                            <a:schemeClr val="tx1"/>
                          </a:solidFill>
                          <a:latin typeface="+mn-lt"/>
                          <a:ea typeface="+mn-ea"/>
                          <a:cs typeface="+mn-cs"/>
                        </a:rPr>
                        <a:t>Mikkelson</a:t>
                      </a:r>
                      <a:r>
                        <a:rPr lang="en-US" sz="1800" kern="1200" dirty="0" smtClean="0">
                          <a:solidFill>
                            <a:schemeClr val="tx1"/>
                          </a:solidFill>
                          <a:latin typeface="+mn-lt"/>
                          <a:ea typeface="+mn-ea"/>
                          <a:cs typeface="+mn-cs"/>
                        </a:rPr>
                        <a:t>, D.J., </a:t>
                      </a:r>
                      <a:r>
                        <a:rPr lang="en-US" sz="1800" kern="1200" dirty="0" err="1" smtClean="0">
                          <a:solidFill>
                            <a:schemeClr val="tx1"/>
                          </a:solidFill>
                          <a:latin typeface="+mn-lt"/>
                          <a:ea typeface="+mn-ea"/>
                          <a:cs typeface="+mn-cs"/>
                        </a:rPr>
                        <a:t>Mikkelson</a:t>
                      </a:r>
                      <a:r>
                        <a:rPr lang="en-US" sz="1800" kern="1200" dirty="0" smtClean="0">
                          <a:solidFill>
                            <a:schemeClr val="tx1"/>
                          </a:solidFill>
                          <a:latin typeface="+mn-lt"/>
                          <a:ea typeface="+mn-ea"/>
                          <a:cs typeface="+mn-cs"/>
                        </a:rPr>
                        <a:t>, R.L., Miller, M.,  Peterson, P.F. and Serum B. (2004) New Software for Neutron Scattering Data Visualization. Neutron News 15(3), 14-15.</a:t>
                      </a:r>
                    </a:p>
                    <a:p>
                      <a:pPr marL="0" marR="0" indent="0" algn="l" defTabSz="914400" rtl="0" eaLnBrk="1" fontAlgn="auto" latinLnBrk="0" hangingPunct="1">
                        <a:lnSpc>
                          <a:spcPct val="100000"/>
                        </a:lnSpc>
                        <a:spcBef>
                          <a:spcPts val="0"/>
                        </a:spcBef>
                        <a:spcAft>
                          <a:spcPts val="0"/>
                        </a:spcAft>
                        <a:buClrTx/>
                        <a:buSzTx/>
                        <a:buFontTx/>
                        <a:buNone/>
                        <a:tabLst/>
                        <a:defRPr/>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lnL>
                      <a:noFill/>
                    </a:lnL>
                    <a:lnR cap="flat">
                      <a:noFill/>
                    </a:lnR>
                    <a:lnT cap="flat">
                      <a:noFill/>
                    </a:lnT>
                    <a:lnB cap="flat">
                      <a:noFill/>
                    </a:lnB>
                    <a:lnTlToBr>
                      <a:noFill/>
                    </a:lnTlToBr>
                    <a:lnBlToTr>
                      <a:noFill/>
                    </a:lnBlToTr>
                    <a:noFill/>
                  </a:tcPr>
                </a:tc>
              </a:tr>
            </a:tbl>
          </a:graphicData>
        </a:graphic>
      </p:graphicFrame>
      <p:sp>
        <p:nvSpPr>
          <p:cNvPr id="3074" name="Text Box 3"/>
          <p:cNvSpPr txBox="1">
            <a:spLocks noChangeArrowheads="1"/>
          </p:cNvSpPr>
          <p:nvPr/>
        </p:nvSpPr>
        <p:spPr bwMode="auto">
          <a:xfrm>
            <a:off x="699838" y="6640241"/>
            <a:ext cx="27813000" cy="2308324"/>
          </a:xfrm>
          <a:prstGeom prst="rect">
            <a:avLst/>
          </a:prstGeom>
          <a:noFill/>
          <a:ln w="9525">
            <a:noFill/>
            <a:miter lim="800000"/>
            <a:headEnd/>
            <a:tailEnd/>
          </a:ln>
        </p:spPr>
        <p:txBody>
          <a:bodyPr>
            <a:spAutoFit/>
          </a:bodyPr>
          <a:lstStyle/>
          <a:p>
            <a:pPr algn="ctr"/>
            <a:r>
              <a:rPr lang="en-GB" dirty="0" smtClean="0">
                <a:solidFill>
                  <a:srgbClr val="002D55"/>
                </a:solidFill>
                <a:latin typeface="+mn-lt"/>
              </a:rPr>
              <a:t>Owen Arnold</a:t>
            </a:r>
            <a:r>
              <a:rPr lang="en-GB" baseline="30000" dirty="0" smtClean="0">
                <a:solidFill>
                  <a:srgbClr val="002D55"/>
                </a:solidFill>
                <a:latin typeface="+mn-lt"/>
              </a:rPr>
              <a:t>1</a:t>
            </a:r>
            <a:r>
              <a:rPr lang="en-GB" dirty="0">
                <a:solidFill>
                  <a:srgbClr val="002D55"/>
                </a:solidFill>
                <a:latin typeface="+mn-lt"/>
              </a:rPr>
              <a:t>, </a:t>
            </a:r>
            <a:r>
              <a:rPr lang="en-GB" u="sng" dirty="0">
                <a:solidFill>
                  <a:srgbClr val="002D55"/>
                </a:solidFill>
                <a:latin typeface="+mn-lt"/>
              </a:rPr>
              <a:t>Nick </a:t>
            </a:r>
            <a:r>
              <a:rPr lang="en-GB" u="sng" dirty="0" smtClean="0">
                <a:solidFill>
                  <a:srgbClr val="002D55"/>
                </a:solidFill>
                <a:latin typeface="+mn-lt"/>
              </a:rPr>
              <a:t>Draper</a:t>
            </a:r>
            <a:r>
              <a:rPr lang="en-GB" u="sng" baseline="30000" dirty="0" smtClean="0">
                <a:solidFill>
                  <a:srgbClr val="002D55"/>
                </a:solidFill>
                <a:latin typeface="+mn-lt"/>
              </a:rPr>
              <a:t>1</a:t>
            </a:r>
            <a:r>
              <a:rPr lang="en-GB" dirty="0">
                <a:solidFill>
                  <a:srgbClr val="002D55"/>
                </a:solidFill>
                <a:latin typeface="+mn-lt"/>
              </a:rPr>
              <a:t> </a:t>
            </a:r>
            <a:r>
              <a:rPr lang="en-GB" dirty="0" smtClean="0">
                <a:solidFill>
                  <a:srgbClr val="002D55"/>
                </a:solidFill>
                <a:latin typeface="+mn-lt"/>
              </a:rPr>
              <a:t>Pascal Manuel</a:t>
            </a:r>
            <a:r>
              <a:rPr lang="en-GB" baseline="30000" dirty="0" smtClean="0">
                <a:solidFill>
                  <a:srgbClr val="002D55"/>
                </a:solidFill>
                <a:latin typeface="+mn-lt"/>
              </a:rPr>
              <a:t>2</a:t>
            </a:r>
            <a:r>
              <a:rPr lang="en-GB" dirty="0" smtClean="0">
                <a:solidFill>
                  <a:srgbClr val="002D55"/>
                </a:solidFill>
                <a:latin typeface="+mn-lt"/>
              </a:rPr>
              <a:t>,</a:t>
            </a:r>
            <a:endParaRPr lang="en-GB" dirty="0">
              <a:solidFill>
                <a:srgbClr val="002D55"/>
              </a:solidFill>
              <a:latin typeface="+mn-lt"/>
            </a:endParaRPr>
          </a:p>
          <a:p>
            <a:pPr algn="ctr"/>
            <a:r>
              <a:rPr lang="en-GB" dirty="0" smtClean="0">
                <a:solidFill>
                  <a:srgbClr val="002D55"/>
                </a:solidFill>
                <a:latin typeface="+mn-lt"/>
              </a:rPr>
              <a:t>Andrei Savici</a:t>
            </a:r>
            <a:r>
              <a:rPr lang="en-GB" baseline="30000" dirty="0" smtClean="0">
                <a:solidFill>
                  <a:srgbClr val="002D55"/>
                </a:solidFill>
                <a:latin typeface="+mn-lt"/>
              </a:rPr>
              <a:t>3</a:t>
            </a:r>
            <a:r>
              <a:rPr lang="en-GB" dirty="0" smtClean="0">
                <a:solidFill>
                  <a:srgbClr val="002D55"/>
                </a:solidFill>
                <a:latin typeface="+mn-lt"/>
              </a:rPr>
              <a:t>, Anton Piccardo-Selg</a:t>
            </a:r>
            <a:r>
              <a:rPr lang="en-GB" baseline="30000" dirty="0" smtClean="0">
                <a:solidFill>
                  <a:srgbClr val="002D55"/>
                </a:solidFill>
                <a:latin typeface="+mn-lt"/>
              </a:rPr>
              <a:t>1</a:t>
            </a:r>
            <a:r>
              <a:rPr lang="en-GB" dirty="0" smtClean="0">
                <a:solidFill>
                  <a:srgbClr val="002D55"/>
                </a:solidFill>
                <a:latin typeface="+mn-lt"/>
              </a:rPr>
              <a:t>, </a:t>
            </a:r>
            <a:r>
              <a:rPr lang="en-GB" dirty="0" err="1" smtClean="0">
                <a:solidFill>
                  <a:srgbClr val="002D55"/>
                </a:solidFill>
                <a:latin typeface="+mn-lt"/>
              </a:rPr>
              <a:t>Martyn</a:t>
            </a:r>
            <a:r>
              <a:rPr lang="en-GB" dirty="0" smtClean="0">
                <a:solidFill>
                  <a:srgbClr val="002D55"/>
                </a:solidFill>
                <a:latin typeface="+mn-lt"/>
              </a:rPr>
              <a:t> Gigg</a:t>
            </a:r>
            <a:r>
              <a:rPr lang="en-GB" baseline="30000" dirty="0" smtClean="0">
                <a:solidFill>
                  <a:srgbClr val="002D55"/>
                </a:solidFill>
                <a:latin typeface="+mn-lt"/>
              </a:rPr>
              <a:t>1</a:t>
            </a:r>
            <a:r>
              <a:rPr lang="en-GB" dirty="0" smtClean="0">
                <a:solidFill>
                  <a:srgbClr val="002D55"/>
                </a:solidFill>
                <a:latin typeface="+mn-lt"/>
              </a:rPr>
              <a:t>, Steven Hahn</a:t>
            </a:r>
            <a:r>
              <a:rPr lang="en-GB" baseline="30000" dirty="0" smtClean="0">
                <a:solidFill>
                  <a:srgbClr val="002D55"/>
                </a:solidFill>
                <a:latin typeface="+mn-lt"/>
              </a:rPr>
              <a:t>3</a:t>
            </a:r>
            <a:r>
              <a:rPr lang="en-GB" dirty="0" smtClean="0">
                <a:solidFill>
                  <a:srgbClr val="002D55"/>
                </a:solidFill>
                <a:latin typeface="+mn-lt"/>
              </a:rPr>
              <a:t>, Vickie Lynch</a:t>
            </a:r>
            <a:r>
              <a:rPr lang="en-GB" baseline="30000" dirty="0" smtClean="0">
                <a:solidFill>
                  <a:srgbClr val="002D55"/>
                </a:solidFill>
                <a:latin typeface="+mn-lt"/>
              </a:rPr>
              <a:t>3</a:t>
            </a:r>
            <a:r>
              <a:rPr lang="en-GB" dirty="0" smtClean="0">
                <a:solidFill>
                  <a:srgbClr val="002D55"/>
                </a:solidFill>
                <a:latin typeface="+mn-lt"/>
              </a:rPr>
              <a:t>, </a:t>
            </a:r>
            <a:r>
              <a:rPr lang="en-GB" dirty="0">
                <a:solidFill>
                  <a:srgbClr val="002D55"/>
                </a:solidFill>
                <a:latin typeface="+mn-lt"/>
              </a:rPr>
              <a:t>Alex Buts</a:t>
            </a:r>
            <a:r>
              <a:rPr lang="en-GB" baseline="30000" dirty="0">
                <a:solidFill>
                  <a:srgbClr val="002D55"/>
                </a:solidFill>
                <a:latin typeface="+mn-lt"/>
              </a:rPr>
              <a:t>2</a:t>
            </a:r>
            <a:r>
              <a:rPr lang="en-GB" dirty="0">
                <a:solidFill>
                  <a:srgbClr val="002D55"/>
                </a:solidFill>
                <a:latin typeface="+mn-lt"/>
              </a:rPr>
              <a:t>, Peter </a:t>
            </a:r>
            <a:r>
              <a:rPr lang="en-GB" dirty="0" smtClean="0">
                <a:solidFill>
                  <a:srgbClr val="002D55"/>
                </a:solidFill>
                <a:latin typeface="+mn-lt"/>
              </a:rPr>
              <a:t>Peterson</a:t>
            </a:r>
            <a:r>
              <a:rPr lang="en-GB" baseline="30000" dirty="0">
                <a:solidFill>
                  <a:srgbClr val="002D55"/>
                </a:solidFill>
                <a:latin typeface="+mn-lt"/>
              </a:rPr>
              <a:t>3</a:t>
            </a:r>
            <a:r>
              <a:rPr lang="en-GB" dirty="0" smtClean="0">
                <a:solidFill>
                  <a:srgbClr val="002D55"/>
                </a:solidFill>
                <a:latin typeface="+mn-lt"/>
              </a:rPr>
              <a:t>, Stuart Campbell</a:t>
            </a:r>
            <a:r>
              <a:rPr lang="en-GB" baseline="30000" dirty="0" smtClean="0">
                <a:solidFill>
                  <a:srgbClr val="002D55"/>
                </a:solidFill>
                <a:latin typeface="+mn-lt"/>
              </a:rPr>
              <a:t>3</a:t>
            </a:r>
            <a:r>
              <a:rPr lang="en-GB" dirty="0" smtClean="0">
                <a:solidFill>
                  <a:srgbClr val="002D55"/>
                </a:solidFill>
                <a:latin typeface="+mn-lt"/>
              </a:rPr>
              <a:t>,</a:t>
            </a:r>
            <a:r>
              <a:rPr lang="en-GB" baseline="30000" dirty="0" smtClean="0">
                <a:solidFill>
                  <a:srgbClr val="002D55"/>
                </a:solidFill>
                <a:latin typeface="+mn-lt"/>
              </a:rPr>
              <a:t> </a:t>
            </a:r>
            <a:r>
              <a:rPr lang="en-GB" dirty="0" smtClean="0">
                <a:solidFill>
                  <a:srgbClr val="002D55"/>
                </a:solidFill>
                <a:latin typeface="+mn-lt"/>
              </a:rPr>
              <a:t>Toby Perring</a:t>
            </a:r>
            <a:r>
              <a:rPr lang="en-GB" baseline="30000" dirty="0" smtClean="0">
                <a:solidFill>
                  <a:srgbClr val="002D55"/>
                </a:solidFill>
                <a:latin typeface="+mn-lt"/>
              </a:rPr>
              <a:t>2</a:t>
            </a:r>
            <a:r>
              <a:rPr lang="en-GB" dirty="0" smtClean="0">
                <a:solidFill>
                  <a:srgbClr val="002D55"/>
                </a:solidFill>
                <a:latin typeface="+mn-lt"/>
              </a:rPr>
              <a:t>, </a:t>
            </a:r>
          </a:p>
          <a:p>
            <a:pPr algn="ctr"/>
            <a:r>
              <a:rPr lang="en-GB" baseline="30000" dirty="0" smtClean="0">
                <a:solidFill>
                  <a:srgbClr val="002D55"/>
                </a:solidFill>
                <a:latin typeface="+mn-lt"/>
              </a:rPr>
              <a:t>1 </a:t>
            </a:r>
            <a:r>
              <a:rPr lang="en-GB" dirty="0" smtClean="0">
                <a:solidFill>
                  <a:srgbClr val="002D55"/>
                </a:solidFill>
                <a:latin typeface="+mn-lt"/>
              </a:rPr>
              <a:t>Tessella, Abingdon, Oxfordshire, UK </a:t>
            </a:r>
          </a:p>
          <a:p>
            <a:pPr algn="ctr"/>
            <a:r>
              <a:rPr lang="en-GB" baseline="30000" dirty="0" smtClean="0">
                <a:solidFill>
                  <a:srgbClr val="002D55"/>
                </a:solidFill>
                <a:latin typeface="+mn-lt"/>
              </a:rPr>
              <a:t>2 </a:t>
            </a:r>
            <a:r>
              <a:rPr lang="en-GB" dirty="0" smtClean="0">
                <a:solidFill>
                  <a:srgbClr val="002D55"/>
                </a:solidFill>
                <a:latin typeface="+mn-lt"/>
              </a:rPr>
              <a:t>STFC Rutherford Appleton Laboratory, Oxfordshire, UK </a:t>
            </a:r>
          </a:p>
          <a:p>
            <a:pPr algn="ctr"/>
            <a:r>
              <a:rPr lang="en-GB" baseline="30000" dirty="0" smtClean="0">
                <a:solidFill>
                  <a:srgbClr val="002D55"/>
                </a:solidFill>
                <a:latin typeface="+mn-lt"/>
              </a:rPr>
              <a:t>3 </a:t>
            </a:r>
            <a:r>
              <a:rPr lang="en-GB" dirty="0" smtClean="0">
                <a:solidFill>
                  <a:srgbClr val="002D55"/>
                </a:solidFill>
                <a:latin typeface="+mn-lt"/>
              </a:rPr>
              <a:t>Oak Ridge National Laboratory, Oak Ridge, Tennessee, USA</a:t>
            </a:r>
          </a:p>
          <a:p>
            <a:pPr algn="ctr"/>
            <a:endParaRPr lang="en-US" dirty="0">
              <a:solidFill>
                <a:srgbClr val="002D55"/>
              </a:solidFill>
              <a:latin typeface="+mn-lt"/>
            </a:endParaRPr>
          </a:p>
        </p:txBody>
      </p:sp>
      <p:sp>
        <p:nvSpPr>
          <p:cNvPr id="3075" name="Text Box 56"/>
          <p:cNvSpPr txBox="1">
            <a:spLocks noChangeArrowheads="1"/>
          </p:cNvSpPr>
          <p:nvPr/>
        </p:nvSpPr>
        <p:spPr bwMode="auto">
          <a:xfrm>
            <a:off x="19507200" y="39395400"/>
            <a:ext cx="9906000" cy="457200"/>
          </a:xfrm>
          <a:prstGeom prst="rect">
            <a:avLst/>
          </a:prstGeom>
          <a:noFill/>
          <a:ln w="9525">
            <a:noFill/>
            <a:miter lim="800000"/>
            <a:headEnd/>
            <a:tailEnd/>
          </a:ln>
        </p:spPr>
        <p:txBody>
          <a:bodyPr>
            <a:spAutoFit/>
          </a:bodyPr>
          <a:lstStyle/>
          <a:p>
            <a:pPr>
              <a:spcBef>
                <a:spcPct val="50000"/>
              </a:spcBef>
            </a:pPr>
            <a:endParaRPr lang="en-GB"/>
          </a:p>
        </p:txBody>
      </p:sp>
      <p:sp>
        <p:nvSpPr>
          <p:cNvPr id="3087" name="TextBox 38"/>
          <p:cNvSpPr txBox="1">
            <a:spLocks noChangeArrowheads="1"/>
          </p:cNvSpPr>
          <p:nvPr/>
        </p:nvSpPr>
        <p:spPr bwMode="auto">
          <a:xfrm>
            <a:off x="3903663" y="4407993"/>
            <a:ext cx="22002750" cy="1938992"/>
          </a:xfrm>
          <a:prstGeom prst="rect">
            <a:avLst/>
          </a:prstGeom>
          <a:noFill/>
          <a:ln w="9525">
            <a:noFill/>
            <a:miter lim="800000"/>
            <a:headEnd/>
            <a:tailEnd/>
          </a:ln>
        </p:spPr>
        <p:txBody>
          <a:bodyPr>
            <a:spAutoFit/>
          </a:bodyPr>
          <a:lstStyle/>
          <a:p>
            <a:pPr algn="ctr"/>
            <a:r>
              <a:rPr lang="en-GB" sz="6000" b="1" dirty="0" smtClean="0">
                <a:latin typeface="Arial"/>
                <a:cs typeface="Arial"/>
              </a:rPr>
              <a:t>Visualisation and Analysis in </a:t>
            </a:r>
            <a:r>
              <a:rPr lang="en-GB" sz="6000" b="1" dirty="0" err="1" smtClean="0">
                <a:latin typeface="Arial"/>
                <a:cs typeface="Arial"/>
              </a:rPr>
              <a:t>Mantid</a:t>
            </a:r>
            <a:r>
              <a:rPr lang="en-GB" sz="6000" b="1" dirty="0" smtClean="0">
                <a:latin typeface="Arial"/>
                <a:cs typeface="Arial"/>
              </a:rPr>
              <a:t> for Single Crystal Neutron Diffraction</a:t>
            </a:r>
            <a:endParaRPr lang="en-GB" sz="6000" b="1" dirty="0">
              <a:latin typeface="Arial" pitchFamily="34" charset="0"/>
              <a:cs typeface="Arial" pitchFamily="34" charset="0"/>
            </a:endParaRPr>
          </a:p>
        </p:txBody>
      </p:sp>
      <p:grpSp>
        <p:nvGrpSpPr>
          <p:cNvPr id="3084" name="Group 3083"/>
          <p:cNvGrpSpPr/>
          <p:nvPr/>
        </p:nvGrpSpPr>
        <p:grpSpPr>
          <a:xfrm>
            <a:off x="10510838" y="21977945"/>
            <a:ext cx="9076797" cy="3970845"/>
            <a:chOff x="10726862" y="24990135"/>
            <a:chExt cx="9076797" cy="3970845"/>
          </a:xfrm>
        </p:grpSpPr>
        <p:sp>
          <p:nvSpPr>
            <p:cNvPr id="27" name="TextBox 26"/>
            <p:cNvSpPr txBox="1"/>
            <p:nvPr/>
          </p:nvSpPr>
          <p:spPr>
            <a:xfrm>
              <a:off x="10726862" y="28314649"/>
              <a:ext cx="8928992" cy="646331"/>
            </a:xfrm>
            <a:prstGeom prst="rect">
              <a:avLst/>
            </a:prstGeom>
            <a:noFill/>
          </p:spPr>
          <p:txBody>
            <a:bodyPr wrap="square" rtlCol="0">
              <a:spAutoFit/>
            </a:bodyPr>
            <a:lstStyle/>
            <a:p>
              <a:pPr lvl="0" defTabSz="4173538" eaLnBrk="1" hangingPunct="1">
                <a:spcBef>
                  <a:spcPct val="20000"/>
                </a:spcBef>
                <a:defRPr/>
              </a:pPr>
              <a:r>
                <a:rPr lang="en-US" sz="1800" i="1" kern="0" dirty="0" smtClean="0">
                  <a:solidFill>
                    <a:srgbClr val="000000"/>
                  </a:solidFill>
                  <a:latin typeface="+mn-lt"/>
                  <a:cs typeface="Arial"/>
                </a:rPr>
                <a:t>Elliptical peak integration of TOPAZ data. Right is zoomed version of left. Full data reduction and 3D visualization performed in </a:t>
              </a:r>
              <a:r>
                <a:rPr lang="en-US" sz="1800" i="1" kern="0" dirty="0" err="1" smtClean="0">
                  <a:solidFill>
                    <a:srgbClr val="000000"/>
                  </a:solidFill>
                  <a:latin typeface="+mn-lt"/>
                  <a:cs typeface="Arial"/>
                </a:rPr>
                <a:t>Mantid</a:t>
              </a:r>
              <a:r>
                <a:rPr lang="en-US" sz="1800" i="1" kern="0" dirty="0" smtClean="0">
                  <a:solidFill>
                    <a:srgbClr val="000000"/>
                  </a:solidFill>
                  <a:latin typeface="+mn-lt"/>
                  <a:cs typeface="Arial"/>
                </a:rPr>
                <a:t>. </a:t>
              </a:r>
              <a:endParaRPr lang="en-US" sz="1800" i="1" kern="0" dirty="0">
                <a:solidFill>
                  <a:srgbClr val="000000"/>
                </a:solidFill>
                <a:latin typeface="+mn-lt"/>
                <a:cs typeface="Arial"/>
              </a:endParaRPr>
            </a:p>
          </p:txBody>
        </p:sp>
        <p:pic>
          <p:nvPicPr>
            <p:cNvPr id="3072" name="Picture 3071" descr="Untitled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26862" y="24990135"/>
              <a:ext cx="9076797" cy="3324514"/>
            </a:xfrm>
            <a:prstGeom prst="rect">
              <a:avLst/>
            </a:prstGeom>
          </p:spPr>
        </p:pic>
      </p:grpSp>
      <p:grpSp>
        <p:nvGrpSpPr>
          <p:cNvPr id="3077" name="Group 3076"/>
          <p:cNvGrpSpPr/>
          <p:nvPr/>
        </p:nvGrpSpPr>
        <p:grpSpPr>
          <a:xfrm>
            <a:off x="861766" y="30474889"/>
            <a:ext cx="9144000" cy="6345996"/>
            <a:chOff x="861766" y="29754809"/>
            <a:chExt cx="9144000" cy="6345996"/>
          </a:xfrm>
        </p:grpSpPr>
        <p:pic>
          <p:nvPicPr>
            <p:cNvPr id="3073" name="Picture 3072"/>
            <p:cNvPicPr>
              <a:picLocks noChangeAspect="1"/>
            </p:cNvPicPr>
            <p:nvPr/>
          </p:nvPicPr>
          <p:blipFill>
            <a:blip r:embed="rId4"/>
            <a:stretch>
              <a:fillRect/>
            </a:stretch>
          </p:blipFill>
          <p:spPr>
            <a:xfrm>
              <a:off x="861766" y="29754809"/>
              <a:ext cx="9144000" cy="6096000"/>
            </a:xfrm>
            <a:prstGeom prst="rect">
              <a:avLst/>
            </a:prstGeom>
          </p:spPr>
        </p:pic>
        <p:sp>
          <p:nvSpPr>
            <p:cNvPr id="3076" name="TextBox 3075"/>
            <p:cNvSpPr txBox="1"/>
            <p:nvPr/>
          </p:nvSpPr>
          <p:spPr>
            <a:xfrm rot="10800000" flipV="1">
              <a:off x="1221806" y="35731473"/>
              <a:ext cx="6552728" cy="369332"/>
            </a:xfrm>
            <a:prstGeom prst="rect">
              <a:avLst/>
            </a:prstGeom>
            <a:noFill/>
          </p:spPr>
          <p:txBody>
            <a:bodyPr wrap="square" rtlCol="0">
              <a:spAutoFit/>
            </a:bodyPr>
            <a:lstStyle/>
            <a:p>
              <a:r>
                <a:rPr lang="en-US" sz="1800" i="1" dirty="0" smtClean="0">
                  <a:latin typeface="+mn-lt"/>
                </a:rPr>
                <a:t>Sparse data workspace schematic</a:t>
              </a:r>
              <a:endParaRPr lang="en-US" sz="1800" i="1" dirty="0">
                <a:latin typeface="+mn-lt"/>
              </a:endParaRPr>
            </a:p>
          </p:txBody>
        </p:sp>
      </p:grpSp>
      <p:grpSp>
        <p:nvGrpSpPr>
          <p:cNvPr id="3083" name="Group 3082"/>
          <p:cNvGrpSpPr/>
          <p:nvPr/>
        </p:nvGrpSpPr>
        <p:grpSpPr>
          <a:xfrm>
            <a:off x="10726862" y="33394447"/>
            <a:ext cx="7920880" cy="5071554"/>
            <a:chOff x="10294814" y="36163521"/>
            <a:chExt cx="7059538" cy="4822795"/>
          </a:xfrm>
        </p:grpSpPr>
        <p:pic>
          <p:nvPicPr>
            <p:cNvPr id="3079" name="Picture 3078"/>
            <p:cNvPicPr>
              <a:picLocks noChangeAspect="1"/>
            </p:cNvPicPr>
            <p:nvPr/>
          </p:nvPicPr>
          <p:blipFill>
            <a:blip r:embed="rId5"/>
            <a:stretch>
              <a:fillRect/>
            </a:stretch>
          </p:blipFill>
          <p:spPr>
            <a:xfrm>
              <a:off x="10294814" y="36163521"/>
              <a:ext cx="7059538" cy="4169920"/>
            </a:xfrm>
            <a:prstGeom prst="rect">
              <a:avLst/>
            </a:prstGeom>
          </p:spPr>
        </p:pic>
        <p:sp>
          <p:nvSpPr>
            <p:cNvPr id="3082" name="TextBox 3081"/>
            <p:cNvSpPr txBox="1"/>
            <p:nvPr/>
          </p:nvSpPr>
          <p:spPr>
            <a:xfrm>
              <a:off x="10294814" y="40339985"/>
              <a:ext cx="6120680" cy="646331"/>
            </a:xfrm>
            <a:prstGeom prst="rect">
              <a:avLst/>
            </a:prstGeom>
            <a:noFill/>
          </p:spPr>
          <p:txBody>
            <a:bodyPr wrap="square" rtlCol="0">
              <a:spAutoFit/>
            </a:bodyPr>
            <a:lstStyle/>
            <a:p>
              <a:r>
                <a:rPr lang="en-US" sz="1800" i="1" dirty="0">
                  <a:latin typeface="+mn-lt"/>
                </a:rPr>
                <a:t>TOPAZ measurements in 11 different </a:t>
              </a:r>
              <a:r>
                <a:rPr lang="en-US" sz="1800" i="1" dirty="0" smtClean="0">
                  <a:latin typeface="+mn-lt"/>
                </a:rPr>
                <a:t>orientations correctly normalized.</a:t>
              </a:r>
              <a:endParaRPr lang="en-US" sz="1800" i="1" dirty="0">
                <a:latin typeface="+mn-lt"/>
              </a:endParaRPr>
            </a:p>
          </p:txBody>
        </p:sp>
      </p:grpSp>
      <p:grpSp>
        <p:nvGrpSpPr>
          <p:cNvPr id="49" name="Group 48"/>
          <p:cNvGrpSpPr/>
          <p:nvPr/>
        </p:nvGrpSpPr>
        <p:grpSpPr>
          <a:xfrm>
            <a:off x="10366822" y="16937385"/>
            <a:ext cx="9303857" cy="4703080"/>
            <a:chOff x="10438830" y="9485227"/>
            <a:chExt cx="9303857" cy="4703080"/>
          </a:xfrm>
        </p:grpSpPr>
        <p:pic>
          <p:nvPicPr>
            <p:cNvPr id="50" name="Picture 49" descr="Screen Shot 2013-07-01 at 14.00.44.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438830" y="9485227"/>
              <a:ext cx="4752528" cy="3653953"/>
            </a:xfrm>
            <a:prstGeom prst="rect">
              <a:avLst/>
            </a:prstGeom>
          </p:spPr>
        </p:pic>
        <p:pic>
          <p:nvPicPr>
            <p:cNvPr id="51" name="Picture 50" descr="NaCl_VSI.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191357" y="9538781"/>
              <a:ext cx="4551330" cy="3528392"/>
            </a:xfrm>
            <a:prstGeom prst="rect">
              <a:avLst/>
            </a:prstGeom>
          </p:spPr>
        </p:pic>
        <p:sp>
          <p:nvSpPr>
            <p:cNvPr id="52" name="TextBox 51"/>
            <p:cNvSpPr txBox="1"/>
            <p:nvPr/>
          </p:nvSpPr>
          <p:spPr>
            <a:xfrm>
              <a:off x="10510838" y="13264977"/>
              <a:ext cx="9217024" cy="923330"/>
            </a:xfrm>
            <a:prstGeom prst="rect">
              <a:avLst/>
            </a:prstGeom>
            <a:noFill/>
          </p:spPr>
          <p:txBody>
            <a:bodyPr wrap="square" rtlCol="0">
              <a:spAutoFit/>
            </a:bodyPr>
            <a:lstStyle/>
            <a:p>
              <a:pPr lvl="0" defTabSz="4173538" eaLnBrk="1" hangingPunct="1">
                <a:spcBef>
                  <a:spcPct val="20000"/>
                </a:spcBef>
                <a:defRPr/>
              </a:pPr>
              <a:r>
                <a:rPr lang="en-US" sz="1800" i="1" kern="0" dirty="0">
                  <a:solidFill>
                    <a:srgbClr val="000000"/>
                  </a:solidFill>
                  <a:latin typeface="+mn-lt"/>
                  <a:cs typeface="Arial"/>
                </a:rPr>
                <a:t>Left: Slice through an multi-dimensional workspace in Q-lab. Algorithmic output fed into </a:t>
              </a:r>
              <a:r>
                <a:rPr lang="en-US" sz="1800" i="1" kern="0" dirty="0" smtClean="0">
                  <a:solidFill>
                    <a:srgbClr val="000000"/>
                  </a:solidFill>
                  <a:latin typeface="+mn-lt"/>
                  <a:cs typeface="Arial"/>
                </a:rPr>
                <a:t>visualization </a:t>
              </a:r>
              <a:r>
                <a:rPr lang="en-US" sz="1800" i="1" kern="0" dirty="0">
                  <a:solidFill>
                    <a:srgbClr val="000000"/>
                  </a:solidFill>
                  <a:latin typeface="+mn-lt"/>
                  <a:cs typeface="Arial"/>
                </a:rPr>
                <a:t>to show spherically integrated regions. Right: 3D representation of integration regions with Bragg peaks in </a:t>
              </a:r>
              <a:r>
                <a:rPr lang="en-US" sz="1800" i="1" kern="0" dirty="0" err="1">
                  <a:solidFill>
                    <a:srgbClr val="000000"/>
                  </a:solidFill>
                  <a:latin typeface="+mn-lt"/>
                  <a:cs typeface="Arial"/>
                </a:rPr>
                <a:t>Qlab</a:t>
              </a:r>
              <a:r>
                <a:rPr lang="en-US" sz="1800" i="1" kern="0" dirty="0">
                  <a:solidFill>
                    <a:srgbClr val="000000"/>
                  </a:solidFill>
                  <a:latin typeface="+mn-lt"/>
                  <a:cs typeface="Arial"/>
                </a:rPr>
                <a:t>. Both from </a:t>
              </a:r>
              <a:r>
                <a:rPr lang="en-US" sz="1800" i="1" kern="0" dirty="0" err="1">
                  <a:solidFill>
                    <a:srgbClr val="000000"/>
                  </a:solidFill>
                  <a:latin typeface="+mn-lt"/>
                  <a:cs typeface="Arial"/>
                </a:rPr>
                <a:t>cublic</a:t>
              </a:r>
              <a:r>
                <a:rPr lang="en-US" sz="1800" i="1" kern="0" dirty="0">
                  <a:solidFill>
                    <a:srgbClr val="000000"/>
                  </a:solidFill>
                  <a:latin typeface="+mn-lt"/>
                  <a:cs typeface="Arial"/>
                </a:rPr>
                <a:t> </a:t>
              </a:r>
              <a:r>
                <a:rPr lang="en-US" sz="1800" i="1" kern="0" dirty="0" err="1">
                  <a:solidFill>
                    <a:srgbClr val="000000"/>
                  </a:solidFill>
                  <a:latin typeface="+mn-lt"/>
                  <a:cs typeface="Arial"/>
                </a:rPr>
                <a:t>NaCl</a:t>
              </a:r>
              <a:r>
                <a:rPr lang="en-US" sz="1800" i="1" kern="0" dirty="0">
                  <a:solidFill>
                    <a:srgbClr val="000000"/>
                  </a:solidFill>
                  <a:latin typeface="+mn-lt"/>
                  <a:cs typeface="Arial"/>
                </a:rPr>
                <a:t> on SXD.</a:t>
              </a:r>
            </a:p>
          </p:txBody>
        </p:sp>
      </p:grpSp>
      <p:grpSp>
        <p:nvGrpSpPr>
          <p:cNvPr id="7" name="Group 6"/>
          <p:cNvGrpSpPr/>
          <p:nvPr/>
        </p:nvGrpSpPr>
        <p:grpSpPr>
          <a:xfrm>
            <a:off x="19943886" y="15929273"/>
            <a:ext cx="8793560" cy="5614883"/>
            <a:chOff x="11374934" y="14849153"/>
            <a:chExt cx="8793560" cy="5614883"/>
          </a:xfrm>
        </p:grpSpPr>
        <p:pic>
          <p:nvPicPr>
            <p:cNvPr id="3" name="Picture 2"/>
            <p:cNvPicPr>
              <a:picLocks noChangeAspect="1"/>
            </p:cNvPicPr>
            <p:nvPr/>
          </p:nvPicPr>
          <p:blipFill>
            <a:blip r:embed="rId8"/>
            <a:stretch>
              <a:fillRect/>
            </a:stretch>
          </p:blipFill>
          <p:spPr>
            <a:xfrm>
              <a:off x="11374934" y="14849153"/>
              <a:ext cx="8793560" cy="4910889"/>
            </a:xfrm>
            <a:prstGeom prst="rect">
              <a:avLst/>
            </a:prstGeom>
          </p:spPr>
        </p:pic>
        <p:sp>
          <p:nvSpPr>
            <p:cNvPr id="5" name="TextBox 4"/>
            <p:cNvSpPr txBox="1"/>
            <p:nvPr/>
          </p:nvSpPr>
          <p:spPr>
            <a:xfrm>
              <a:off x="11374934" y="19817705"/>
              <a:ext cx="8784976" cy="646331"/>
            </a:xfrm>
            <a:prstGeom prst="rect">
              <a:avLst/>
            </a:prstGeom>
            <a:noFill/>
          </p:spPr>
          <p:txBody>
            <a:bodyPr wrap="square" rtlCol="0">
              <a:spAutoFit/>
            </a:bodyPr>
            <a:lstStyle/>
            <a:p>
              <a:r>
                <a:rPr lang="en-US" sz="1800" i="1" dirty="0" smtClean="0">
                  <a:latin typeface="+mn-lt"/>
                </a:rPr>
                <a:t>Editing auto generated peak lists interactively in the </a:t>
              </a:r>
              <a:r>
                <a:rPr lang="en-US" sz="1800" i="1" dirty="0" err="1" smtClean="0">
                  <a:latin typeface="+mn-lt"/>
                </a:rPr>
                <a:t>SliceViewer</a:t>
              </a:r>
              <a:r>
                <a:rPr lang="en-US" sz="1800" i="1" dirty="0" smtClean="0">
                  <a:latin typeface="+mn-lt"/>
                </a:rPr>
                <a:t>. Instantaneous navigation by peak.  Data from TOPAZ.</a:t>
              </a:r>
              <a:endParaRPr lang="en-US" sz="1800" i="1" dirty="0">
                <a:latin typeface="+mn-lt"/>
              </a:endParaRPr>
            </a:p>
          </p:txBody>
        </p:sp>
      </p:grpSp>
      <p:grpSp>
        <p:nvGrpSpPr>
          <p:cNvPr id="10" name="Group 9"/>
          <p:cNvGrpSpPr/>
          <p:nvPr/>
        </p:nvGrpSpPr>
        <p:grpSpPr>
          <a:xfrm>
            <a:off x="20015894" y="21833929"/>
            <a:ext cx="8712968" cy="8423195"/>
            <a:chOff x="20015894" y="21833929"/>
            <a:chExt cx="8712968" cy="8423195"/>
          </a:xfrm>
        </p:grpSpPr>
        <p:pic>
          <p:nvPicPr>
            <p:cNvPr id="8" name="Picture 7" descr="peaks_view_full.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0015894" y="21833929"/>
              <a:ext cx="8712968" cy="7652835"/>
            </a:xfrm>
            <a:prstGeom prst="rect">
              <a:avLst/>
            </a:prstGeom>
          </p:spPr>
        </p:pic>
        <p:sp>
          <p:nvSpPr>
            <p:cNvPr id="9" name="TextBox 8"/>
            <p:cNvSpPr txBox="1"/>
            <p:nvPr/>
          </p:nvSpPr>
          <p:spPr>
            <a:xfrm>
              <a:off x="20015894" y="29610793"/>
              <a:ext cx="8712968" cy="646331"/>
            </a:xfrm>
            <a:prstGeom prst="rect">
              <a:avLst/>
            </a:prstGeom>
            <a:noFill/>
          </p:spPr>
          <p:txBody>
            <a:bodyPr wrap="square" rtlCol="0">
              <a:spAutoFit/>
            </a:bodyPr>
            <a:lstStyle/>
            <a:p>
              <a:r>
                <a:rPr lang="en-US" sz="1800" i="1" dirty="0" err="1" smtClean="0">
                  <a:latin typeface="+mn-lt"/>
                </a:rPr>
                <a:t>Interacitve</a:t>
              </a:r>
              <a:r>
                <a:rPr lang="en-US" sz="1800" i="1" dirty="0" smtClean="0">
                  <a:latin typeface="+mn-lt"/>
                </a:rPr>
                <a:t> peak list </a:t>
              </a:r>
              <a:r>
                <a:rPr lang="en-US" sz="1800" i="1" dirty="0" err="1" smtClean="0">
                  <a:latin typeface="+mn-lt"/>
                </a:rPr>
                <a:t>visualisation</a:t>
              </a:r>
              <a:r>
                <a:rPr lang="en-US" sz="1800" i="1" dirty="0" smtClean="0">
                  <a:latin typeface="+mn-lt"/>
                </a:rPr>
                <a:t> in 3D. Peak table allows sorting by peak property. Selecting rows zooms to peak of interest. Data from TOPAZ.</a:t>
              </a:r>
              <a:endParaRPr lang="en-US" sz="1800" i="1" dirty="0">
                <a:latin typeface="+mn-lt"/>
              </a:endParaRPr>
            </a:p>
          </p:txBody>
        </p:sp>
      </p:grpSp>
      <p:grpSp>
        <p:nvGrpSpPr>
          <p:cNvPr id="15" name="Group 14"/>
          <p:cNvGrpSpPr/>
          <p:nvPr/>
        </p:nvGrpSpPr>
        <p:grpSpPr>
          <a:xfrm>
            <a:off x="9877541" y="39187857"/>
            <a:ext cx="19586276" cy="2382215"/>
            <a:chOff x="9877541" y="39475889"/>
            <a:chExt cx="19586276" cy="2382215"/>
          </a:xfrm>
        </p:grpSpPr>
        <p:grpSp>
          <p:nvGrpSpPr>
            <p:cNvPr id="14" name="Group 13"/>
            <p:cNvGrpSpPr/>
            <p:nvPr/>
          </p:nvGrpSpPr>
          <p:grpSpPr>
            <a:xfrm>
              <a:off x="9877541" y="39475889"/>
              <a:ext cx="19586276" cy="2382215"/>
              <a:chOff x="9877541" y="39469938"/>
              <a:chExt cx="19586276" cy="2382215"/>
            </a:xfrm>
          </p:grpSpPr>
          <p:pic>
            <p:nvPicPr>
              <p:cNvPr id="3089" name="Picture 17" descr="C:\Mantid\Documents\Images\ISIS Logo - Transparent.gif"/>
              <p:cNvPicPr>
                <a:picLocks noChangeAspect="1" noChangeArrowheads="1"/>
              </p:cNvPicPr>
              <p:nvPr/>
            </p:nvPicPr>
            <p:blipFill>
              <a:blip r:embed="rId10" cstate="print"/>
              <a:srcRect/>
              <a:stretch>
                <a:fillRect/>
              </a:stretch>
            </p:blipFill>
            <p:spPr bwMode="auto">
              <a:xfrm>
                <a:off x="9877541" y="39691913"/>
                <a:ext cx="4266451" cy="1888429"/>
              </a:xfrm>
              <a:prstGeom prst="rect">
                <a:avLst/>
              </a:prstGeom>
              <a:noFill/>
            </p:spPr>
          </p:pic>
          <p:pic>
            <p:nvPicPr>
              <p:cNvPr id="4" name="Picture 3" descr="Tessella_Logo.gif"/>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3559061" y="39469938"/>
                <a:ext cx="5904756" cy="2363985"/>
              </a:xfrm>
              <a:prstGeom prst="rect">
                <a:avLst/>
              </a:prstGeom>
            </p:spPr>
          </p:pic>
          <p:pic>
            <p:nvPicPr>
              <p:cNvPr id="11" name="Picture 10" descr="ess_logo_transparent.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8644158" y="39469938"/>
                <a:ext cx="4482855" cy="2382215"/>
              </a:xfrm>
              <a:prstGeom prst="rect">
                <a:avLst/>
              </a:prstGeom>
            </p:spPr>
          </p:pic>
        </p:grpSp>
        <p:pic>
          <p:nvPicPr>
            <p:cNvPr id="2" name="Picture 1" descr="Ornl_hfir_sns_logo_vertical.png"/>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4399270" y="39619905"/>
              <a:ext cx="3960440" cy="1957769"/>
            </a:xfrm>
            <a:prstGeom prst="rect">
              <a:avLst/>
            </a:prstGeom>
          </p:spPr>
        </p:pic>
      </p:grpSp>
      <p:pic>
        <p:nvPicPr>
          <p:cNvPr id="6" name="Picture 5" descr="Mantid_Logo_with_icon.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61766" y="38899825"/>
            <a:ext cx="5544616" cy="3085699"/>
          </a:xfrm>
          <a:prstGeom prst="rect">
            <a:avLst/>
          </a:prstGeom>
        </p:spPr>
      </p:pic>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TFC style">
      <a:majorFont>
        <a:latin typeface="Corisande"/>
        <a:ea typeface=""/>
        <a:cs typeface=""/>
      </a:majorFont>
      <a:minorFont>
        <a:latin typeface="Corisande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documentManagement>
    <PublishingExpirationDate xmlns="http://schemas.microsoft.com/sharepoint/v3" xsi:nil="true"/>
    <PublishingStartDate xmlns="http://schemas.microsoft.com/sharepoint/v3" xsi:nil="true"/>
  </documentManagement>
</p:properties>
</file>

<file path=customXml/item2.xml><?xml version="1.0" encoding="utf-8"?>
<LongProperties xmlns="http://schemas.microsoft.com/office/2006/metadata/long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Document" ma:contentTypeID="0x0101000BFEB35FB51C0F42A9A471BD9DD2DD1B" ma:contentTypeVersion="1" ma:contentTypeDescription="Create a new document." ma:contentTypeScope="" ma:versionID="35a5236f1a4e3acf6a385f2c1bfe2746">
  <xsd:schema xmlns:xsd="http://www.w3.org/2001/XMLSchema" xmlns:xs="http://www.w3.org/2001/XMLSchema" xmlns:p="http://schemas.microsoft.com/office/2006/metadata/properties" xmlns:ns1="http://schemas.microsoft.com/sharepoint/v3" targetNamespace="http://schemas.microsoft.com/office/2006/metadata/properties" ma:root="true" ma:fieldsID="a447206dab0015f8b9f8924535193e8c"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 ma:hidden="true" ma:internalName="PublishingStartDate">
      <xsd:simpleType>
        <xsd:restriction base="dms:Unknown"/>
      </xsd:simpleType>
    </xsd:element>
    <xsd:element name="PublishingExpirationDate" ma:index="9" nillable="true" ma:displayName="Scheduling End Date" ma:description=""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BE466B2-E11B-4338-AFEC-553026806900}">
  <ds:schemaRefs>
    <ds:schemaRef ds:uri="http://schemas.microsoft.com/office/2006/metadata/properties"/>
    <ds:schemaRef ds:uri="http://schemas.microsoft.com/sharepoint/v3"/>
  </ds:schemaRefs>
</ds:datastoreItem>
</file>

<file path=customXml/itemProps2.xml><?xml version="1.0" encoding="utf-8"?>
<ds:datastoreItem xmlns:ds="http://schemas.openxmlformats.org/officeDocument/2006/customXml" ds:itemID="{5593874F-BA98-4A0D-88E6-76DECBDFE515}">
  <ds:schemaRefs>
    <ds:schemaRef ds:uri="http://schemas.microsoft.com/office/2006/metadata/longProperties"/>
  </ds:schemaRefs>
</ds:datastoreItem>
</file>

<file path=customXml/itemProps3.xml><?xml version="1.0" encoding="utf-8"?>
<ds:datastoreItem xmlns:ds="http://schemas.openxmlformats.org/officeDocument/2006/customXml" ds:itemID="{BB870582-39B3-4EE1-B4C9-D3C3087CF0F0}">
  <ds:schemaRefs>
    <ds:schemaRef ds:uri="http://schemas.microsoft.com/sharepoint/v3/contenttype/forms"/>
  </ds:schemaRefs>
</ds:datastoreItem>
</file>

<file path=customXml/itemProps4.xml><?xml version="1.0" encoding="utf-8"?>
<ds:datastoreItem xmlns:ds="http://schemas.openxmlformats.org/officeDocument/2006/customXml" ds:itemID="{3B5FA4EA-6C34-4AED-AF36-BD45CB995C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7105</TotalTime>
  <Words>650</Words>
  <Application>Microsoft Macintosh PowerPoint</Application>
  <PresentationFormat>Custom</PresentationFormat>
  <Paragraphs>129</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Blank Presentation</vt:lpstr>
      <vt:lpstr>PowerPoint Presentation</vt:lpstr>
    </vt:vector>
  </TitlesOfParts>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 template: conference - A0 portrait (ppt)</dc:title>
  <dc:creator>Studio Mac</dc:creator>
  <cp:lastModifiedBy>Owen Arnold</cp:lastModifiedBy>
  <cp:revision>203</cp:revision>
  <cp:lastPrinted>2015-08-14T11:06:24Z</cp:lastPrinted>
  <dcterms:created xsi:type="dcterms:W3CDTF">2007-04-05T18:09:36Z</dcterms:created>
  <dcterms:modified xsi:type="dcterms:W3CDTF">2015-08-18T16:48:37Z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display_urn:schemas-microsoft-com:office:office#Editor">
    <vt:lpwstr>Summers, Karen (STFC,RAL,OBR)</vt:lpwstr>
  </property>
  <property fmtid="{D5CDD505-2E9C-101B-9397-08002B2CF9AE}" pid="4" name="xd_Signature">
    <vt:lpwstr/>
  </property>
  <property fmtid="{D5CDD505-2E9C-101B-9397-08002B2CF9AE}" pid="5" name="display_urn:schemas-microsoft-com:office:office#Author">
    <vt:lpwstr>Summers, Karen (STFC,RAL,OBR)</vt:lpwstr>
  </property>
  <property fmtid="{D5CDD505-2E9C-101B-9397-08002B2CF9AE}" pid="6" name="TemplateUrl">
    <vt:lpwstr/>
  </property>
  <property fmtid="{D5CDD505-2E9C-101B-9397-08002B2CF9AE}" pid="7" name="xd_ProgID">
    <vt:lpwstr/>
  </property>
  <property fmtid="{D5CDD505-2E9C-101B-9397-08002B2CF9AE}" pid="8" name="ContentTypeId">
    <vt:lpwstr>0x010100F731947B08D5984288BC8B16A979FF50</vt:lpwstr>
  </property>
  <property fmtid="{D5CDD505-2E9C-101B-9397-08002B2CF9AE}" pid="9" name="_SourceUrl">
    <vt:lpwstr/>
  </property>
</Properties>
</file>