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311" r:id="rId5"/>
    <p:sldId id="312" r:id="rId6"/>
    <p:sldId id="272" r:id="rId7"/>
    <p:sldId id="273" r:id="rId8"/>
    <p:sldId id="265" r:id="rId9"/>
    <p:sldId id="261" r:id="rId10"/>
    <p:sldId id="262" r:id="rId11"/>
    <p:sldId id="264" r:id="rId12"/>
    <p:sldId id="297" r:id="rId13"/>
    <p:sldId id="299" r:id="rId14"/>
    <p:sldId id="268" r:id="rId15"/>
    <p:sldId id="302" r:id="rId16"/>
    <p:sldId id="303" r:id="rId17"/>
    <p:sldId id="313" r:id="rId18"/>
    <p:sldId id="30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258"/>
            <p14:sldId id="311"/>
            <p14:sldId id="312"/>
          </p14:sldIdLst>
        </p14:section>
        <p14:section name="Instrument View" id="{3ED223EB-4810-4FFD-84F6-E8471303D403}">
          <p14:sldIdLst>
            <p14:sldId id="272"/>
            <p14:sldId id="273"/>
          </p14:sldIdLst>
        </p14:section>
        <p14:section name="New Widgets" id="{A4892BDB-28A5-4D75-A114-77D59D896F28}">
          <p14:sldIdLst>
            <p14:sldId id="265"/>
            <p14:sldId id="261"/>
          </p14:sldIdLst>
        </p14:section>
        <p14:section name="Python API" id="{6ED4F0E2-56DE-4C2D-B868-3F1A29BED684}">
          <p14:sldIdLst>
            <p14:sldId id="262"/>
            <p14:sldId id="264"/>
          </p14:sldIdLst>
        </p14:section>
        <p14:section name="Calibration" id="{F869658E-EB44-4EB9-95C4-0D48D3851CFA}">
          <p14:sldIdLst>
            <p14:sldId id="297"/>
            <p14:sldId id="299"/>
          </p14:sldIdLst>
        </p14:section>
        <p14:section name="Framework News" id="{A08D5F8B-A600-42E1-AAED-B7945205FCAB}">
          <p14:sldIdLst>
            <p14:sldId id="268"/>
          </p14:sldIdLst>
        </p14:section>
        <p14:section name="Direct Inelastic" id="{16C0C8BF-6F3B-407F-AE78-D072F576295D}">
          <p14:sldIdLst/>
        </p14:section>
        <p14:section name="Crystal" id="{2123440E-798A-4F96-AC65-DFE14954F4B7}">
          <p14:sldIdLst>
            <p14:sldId id="302"/>
            <p14:sldId id="303"/>
          </p14:sldIdLst>
        </p14:section>
        <p14:section name="Muon" id="{3BD524AB-8D84-4136-A660-0C451A072DF7}">
          <p14:sldIdLst/>
        </p14:section>
        <p14:section name="SANS" id="{7650890E-2F5A-40DF-959F-266147FA48E7}">
          <p14:sldIdLst/>
        </p14:section>
        <p14:section name="Conclusion" id="{68A5001D-DBEF-4EDA-92A5-8D8F15BE9927}">
          <p14:sldIdLst>
            <p14:sldId id="313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86" d="100"/>
          <a:sy n="86" d="100"/>
        </p:scale>
        <p:origin x="-5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487B0-5BB1-40D2-80F0-832AB35B7E6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0CA3625-F5AB-46EF-A7D6-014EC320ACB9}">
      <dgm:prSet phldrT="[Text]"/>
      <dgm:spPr/>
      <dgm:t>
        <a:bodyPr/>
        <a:lstStyle/>
        <a:p>
          <a:r>
            <a:rPr lang="en-GB" dirty="0" smtClean="0"/>
            <a:t>Release 2.5 (May)</a:t>
          </a:r>
          <a:endParaRPr lang="en-GB" dirty="0"/>
        </a:p>
      </dgm:t>
    </dgm:pt>
    <dgm:pt modelId="{322E1DD6-76C4-4651-B4AE-D187DE968BEB}" type="parTrans" cxnId="{4FC02984-692A-4C5E-B796-C29619B6450D}">
      <dgm:prSet/>
      <dgm:spPr/>
      <dgm:t>
        <a:bodyPr/>
        <a:lstStyle/>
        <a:p>
          <a:endParaRPr lang="en-GB"/>
        </a:p>
      </dgm:t>
    </dgm:pt>
    <dgm:pt modelId="{C7F3B84D-00D5-468F-BCC5-E8D4744EB6A8}" type="sibTrans" cxnId="{4FC02984-692A-4C5E-B796-C29619B6450D}">
      <dgm:prSet/>
      <dgm:spPr/>
      <dgm:t>
        <a:bodyPr/>
        <a:lstStyle/>
        <a:p>
          <a:endParaRPr lang="en-GB"/>
        </a:p>
      </dgm:t>
    </dgm:pt>
    <dgm:pt modelId="{277F799A-CECD-48DA-9EBF-B9AF72D97273}">
      <dgm:prSet/>
      <dgm:spPr/>
      <dgm:t>
        <a:bodyPr/>
        <a:lstStyle/>
        <a:p>
          <a:r>
            <a:rPr lang="en-GB" dirty="0" smtClean="0"/>
            <a:t>Both </a:t>
          </a:r>
          <a:r>
            <a:rPr lang="en-GB" dirty="0" smtClean="0"/>
            <a:t>APIs </a:t>
          </a:r>
          <a:r>
            <a:rPr lang="en-GB" dirty="0" smtClean="0"/>
            <a:t>work</a:t>
          </a:r>
          <a:endParaRPr lang="en-GB" dirty="0"/>
        </a:p>
      </dgm:t>
    </dgm:pt>
    <dgm:pt modelId="{A16ACBD3-00D9-4155-8CC8-20294F732A85}" type="parTrans" cxnId="{5110A397-DB16-43CC-9C61-8B7CB16562A8}">
      <dgm:prSet/>
      <dgm:spPr/>
      <dgm:t>
        <a:bodyPr/>
        <a:lstStyle/>
        <a:p>
          <a:endParaRPr lang="en-GB"/>
        </a:p>
      </dgm:t>
    </dgm:pt>
    <dgm:pt modelId="{83ADA10F-A34D-4743-A627-3A425BCD5D03}" type="sibTrans" cxnId="{5110A397-DB16-43CC-9C61-8B7CB16562A8}">
      <dgm:prSet/>
      <dgm:spPr/>
      <dgm:t>
        <a:bodyPr/>
        <a:lstStyle/>
        <a:p>
          <a:endParaRPr lang="en-GB"/>
        </a:p>
      </dgm:t>
    </dgm:pt>
    <dgm:pt modelId="{FFA9C023-B80E-40C7-84B9-815B8AC8145D}">
      <dgm:prSet/>
      <dgm:spPr/>
      <dgm:t>
        <a:bodyPr/>
        <a:lstStyle/>
        <a:p>
          <a:r>
            <a:rPr lang="en-GB" smtClean="0"/>
            <a:t>Script default is v2</a:t>
          </a:r>
          <a:endParaRPr lang="en-GB" dirty="0"/>
        </a:p>
      </dgm:t>
    </dgm:pt>
    <dgm:pt modelId="{C6BA6D40-836C-4215-8E8B-68BC8AD64141}" type="parTrans" cxnId="{8C551DE2-B77E-4978-8F8F-309E1FDDF13C}">
      <dgm:prSet/>
      <dgm:spPr/>
      <dgm:t>
        <a:bodyPr/>
        <a:lstStyle/>
        <a:p>
          <a:endParaRPr lang="en-GB"/>
        </a:p>
      </dgm:t>
    </dgm:pt>
    <dgm:pt modelId="{3713DEFD-E269-4D24-AF34-AD82F94B4600}" type="sibTrans" cxnId="{8C551DE2-B77E-4978-8F8F-309E1FDDF13C}">
      <dgm:prSet/>
      <dgm:spPr/>
      <dgm:t>
        <a:bodyPr/>
        <a:lstStyle/>
        <a:p>
          <a:endParaRPr lang="en-GB"/>
        </a:p>
      </dgm:t>
    </dgm:pt>
    <dgm:pt modelId="{FE976C22-3FEE-495E-9CF0-80B1D66BC953}">
      <dgm:prSet/>
      <dgm:spPr/>
      <dgm:t>
        <a:bodyPr/>
        <a:lstStyle/>
        <a:p>
          <a:r>
            <a:rPr lang="en-GB" smtClean="0"/>
            <a:t>Release 2.6 (Aug)</a:t>
          </a:r>
          <a:endParaRPr lang="en-GB" dirty="0"/>
        </a:p>
      </dgm:t>
    </dgm:pt>
    <dgm:pt modelId="{3083A491-0CA6-421B-8C61-C23B4A74DE36}" type="parTrans" cxnId="{F48E1A05-3B9C-4064-80BF-04FA6558800B}">
      <dgm:prSet/>
      <dgm:spPr/>
      <dgm:t>
        <a:bodyPr/>
        <a:lstStyle/>
        <a:p>
          <a:endParaRPr lang="en-GB"/>
        </a:p>
      </dgm:t>
    </dgm:pt>
    <dgm:pt modelId="{BE03B9EA-267A-422D-8202-5C0716E8501B}" type="sibTrans" cxnId="{F48E1A05-3B9C-4064-80BF-04FA6558800B}">
      <dgm:prSet/>
      <dgm:spPr/>
      <dgm:t>
        <a:bodyPr/>
        <a:lstStyle/>
        <a:p>
          <a:endParaRPr lang="en-GB"/>
        </a:p>
      </dgm:t>
    </dgm:pt>
    <dgm:pt modelId="{79ADA30E-6F0E-4F9E-8248-52885EAB459B}">
      <dgm:prSet/>
      <dgm:spPr/>
      <dgm:t>
        <a:bodyPr/>
        <a:lstStyle/>
        <a:p>
          <a:r>
            <a:rPr lang="en-GB" smtClean="0"/>
            <a:t>Both APIs work</a:t>
          </a:r>
          <a:endParaRPr lang="en-GB" dirty="0"/>
        </a:p>
      </dgm:t>
    </dgm:pt>
    <dgm:pt modelId="{AB3ADF0E-717F-41D6-BC56-E2AE8DB84D25}" type="parTrans" cxnId="{9356CA34-FA01-44FF-ABAF-88B9AA195A40}">
      <dgm:prSet/>
      <dgm:spPr/>
      <dgm:t>
        <a:bodyPr/>
        <a:lstStyle/>
        <a:p>
          <a:endParaRPr lang="en-GB"/>
        </a:p>
      </dgm:t>
    </dgm:pt>
    <dgm:pt modelId="{0DF5498A-DC6F-4FE5-A2EE-D4E7FDE292FF}" type="sibTrans" cxnId="{9356CA34-FA01-44FF-ABAF-88B9AA195A40}">
      <dgm:prSet/>
      <dgm:spPr/>
      <dgm:t>
        <a:bodyPr/>
        <a:lstStyle/>
        <a:p>
          <a:endParaRPr lang="en-GB"/>
        </a:p>
      </dgm:t>
    </dgm:pt>
    <dgm:pt modelId="{703456EC-4294-4F23-B13E-75367F2AC03B}">
      <dgm:prSet/>
      <dgm:spPr/>
      <dgm:t>
        <a:bodyPr/>
        <a:lstStyle/>
        <a:p>
          <a:r>
            <a:rPr lang="en-GB" smtClean="0"/>
            <a:t>Deprecation warning for v1</a:t>
          </a:r>
          <a:endParaRPr lang="en-GB" dirty="0"/>
        </a:p>
      </dgm:t>
    </dgm:pt>
    <dgm:pt modelId="{A3EC272D-4635-413A-B4E2-B9DF965A0CF1}" type="parTrans" cxnId="{9704D252-9E64-43EF-98D3-7CDE4C5126F4}">
      <dgm:prSet/>
      <dgm:spPr/>
      <dgm:t>
        <a:bodyPr/>
        <a:lstStyle/>
        <a:p>
          <a:endParaRPr lang="en-GB"/>
        </a:p>
      </dgm:t>
    </dgm:pt>
    <dgm:pt modelId="{A13DAF30-AFFB-4F3B-901E-8D50078827C6}" type="sibTrans" cxnId="{9704D252-9E64-43EF-98D3-7CDE4C5126F4}">
      <dgm:prSet/>
      <dgm:spPr/>
      <dgm:t>
        <a:bodyPr/>
        <a:lstStyle/>
        <a:p>
          <a:endParaRPr lang="en-GB"/>
        </a:p>
      </dgm:t>
    </dgm:pt>
    <dgm:pt modelId="{73B58A38-AC2A-4969-80A3-7E7DAE38AFC0}">
      <dgm:prSet/>
      <dgm:spPr/>
      <dgm:t>
        <a:bodyPr/>
        <a:lstStyle/>
        <a:p>
          <a:r>
            <a:rPr lang="en-GB" dirty="0" smtClean="0"/>
            <a:t>Release </a:t>
          </a:r>
          <a:r>
            <a:rPr lang="en-GB" dirty="0" smtClean="0"/>
            <a:t>3.0 </a:t>
          </a:r>
          <a:r>
            <a:rPr lang="en-GB" dirty="0" smtClean="0"/>
            <a:t>(Nov)</a:t>
          </a:r>
          <a:endParaRPr lang="en-GB" dirty="0"/>
        </a:p>
      </dgm:t>
    </dgm:pt>
    <dgm:pt modelId="{42ED7728-8E44-4EFC-96F2-8D7A316F3C7A}" type="parTrans" cxnId="{C37A6041-D166-4B2A-9FC1-118FF302C67F}">
      <dgm:prSet/>
      <dgm:spPr/>
      <dgm:t>
        <a:bodyPr/>
        <a:lstStyle/>
        <a:p>
          <a:endParaRPr lang="en-GB"/>
        </a:p>
      </dgm:t>
    </dgm:pt>
    <dgm:pt modelId="{D8B144B5-8897-476B-A67C-16CEA24E39A8}" type="sibTrans" cxnId="{C37A6041-D166-4B2A-9FC1-118FF302C67F}">
      <dgm:prSet/>
      <dgm:spPr/>
      <dgm:t>
        <a:bodyPr/>
        <a:lstStyle/>
        <a:p>
          <a:endParaRPr lang="en-GB"/>
        </a:p>
      </dgm:t>
    </dgm:pt>
    <dgm:pt modelId="{E96A06E5-4536-42F3-A553-24DDCEB41A27}">
      <dgm:prSet/>
      <dgm:spPr/>
      <dgm:t>
        <a:bodyPr/>
        <a:lstStyle/>
        <a:p>
          <a:r>
            <a:rPr lang="en-GB" smtClean="0"/>
            <a:t>v2 only works</a:t>
          </a:r>
          <a:endParaRPr lang="en-GB" dirty="0"/>
        </a:p>
      </dgm:t>
    </dgm:pt>
    <dgm:pt modelId="{3AC82BD3-76CF-4D09-A43E-B80F0EC24A93}" type="parTrans" cxnId="{3A92887D-6C25-4D24-BA25-0C465882B305}">
      <dgm:prSet/>
      <dgm:spPr/>
      <dgm:t>
        <a:bodyPr/>
        <a:lstStyle/>
        <a:p>
          <a:endParaRPr lang="en-GB"/>
        </a:p>
      </dgm:t>
    </dgm:pt>
    <dgm:pt modelId="{39CA0C70-5DDA-4ACB-AA0C-5D5FF4B17430}" type="sibTrans" cxnId="{3A92887D-6C25-4D24-BA25-0C465882B305}">
      <dgm:prSet/>
      <dgm:spPr/>
      <dgm:t>
        <a:bodyPr/>
        <a:lstStyle/>
        <a:p>
          <a:endParaRPr lang="en-GB"/>
        </a:p>
      </dgm:t>
    </dgm:pt>
    <dgm:pt modelId="{8D77B063-7273-4EB6-997A-3C76F81B997B}">
      <dgm:prSet/>
      <dgm:spPr/>
      <dgm:t>
        <a:bodyPr/>
        <a:lstStyle/>
        <a:p>
          <a:r>
            <a:rPr lang="en-GB" smtClean="0"/>
            <a:t>v1 removed</a:t>
          </a:r>
          <a:endParaRPr lang="en-GB" dirty="0"/>
        </a:p>
      </dgm:t>
    </dgm:pt>
    <dgm:pt modelId="{E72A4507-2CAB-4BBA-96DB-A4452DD7B1CD}" type="parTrans" cxnId="{D9D153C3-723A-42E8-B077-FCEB01D5E2DD}">
      <dgm:prSet/>
      <dgm:spPr/>
      <dgm:t>
        <a:bodyPr/>
        <a:lstStyle/>
        <a:p>
          <a:endParaRPr lang="en-GB"/>
        </a:p>
      </dgm:t>
    </dgm:pt>
    <dgm:pt modelId="{4932C8BC-0492-4F51-B94B-2C3151EE2873}" type="sibTrans" cxnId="{D9D153C3-723A-42E8-B077-FCEB01D5E2DD}">
      <dgm:prSet/>
      <dgm:spPr/>
      <dgm:t>
        <a:bodyPr/>
        <a:lstStyle/>
        <a:p>
          <a:endParaRPr lang="en-GB"/>
        </a:p>
      </dgm:t>
    </dgm:pt>
    <dgm:pt modelId="{51295AFA-1F80-4512-9BA3-DBC8535FCF7A}" type="pres">
      <dgm:prSet presAssocID="{308487B0-5BB1-40D2-80F0-832AB35B7E61}" presName="CompostProcess" presStyleCnt="0">
        <dgm:presLayoutVars>
          <dgm:dir/>
          <dgm:resizeHandles val="exact"/>
        </dgm:presLayoutVars>
      </dgm:prSet>
      <dgm:spPr/>
    </dgm:pt>
    <dgm:pt modelId="{07A46742-108A-472A-A23E-45DF714971AE}" type="pres">
      <dgm:prSet presAssocID="{308487B0-5BB1-40D2-80F0-832AB35B7E61}" presName="arrow" presStyleLbl="bgShp" presStyleIdx="0" presStyleCnt="1"/>
      <dgm:spPr/>
    </dgm:pt>
    <dgm:pt modelId="{21517D01-E9F6-4E87-8302-C8F5043DF8DD}" type="pres">
      <dgm:prSet presAssocID="{308487B0-5BB1-40D2-80F0-832AB35B7E61}" presName="linearProcess" presStyleCnt="0"/>
      <dgm:spPr/>
    </dgm:pt>
    <dgm:pt modelId="{827EED5D-51ED-4967-B551-9355781B381C}" type="pres">
      <dgm:prSet presAssocID="{30CA3625-F5AB-46EF-A7D6-014EC320AC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36F6CA-40A4-439F-85FC-BD05F9058F61}" type="pres">
      <dgm:prSet presAssocID="{C7F3B84D-00D5-468F-BCC5-E8D4744EB6A8}" presName="sibTrans" presStyleCnt="0"/>
      <dgm:spPr/>
    </dgm:pt>
    <dgm:pt modelId="{6385D9E1-A31D-4D9A-999E-953E88A62242}" type="pres">
      <dgm:prSet presAssocID="{FE976C22-3FEE-495E-9CF0-80B1D66BC95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DC44C0-79CA-49B7-8B00-1EA4F85D695F}" type="pres">
      <dgm:prSet presAssocID="{BE03B9EA-267A-422D-8202-5C0716E8501B}" presName="sibTrans" presStyleCnt="0"/>
      <dgm:spPr/>
    </dgm:pt>
    <dgm:pt modelId="{C09718AF-23BC-4A78-9D95-F5AFBF97EECC}" type="pres">
      <dgm:prSet presAssocID="{73B58A38-AC2A-4969-80A3-7E7DAE38AF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704D252-9E64-43EF-98D3-7CDE4C5126F4}" srcId="{FE976C22-3FEE-495E-9CF0-80B1D66BC953}" destId="{703456EC-4294-4F23-B13E-75367F2AC03B}" srcOrd="1" destOrd="0" parTransId="{A3EC272D-4635-413A-B4E2-B9DF965A0CF1}" sibTransId="{A13DAF30-AFFB-4F3B-901E-8D50078827C6}"/>
    <dgm:cxn modelId="{2DF0D1C4-3C30-4DC1-97D9-7CF94D052741}" type="presOf" srcId="{8D77B063-7273-4EB6-997A-3C76F81B997B}" destId="{C09718AF-23BC-4A78-9D95-F5AFBF97EECC}" srcOrd="0" destOrd="2" presId="urn:microsoft.com/office/officeart/2005/8/layout/hProcess9"/>
    <dgm:cxn modelId="{9356CA34-FA01-44FF-ABAF-88B9AA195A40}" srcId="{FE976C22-3FEE-495E-9CF0-80B1D66BC953}" destId="{79ADA30E-6F0E-4F9E-8248-52885EAB459B}" srcOrd="0" destOrd="0" parTransId="{AB3ADF0E-717F-41D6-BC56-E2AE8DB84D25}" sibTransId="{0DF5498A-DC6F-4FE5-A2EE-D4E7FDE292FF}"/>
    <dgm:cxn modelId="{C37A6041-D166-4B2A-9FC1-118FF302C67F}" srcId="{308487B0-5BB1-40D2-80F0-832AB35B7E61}" destId="{73B58A38-AC2A-4969-80A3-7E7DAE38AFC0}" srcOrd="2" destOrd="0" parTransId="{42ED7728-8E44-4EFC-96F2-8D7A316F3C7A}" sibTransId="{D8B144B5-8897-476B-A67C-16CEA24E39A8}"/>
    <dgm:cxn modelId="{179BC8C1-CCD4-41BC-8F6B-4FD03FEF5FF9}" type="presOf" srcId="{703456EC-4294-4F23-B13E-75367F2AC03B}" destId="{6385D9E1-A31D-4D9A-999E-953E88A62242}" srcOrd="0" destOrd="2" presId="urn:microsoft.com/office/officeart/2005/8/layout/hProcess9"/>
    <dgm:cxn modelId="{D9D153C3-723A-42E8-B077-FCEB01D5E2DD}" srcId="{73B58A38-AC2A-4969-80A3-7E7DAE38AFC0}" destId="{8D77B063-7273-4EB6-997A-3C76F81B997B}" srcOrd="1" destOrd="0" parTransId="{E72A4507-2CAB-4BBA-96DB-A4452DD7B1CD}" sibTransId="{4932C8BC-0492-4F51-B94B-2C3151EE2873}"/>
    <dgm:cxn modelId="{A1A5E29D-C4BE-46F8-A537-2D577DD19A22}" type="presOf" srcId="{FE976C22-3FEE-495E-9CF0-80B1D66BC953}" destId="{6385D9E1-A31D-4D9A-999E-953E88A62242}" srcOrd="0" destOrd="0" presId="urn:microsoft.com/office/officeart/2005/8/layout/hProcess9"/>
    <dgm:cxn modelId="{A4FE0ABC-6721-4498-8361-4FDB26AA0017}" type="presOf" srcId="{308487B0-5BB1-40D2-80F0-832AB35B7E61}" destId="{51295AFA-1F80-4512-9BA3-DBC8535FCF7A}" srcOrd="0" destOrd="0" presId="urn:microsoft.com/office/officeart/2005/8/layout/hProcess9"/>
    <dgm:cxn modelId="{31576796-D1AC-4094-AB37-11F2AF00E271}" type="presOf" srcId="{277F799A-CECD-48DA-9EBF-B9AF72D97273}" destId="{827EED5D-51ED-4967-B551-9355781B381C}" srcOrd="0" destOrd="1" presId="urn:microsoft.com/office/officeart/2005/8/layout/hProcess9"/>
    <dgm:cxn modelId="{F63D8724-4E09-456D-A635-CC1765EBCAA7}" type="presOf" srcId="{E96A06E5-4536-42F3-A553-24DDCEB41A27}" destId="{C09718AF-23BC-4A78-9D95-F5AFBF97EECC}" srcOrd="0" destOrd="1" presId="urn:microsoft.com/office/officeart/2005/8/layout/hProcess9"/>
    <dgm:cxn modelId="{4FC02984-692A-4C5E-B796-C29619B6450D}" srcId="{308487B0-5BB1-40D2-80F0-832AB35B7E61}" destId="{30CA3625-F5AB-46EF-A7D6-014EC320ACB9}" srcOrd="0" destOrd="0" parTransId="{322E1DD6-76C4-4651-B4AE-D187DE968BEB}" sibTransId="{C7F3B84D-00D5-468F-BCC5-E8D4744EB6A8}"/>
    <dgm:cxn modelId="{5110A397-DB16-43CC-9C61-8B7CB16562A8}" srcId="{30CA3625-F5AB-46EF-A7D6-014EC320ACB9}" destId="{277F799A-CECD-48DA-9EBF-B9AF72D97273}" srcOrd="0" destOrd="0" parTransId="{A16ACBD3-00D9-4155-8CC8-20294F732A85}" sibTransId="{83ADA10F-A34D-4743-A627-3A425BCD5D03}"/>
    <dgm:cxn modelId="{F48E1A05-3B9C-4064-80BF-04FA6558800B}" srcId="{308487B0-5BB1-40D2-80F0-832AB35B7E61}" destId="{FE976C22-3FEE-495E-9CF0-80B1D66BC953}" srcOrd="1" destOrd="0" parTransId="{3083A491-0CA6-421B-8C61-C23B4A74DE36}" sibTransId="{BE03B9EA-267A-422D-8202-5C0716E8501B}"/>
    <dgm:cxn modelId="{8C551DE2-B77E-4978-8F8F-309E1FDDF13C}" srcId="{30CA3625-F5AB-46EF-A7D6-014EC320ACB9}" destId="{FFA9C023-B80E-40C7-84B9-815B8AC8145D}" srcOrd="1" destOrd="0" parTransId="{C6BA6D40-836C-4215-8E8B-68BC8AD64141}" sibTransId="{3713DEFD-E269-4D24-AF34-AD82F94B4600}"/>
    <dgm:cxn modelId="{26868CE2-313D-409F-B4A9-BCAEB384DC21}" type="presOf" srcId="{73B58A38-AC2A-4969-80A3-7E7DAE38AFC0}" destId="{C09718AF-23BC-4A78-9D95-F5AFBF97EECC}" srcOrd="0" destOrd="0" presId="urn:microsoft.com/office/officeart/2005/8/layout/hProcess9"/>
    <dgm:cxn modelId="{3A92887D-6C25-4D24-BA25-0C465882B305}" srcId="{73B58A38-AC2A-4969-80A3-7E7DAE38AFC0}" destId="{E96A06E5-4536-42F3-A553-24DDCEB41A27}" srcOrd="0" destOrd="0" parTransId="{3AC82BD3-76CF-4D09-A43E-B80F0EC24A93}" sibTransId="{39CA0C70-5DDA-4ACB-AA0C-5D5FF4B17430}"/>
    <dgm:cxn modelId="{A419EA6C-592D-4CF4-8872-E06738F2A293}" type="presOf" srcId="{30CA3625-F5AB-46EF-A7D6-014EC320ACB9}" destId="{827EED5D-51ED-4967-B551-9355781B381C}" srcOrd="0" destOrd="0" presId="urn:microsoft.com/office/officeart/2005/8/layout/hProcess9"/>
    <dgm:cxn modelId="{694BFEF6-704E-48C2-983E-E73FE357D27D}" type="presOf" srcId="{FFA9C023-B80E-40C7-84B9-815B8AC8145D}" destId="{827EED5D-51ED-4967-B551-9355781B381C}" srcOrd="0" destOrd="2" presId="urn:microsoft.com/office/officeart/2005/8/layout/hProcess9"/>
    <dgm:cxn modelId="{A96DD6E3-98F7-48A2-993B-D70CF1B1369B}" type="presOf" srcId="{79ADA30E-6F0E-4F9E-8248-52885EAB459B}" destId="{6385D9E1-A31D-4D9A-999E-953E88A62242}" srcOrd="0" destOrd="1" presId="urn:microsoft.com/office/officeart/2005/8/layout/hProcess9"/>
    <dgm:cxn modelId="{4A613040-112F-44B3-9E23-EFF133383F8E}" type="presParOf" srcId="{51295AFA-1F80-4512-9BA3-DBC8535FCF7A}" destId="{07A46742-108A-472A-A23E-45DF714971AE}" srcOrd="0" destOrd="0" presId="urn:microsoft.com/office/officeart/2005/8/layout/hProcess9"/>
    <dgm:cxn modelId="{07217ED0-8FF5-47C5-98ED-2A90C084B8A8}" type="presParOf" srcId="{51295AFA-1F80-4512-9BA3-DBC8535FCF7A}" destId="{21517D01-E9F6-4E87-8302-C8F5043DF8DD}" srcOrd="1" destOrd="0" presId="urn:microsoft.com/office/officeart/2005/8/layout/hProcess9"/>
    <dgm:cxn modelId="{F1323F04-0D58-444B-98AF-919E9B9F8AE0}" type="presParOf" srcId="{21517D01-E9F6-4E87-8302-C8F5043DF8DD}" destId="{827EED5D-51ED-4967-B551-9355781B381C}" srcOrd="0" destOrd="0" presId="urn:microsoft.com/office/officeart/2005/8/layout/hProcess9"/>
    <dgm:cxn modelId="{198C1FCF-5F56-4E9D-A953-1CAB9C27FAF4}" type="presParOf" srcId="{21517D01-E9F6-4E87-8302-C8F5043DF8DD}" destId="{5736F6CA-40A4-439F-85FC-BD05F9058F61}" srcOrd="1" destOrd="0" presId="urn:microsoft.com/office/officeart/2005/8/layout/hProcess9"/>
    <dgm:cxn modelId="{6EF794E7-3A49-436F-85AE-864BB7CEACCF}" type="presParOf" srcId="{21517D01-E9F6-4E87-8302-C8F5043DF8DD}" destId="{6385D9E1-A31D-4D9A-999E-953E88A62242}" srcOrd="2" destOrd="0" presId="urn:microsoft.com/office/officeart/2005/8/layout/hProcess9"/>
    <dgm:cxn modelId="{DD799EE3-2C7F-4794-9E7A-7A87F12BA6C9}" type="presParOf" srcId="{21517D01-E9F6-4E87-8302-C8F5043DF8DD}" destId="{C4DC44C0-79CA-49B7-8B00-1EA4F85D695F}" srcOrd="3" destOrd="0" presId="urn:microsoft.com/office/officeart/2005/8/layout/hProcess9"/>
    <dgm:cxn modelId="{1A623A70-791F-46D9-AE35-8403279FD0EB}" type="presParOf" srcId="{21517D01-E9F6-4E87-8302-C8F5043DF8DD}" destId="{C09718AF-23BC-4A78-9D95-F5AFBF97EEC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6742-108A-472A-A23E-45DF714971AE}">
      <dsp:nvSpPr>
        <dsp:cNvPr id="0" name=""/>
        <dsp:cNvSpPr/>
      </dsp:nvSpPr>
      <dsp:spPr>
        <a:xfrm>
          <a:off x="543609" y="0"/>
          <a:ext cx="6160908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7EED5D-51ED-4967-B551-9355781B381C}">
      <dsp:nvSpPr>
        <dsp:cNvPr id="0" name=""/>
        <dsp:cNvSpPr/>
      </dsp:nvSpPr>
      <dsp:spPr>
        <a:xfrm>
          <a:off x="245615" y="1219199"/>
          <a:ext cx="2174438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Release 2.5 (May)</a:t>
          </a:r>
          <a:endParaRPr lang="en-GB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Both </a:t>
          </a:r>
          <a:r>
            <a:rPr lang="en-GB" sz="1500" kern="1200" dirty="0" smtClean="0"/>
            <a:t>APIs </a:t>
          </a:r>
          <a:r>
            <a:rPr lang="en-GB" sz="1500" kern="1200" dirty="0" smtClean="0"/>
            <a:t>work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smtClean="0"/>
            <a:t>Script default is v2</a:t>
          </a:r>
          <a:endParaRPr lang="en-GB" sz="1500" kern="1200" dirty="0"/>
        </a:p>
      </dsp:txBody>
      <dsp:txXfrm>
        <a:off x="324970" y="1298554"/>
        <a:ext cx="2015728" cy="1466890"/>
      </dsp:txXfrm>
    </dsp:sp>
    <dsp:sp modelId="{6385D9E1-A31D-4D9A-999E-953E88A62242}">
      <dsp:nvSpPr>
        <dsp:cNvPr id="0" name=""/>
        <dsp:cNvSpPr/>
      </dsp:nvSpPr>
      <dsp:spPr>
        <a:xfrm>
          <a:off x="2536844" y="1219199"/>
          <a:ext cx="2174438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Release 2.6 (Aug)</a:t>
          </a:r>
          <a:endParaRPr lang="en-GB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smtClean="0"/>
            <a:t>Both APIs work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smtClean="0"/>
            <a:t>Deprecation warning for v1</a:t>
          </a:r>
          <a:endParaRPr lang="en-GB" sz="1500" kern="1200" dirty="0"/>
        </a:p>
      </dsp:txBody>
      <dsp:txXfrm>
        <a:off x="2616199" y="1298554"/>
        <a:ext cx="2015728" cy="1466890"/>
      </dsp:txXfrm>
    </dsp:sp>
    <dsp:sp modelId="{C09718AF-23BC-4A78-9D95-F5AFBF97EECC}">
      <dsp:nvSpPr>
        <dsp:cNvPr id="0" name=""/>
        <dsp:cNvSpPr/>
      </dsp:nvSpPr>
      <dsp:spPr>
        <a:xfrm>
          <a:off x="4828074" y="1219199"/>
          <a:ext cx="2174438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Release </a:t>
          </a:r>
          <a:r>
            <a:rPr lang="en-GB" sz="1900" kern="1200" dirty="0" smtClean="0"/>
            <a:t>3.0 </a:t>
          </a:r>
          <a:r>
            <a:rPr lang="en-GB" sz="1900" kern="1200" dirty="0" smtClean="0"/>
            <a:t>(Nov)</a:t>
          </a:r>
          <a:endParaRPr lang="en-GB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smtClean="0"/>
            <a:t>v2 only works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smtClean="0"/>
            <a:t>v1 removed</a:t>
          </a:r>
          <a:endParaRPr lang="en-GB" sz="1500" kern="1200" dirty="0"/>
        </a:p>
      </dsp:txBody>
      <dsp:txXfrm>
        <a:off x="4907429" y="1298554"/>
        <a:ext cx="2015728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9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94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12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13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15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9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6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2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2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1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9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antidproject.org/docs/current-release/python/html/chang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Tube_Calib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</a:t>
            </a:r>
            <a:r>
              <a:rPr lang="en-GB" sz="1800" dirty="0" smtClean="0"/>
              <a:t>2.6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API retirement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to retire v1 “from </a:t>
            </a:r>
            <a:r>
              <a:rPr lang="en-GB" dirty="0" err="1" smtClean="0"/>
              <a:t>mantidsimple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All Scripts need to move to v2  “from </a:t>
            </a:r>
            <a:r>
              <a:rPr lang="en-GB" dirty="0" err="1" smtClean="0"/>
              <a:t>mantid.simpleapi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Timeline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4556094"/>
              </p:ext>
            </p:extLst>
          </p:nvPr>
        </p:nvGraphicFramePr>
        <p:xfrm>
          <a:off x="1115616" y="2276872"/>
          <a:ext cx="72481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46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API retirement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I update my scripts?</a:t>
            </a:r>
            <a:endParaRPr lang="en-GB" dirty="0"/>
          </a:p>
          <a:p>
            <a:pPr lvl="1"/>
            <a:r>
              <a:rPr lang="en-GB" dirty="0"/>
              <a:t>Upload the scripts to the script repository before 30</a:t>
            </a:r>
            <a:r>
              <a:rPr lang="en-GB" baseline="30000" dirty="0"/>
              <a:t>th</a:t>
            </a:r>
            <a:r>
              <a:rPr lang="en-GB" dirty="0"/>
              <a:t> June. </a:t>
            </a:r>
          </a:p>
          <a:p>
            <a:pPr lvl="1"/>
            <a:r>
              <a:rPr lang="en-GB" dirty="0"/>
              <a:t>Try migrate1to2.py</a:t>
            </a:r>
          </a:p>
          <a:p>
            <a:pPr lvl="1"/>
            <a:r>
              <a:rPr lang="en-GB" dirty="0"/>
              <a:t>Look here </a:t>
            </a:r>
            <a:r>
              <a:rPr lang="en-GB" dirty="0">
                <a:hlinkClick r:id="rId3"/>
              </a:rPr>
              <a:t>http://download.mantidproject.org/docs/current-release/python/html/changes.html</a:t>
            </a:r>
            <a:endParaRPr lang="en-GB" dirty="0"/>
          </a:p>
          <a:p>
            <a:pPr lvl="1"/>
            <a:r>
              <a:rPr lang="en-GB" dirty="0"/>
              <a:t>Contact the </a:t>
            </a:r>
            <a:r>
              <a:rPr lang="en-GB" dirty="0" err="1"/>
              <a:t>Dev</a:t>
            </a:r>
            <a:r>
              <a:rPr lang="en-GB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87133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Tube Calibration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 smtClean="0"/>
              <a:t>Example files</a:t>
            </a:r>
            <a:r>
              <a:rPr lang="en-GB" sz="1800" dirty="0"/>
              <a:t>: </a:t>
            </a:r>
            <a:r>
              <a:rPr lang="en-GB" sz="1800" dirty="0" smtClean="0"/>
              <a:t>C</a:t>
            </a:r>
            <a:r>
              <a:rPr lang="en-GB" sz="1800" dirty="0"/>
              <a:t>:\MantidInstall\scripts\Calibration\Examples</a:t>
            </a:r>
          </a:p>
          <a:p>
            <a:pPr eaLnBrk="1" hangingPunct="1"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Wiki link: </a:t>
            </a:r>
            <a:r>
              <a:rPr lang="en-GB" sz="1800" dirty="0">
                <a:hlinkClick r:id="rId3"/>
              </a:rPr>
              <a:t>http://</a:t>
            </a:r>
            <a:r>
              <a:rPr lang="en-GB" sz="1800" dirty="0" smtClean="0">
                <a:hlinkClick r:id="rId3"/>
              </a:rPr>
              <a:t>www.mantidproject.org/Tube_Calibration</a:t>
            </a:r>
            <a:r>
              <a:rPr lang="en-GB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9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52737"/>
            <a:ext cx="7774632" cy="648071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MERLIN Calibration Demonstration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588661"/>
            <a:ext cx="8280920" cy="454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– Other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Progress within Python </a:t>
            </a:r>
            <a:r>
              <a:rPr lang="en-GB" dirty="0"/>
              <a:t>a</a:t>
            </a:r>
            <a:r>
              <a:rPr lang="en-GB" dirty="0" smtClean="0"/>
              <a:t>lgorithms</a:t>
            </a:r>
          </a:p>
          <a:p>
            <a:endParaRPr lang="en-GB" dirty="0" smtClean="0"/>
          </a:p>
          <a:p>
            <a:r>
              <a:rPr lang="en-GB" dirty="0" smtClean="0"/>
              <a:t>Increased control from Python:</a:t>
            </a:r>
          </a:p>
          <a:p>
            <a:pPr lvl="1"/>
            <a:r>
              <a:rPr lang="en-GB" dirty="0" smtClean="0"/>
              <a:t>Instrument View: See Instrument View docs on wiki</a:t>
            </a:r>
          </a:p>
          <a:p>
            <a:pPr lvl="1"/>
            <a:r>
              <a:rPr lang="en-GB" dirty="0" smtClean="0"/>
              <a:t>Workspace axis units: Can have arbitrary labels</a:t>
            </a:r>
          </a:p>
        </p:txBody>
      </p:sp>
    </p:spTree>
    <p:extLst>
      <p:ext uri="{BB962C8B-B14F-4D97-AF65-F5344CB8AC3E}">
        <p14:creationId xmlns:p14="http://schemas.microsoft.com/office/powerpoint/2010/main" val="331699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Single Crystal Diffraction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Mantid 2.5</a:t>
            </a:r>
          </a:p>
        </p:txBody>
      </p:sp>
    </p:spTree>
    <p:extLst>
      <p:ext uri="{BB962C8B-B14F-4D97-AF65-F5344CB8AC3E}">
        <p14:creationId xmlns:p14="http://schemas.microsoft.com/office/powerpoint/2010/main" val="3601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Benchmarking and Improvement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52736"/>
            <a:ext cx="3528392" cy="5328592"/>
          </a:xfrm>
        </p:spPr>
        <p:txBody>
          <a:bodyPr/>
          <a:lstStyle/>
          <a:p>
            <a:r>
              <a:rPr lang="en-GB" dirty="0" smtClean="0"/>
              <a:t>Does the workflow work with real ISIS data?</a:t>
            </a:r>
          </a:p>
          <a:p>
            <a:r>
              <a:rPr lang="en-GB" dirty="0" smtClean="0"/>
              <a:t>How can I tune the workflow better on my instrument?</a:t>
            </a:r>
          </a:p>
          <a:p>
            <a:r>
              <a:rPr lang="en-GB" dirty="0" smtClean="0"/>
              <a:t>What if the workflow breaks?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t="5453" r="3428" b="13169"/>
          <a:stretch/>
        </p:blipFill>
        <p:spPr bwMode="auto">
          <a:xfrm>
            <a:off x="4211960" y="980728"/>
            <a:ext cx="4665784" cy="49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9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v3.0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Introduction to Mantid</a:t>
            </a:r>
          </a:p>
          <a:p>
            <a:pPr lvl="2"/>
            <a:r>
              <a:rPr lang="en-GB" dirty="0" smtClean="0"/>
              <a:t>Introduction to Python</a:t>
            </a:r>
          </a:p>
          <a:p>
            <a:pPr lvl="2"/>
            <a:r>
              <a:rPr lang="en-GB" dirty="0" smtClean="0"/>
              <a:t>Python in Mantid</a:t>
            </a:r>
          </a:p>
          <a:p>
            <a:pPr lvl="2"/>
            <a:r>
              <a:rPr lang="en-GB" dirty="0" smtClean="0"/>
              <a:t>Extending Mantid using Python</a:t>
            </a:r>
          </a:p>
          <a:p>
            <a:r>
              <a:rPr lang="en-GB" dirty="0" smtClean="0"/>
              <a:t>Support for ICAT 4</a:t>
            </a:r>
          </a:p>
          <a:p>
            <a:r>
              <a:rPr lang="en-GB" dirty="0" smtClean="0"/>
              <a:t>No more support for Python API v1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pic>
        <p:nvPicPr>
          <p:cNvPr id="6146" name="Picture 2" descr="http://www.airfixtoysoldiers.com/NEW-FLASH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36912"/>
            <a:ext cx="503565" cy="5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irfixtoysoldiers.com/NEW-FLASH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503565" cy="5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9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</a:t>
            </a:r>
            <a:r>
              <a:rPr lang="en-GB" dirty="0" smtClean="0"/>
              <a:t>2.6</a:t>
            </a:r>
            <a:endParaRPr lang="en-GB" dirty="0" smtClean="0"/>
          </a:p>
          <a:p>
            <a:pPr lvl="1"/>
            <a:r>
              <a:rPr lang="en-GB" dirty="0" smtClean="0"/>
              <a:t>Timeline</a:t>
            </a:r>
          </a:p>
          <a:p>
            <a:pPr lvl="1"/>
            <a:r>
              <a:rPr lang="en-GB" dirty="0" smtClean="0"/>
              <a:t>Present the changes and </a:t>
            </a:r>
            <a:r>
              <a:rPr lang="en-GB" dirty="0" smtClean="0"/>
              <a:t>improvements</a:t>
            </a:r>
          </a:p>
          <a:p>
            <a:pPr lvl="1"/>
            <a:r>
              <a:rPr lang="en-GB" dirty="0" smtClean="0"/>
              <a:t>Focus on Curve Fitting and Optimisation</a:t>
            </a:r>
          </a:p>
          <a:p>
            <a:pPr lvl="1"/>
            <a:r>
              <a:rPr lang="en-GB" dirty="0" smtClean="0"/>
              <a:t>What’s coming next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Questions</a:t>
            </a:r>
          </a:p>
          <a:p>
            <a:pPr lvl="1"/>
            <a:r>
              <a:rPr lang="en-GB" dirty="0" smtClean="0"/>
              <a:t>I didn’t catch what you meant – ask immediately</a:t>
            </a:r>
          </a:p>
          <a:p>
            <a:pPr lvl="1"/>
            <a:r>
              <a:rPr lang="en-GB" dirty="0" smtClean="0"/>
              <a:t>I’d like to add something – at the end of each section</a:t>
            </a:r>
          </a:p>
          <a:p>
            <a:pPr lvl="1"/>
            <a:r>
              <a:rPr lang="en-GB" dirty="0" smtClean="0"/>
              <a:t>I wish it did this – Talk to the developer at the 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Timeline</a:t>
            </a:r>
            <a:endParaRPr lang="en-GB" dirty="0"/>
          </a:p>
        </p:txBody>
      </p:sp>
      <p:sp>
        <p:nvSpPr>
          <p:cNvPr id="5" name="Notched Right Arrow 4"/>
          <p:cNvSpPr/>
          <p:nvPr/>
        </p:nvSpPr>
        <p:spPr bwMode="auto">
          <a:xfrm>
            <a:off x="1979711" y="3356992"/>
            <a:ext cx="2786511" cy="1728192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Beta Testing</a:t>
            </a:r>
            <a:endParaRPr kumimoji="0" lang="en-GB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0" y="1772816"/>
            <a:ext cx="1835696" cy="64807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Notched Right Arrow 6"/>
          <p:cNvSpPr/>
          <p:nvPr/>
        </p:nvSpPr>
        <p:spPr bwMode="auto">
          <a:xfrm>
            <a:off x="-468560" y="2492896"/>
            <a:ext cx="3168350" cy="1728192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Developer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17728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July 29th</a:t>
            </a:r>
            <a:endParaRPr lang="en-GB" dirty="0"/>
          </a:p>
        </p:txBody>
      </p:sp>
      <p:sp>
        <p:nvSpPr>
          <p:cNvPr id="9" name="Chevron 8"/>
          <p:cNvSpPr/>
          <p:nvPr/>
        </p:nvSpPr>
        <p:spPr bwMode="auto">
          <a:xfrm>
            <a:off x="2699791" y="1772816"/>
            <a:ext cx="2066431" cy="64633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Notched Right Arrow 9"/>
          <p:cNvSpPr/>
          <p:nvPr/>
        </p:nvSpPr>
        <p:spPr bwMode="auto">
          <a:xfrm>
            <a:off x="5580111" y="2492896"/>
            <a:ext cx="1949945" cy="1728192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Final Fixes</a:t>
            </a: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8028384" y="3176972"/>
            <a:ext cx="432048" cy="36004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6223" y="175817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 1st</a:t>
            </a:r>
            <a:endParaRPr lang="en-GB" dirty="0"/>
          </a:p>
        </p:txBody>
      </p:sp>
      <p:sp>
        <p:nvSpPr>
          <p:cNvPr id="13" name="Chevron 12"/>
          <p:cNvSpPr/>
          <p:nvPr/>
        </p:nvSpPr>
        <p:spPr bwMode="auto">
          <a:xfrm>
            <a:off x="5508104" y="1774557"/>
            <a:ext cx="2340260" cy="64633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364" y="1774557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 2nd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86346" y="360437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Release</a:t>
            </a:r>
            <a:endParaRPr lang="en-GB" dirty="0"/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3455876" y="5193196"/>
            <a:ext cx="432048" cy="36004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55693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Release</a:t>
            </a:r>
          </a:p>
          <a:p>
            <a:pPr algn="ctr"/>
            <a:r>
              <a:rPr lang="en-GB" dirty="0"/>
              <a:t>P</a:t>
            </a:r>
            <a:r>
              <a:rPr lang="en-GB" dirty="0" smtClean="0"/>
              <a:t>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3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team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Samuel L. Jackson – Indirect </a:t>
            </a:r>
            <a:r>
              <a:rPr lang="en-GB" dirty="0" err="1" smtClean="0"/>
              <a:t>Inelsatic</a:t>
            </a:r>
            <a:endParaRPr lang="en-GB" dirty="0" smtClean="0"/>
          </a:p>
          <a:p>
            <a:r>
              <a:rPr lang="en-GB" dirty="0" smtClean="0"/>
              <a:t>Arturs Bekasovs – Muon</a:t>
            </a:r>
          </a:p>
          <a:p>
            <a:r>
              <a:rPr lang="en-GB" dirty="0" smtClean="0"/>
              <a:t>Jay Rainey – ICAT</a:t>
            </a:r>
          </a:p>
          <a:p>
            <a:r>
              <a:rPr lang="en-GB" dirty="0" smtClean="0"/>
              <a:t>Keith Brown – Framework Internals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</a:t>
            </a:r>
            <a:r>
              <a:rPr lang="en-GB" dirty="0"/>
              <a:t>to the location </a:t>
            </a:r>
            <a:r>
              <a:rPr lang="en-GB" dirty="0" smtClean="0"/>
              <a:t>of </a:t>
            </a:r>
            <a:r>
              <a:rPr lang="en-GB" dirty="0"/>
              <a:t>user </a:t>
            </a:r>
            <a:r>
              <a:rPr lang="en-GB" dirty="0" smtClean="0"/>
              <a:t>preferences</a:t>
            </a:r>
          </a:p>
          <a:p>
            <a:pPr lvl="1"/>
            <a:r>
              <a:rPr lang="en-GB" dirty="0" smtClean="0"/>
              <a:t>Window placements</a:t>
            </a:r>
          </a:p>
          <a:p>
            <a:pPr lvl="1"/>
            <a:r>
              <a:rPr lang="en-GB" dirty="0" smtClean="0"/>
              <a:t>Last </a:t>
            </a:r>
            <a:r>
              <a:rPr lang="en-GB" dirty="0"/>
              <a:t>entries on algorithm dialog boxes</a:t>
            </a:r>
            <a:endParaRPr lang="en-GB" dirty="0" smtClean="0"/>
          </a:p>
          <a:p>
            <a:r>
              <a:rPr lang="en-GB" dirty="0" smtClean="0"/>
              <a:t>Migrated on exit of first run of </a:t>
            </a:r>
            <a:r>
              <a:rPr lang="en-GB" dirty="0" err="1" smtClean="0"/>
              <a:t>Mantidplot</a:t>
            </a:r>
            <a:endParaRPr lang="en-GB" dirty="0" smtClean="0"/>
          </a:p>
          <a:p>
            <a:r>
              <a:rPr lang="en-GB" dirty="0" smtClean="0"/>
              <a:t>So Install -&gt; Run -&gt; Close -&gt; Run again -&gt; </a:t>
            </a:r>
          </a:p>
        </p:txBody>
      </p:sp>
      <p:pic>
        <p:nvPicPr>
          <p:cNvPr id="1026" name="Picture 2" descr="http://blog.dhgate.com/wp-content/uploads/2009/11/happy-fa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36912"/>
            <a:ext cx="1221679" cy="1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Mask, Group and </a:t>
            </a:r>
            <a:r>
              <a:rPr lang="en-GB" dirty="0" smtClean="0"/>
              <a:t>Pick share shape </a:t>
            </a:r>
            <a:r>
              <a:rPr lang="en-GB" dirty="0" smtClean="0"/>
              <a:t>tools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79" y="764704"/>
            <a:ext cx="6480720" cy="546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Pick Mode adds more &amp; sums selections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480720" cy="546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Asking For Help</a:t>
            </a:r>
            <a:endParaRPr lang="en-GB" dirty="0" smtClean="0"/>
          </a:p>
          <a:p>
            <a:pPr lvl="1"/>
            <a:r>
              <a:rPr lang="en-GB" dirty="0" smtClean="0"/>
              <a:t>New option added to </a:t>
            </a:r>
            <a:br>
              <a:rPr lang="en-GB" dirty="0" smtClean="0"/>
            </a:br>
            <a:r>
              <a:rPr lang="en-GB" dirty="0" smtClean="0"/>
              <a:t>web page and help menu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Renaming Lists of </a:t>
            </a:r>
            <a:br>
              <a:rPr lang="en-GB" dirty="0" smtClean="0"/>
            </a:br>
            <a:r>
              <a:rPr lang="en-GB" dirty="0" smtClean="0"/>
              <a:t>workspaces</a:t>
            </a: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6521"/>
            <a:ext cx="17240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2962"/>
            <a:ext cx="13716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08" y="3921537"/>
            <a:ext cx="1488526" cy="280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3" y="4837786"/>
            <a:ext cx="2195885" cy="202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 </a:t>
            </a:r>
            <a:r>
              <a:rPr lang="en-GB" dirty="0" smtClean="0"/>
              <a:t>Repository</a:t>
            </a:r>
          </a:p>
          <a:p>
            <a:pPr lvl="1"/>
            <a:r>
              <a:rPr lang="en-GB" dirty="0" smtClean="0"/>
              <a:t>Delete</a:t>
            </a:r>
          </a:p>
          <a:p>
            <a:pPr lvl="2"/>
            <a:r>
              <a:rPr lang="en-GB" dirty="0" smtClean="0"/>
              <a:t>Only for Author</a:t>
            </a:r>
          </a:p>
          <a:p>
            <a:pPr lvl="1"/>
            <a:r>
              <a:rPr lang="en-GB" dirty="0" err="1" smtClean="0"/>
              <a:t>AutoUpdate</a:t>
            </a:r>
            <a:endParaRPr lang="en-GB" dirty="0" smtClean="0"/>
          </a:p>
          <a:p>
            <a:pPr lvl="2"/>
            <a:r>
              <a:rPr lang="en-GB" dirty="0" smtClean="0"/>
              <a:t>Downloaded </a:t>
            </a:r>
            <a:br>
              <a:rPr lang="en-GB" dirty="0" smtClean="0"/>
            </a:br>
            <a:r>
              <a:rPr lang="en-GB" dirty="0" smtClean="0"/>
              <a:t>on </a:t>
            </a:r>
            <a:r>
              <a:rPr lang="en-GB" dirty="0" err="1" smtClean="0"/>
              <a:t>startup</a:t>
            </a:r>
            <a:endParaRPr lang="en-GB" dirty="0" smtClean="0"/>
          </a:p>
          <a:p>
            <a:pPr lvl="1"/>
            <a:r>
              <a:rPr lang="en-GB" dirty="0" smtClean="0"/>
              <a:t>Paths set up</a:t>
            </a:r>
            <a:br>
              <a:rPr lang="en-GB" dirty="0" smtClean="0"/>
            </a:br>
            <a:r>
              <a:rPr lang="en-GB" dirty="0" smtClean="0"/>
              <a:t>automatically</a:t>
            </a:r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4704"/>
            <a:ext cx="5197791" cy="565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00354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1465</TotalTime>
  <Words>401</Words>
  <Application>Microsoft Office PowerPoint</Application>
  <PresentationFormat>On-screen Show (4:3)</PresentationFormat>
  <Paragraphs>119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Mantid slide template</vt:lpstr>
      <vt:lpstr>Mantid Release Presentation</vt:lpstr>
      <vt:lpstr>What is this meeting</vt:lpstr>
      <vt:lpstr>Release Timeline</vt:lpstr>
      <vt:lpstr>New team members</vt:lpstr>
      <vt:lpstr>Installation</vt:lpstr>
      <vt:lpstr>Mask, Group and Pick share shape tools</vt:lpstr>
      <vt:lpstr>Pick Mode adds more &amp; sums selections</vt:lpstr>
      <vt:lpstr>User Interface</vt:lpstr>
      <vt:lpstr>User Interface</vt:lpstr>
      <vt:lpstr>Python API retirement</vt:lpstr>
      <vt:lpstr>Python API retirement</vt:lpstr>
      <vt:lpstr>Tube Calibration</vt:lpstr>
      <vt:lpstr>MERLIN Calibration Demonstration</vt:lpstr>
      <vt:lpstr>Python – Other Improvements</vt:lpstr>
      <vt:lpstr>Single Crystal Diffraction </vt:lpstr>
      <vt:lpstr>Benchmarking and Improvement</vt:lpstr>
      <vt:lpstr>What’s coming in v3.0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44</cp:revision>
  <dcterms:created xsi:type="dcterms:W3CDTF">2013-04-30T09:36:35Z</dcterms:created>
  <dcterms:modified xsi:type="dcterms:W3CDTF">2013-07-30T12:47:59Z</dcterms:modified>
</cp:coreProperties>
</file>