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55"/>
    <a:srgbClr val="000066"/>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33" d="100"/>
          <a:sy n="33" d="100"/>
        </p:scale>
        <p:origin x="-1560" y="2094"/>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13/10/2016</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00777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1" fontAlgn="base" hangingPunct="1">
        <a:spcBef>
          <a:spcPct val="0"/>
        </a:spcBef>
        <a:spcAft>
          <a:spcPct val="0"/>
        </a:spcAft>
        <a:defRPr sz="20100">
          <a:solidFill>
            <a:schemeClr val="tx2"/>
          </a:solidFill>
          <a:latin typeface="Arial" pitchFamily="34" charset="0"/>
          <a:ea typeface="+mj-ea"/>
          <a:cs typeface="Arial" pitchFamily="34" charset="0"/>
        </a:defRPr>
      </a:lvl1pPr>
      <a:lvl2pPr algn="ctr" defTabSz="4173538" rtl="0" eaLnBrk="1" fontAlgn="base" hangingPunct="1">
        <a:spcBef>
          <a:spcPct val="0"/>
        </a:spcBef>
        <a:spcAft>
          <a:spcPct val="0"/>
        </a:spcAft>
        <a:defRPr sz="20100">
          <a:solidFill>
            <a:schemeClr val="tx2"/>
          </a:solidFill>
          <a:latin typeface="Arial" charset="0"/>
          <a:cs typeface="Arial" charset="0"/>
        </a:defRPr>
      </a:lvl2pPr>
      <a:lvl3pPr algn="ctr" defTabSz="4173538" rtl="0" eaLnBrk="1" fontAlgn="base" hangingPunct="1">
        <a:spcBef>
          <a:spcPct val="0"/>
        </a:spcBef>
        <a:spcAft>
          <a:spcPct val="0"/>
        </a:spcAft>
        <a:defRPr sz="20100">
          <a:solidFill>
            <a:schemeClr val="tx2"/>
          </a:solidFill>
          <a:latin typeface="Arial" charset="0"/>
          <a:cs typeface="Arial" charset="0"/>
        </a:defRPr>
      </a:lvl3pPr>
      <a:lvl4pPr algn="ctr" defTabSz="4173538" rtl="0" eaLnBrk="1" fontAlgn="base" hangingPunct="1">
        <a:spcBef>
          <a:spcPct val="0"/>
        </a:spcBef>
        <a:spcAft>
          <a:spcPct val="0"/>
        </a:spcAft>
        <a:defRPr sz="20100">
          <a:solidFill>
            <a:schemeClr val="tx2"/>
          </a:solidFill>
          <a:latin typeface="Arial" charset="0"/>
          <a:cs typeface="Arial" charset="0"/>
        </a:defRPr>
      </a:lvl4pPr>
      <a:lvl5pPr algn="ctr" defTabSz="4173538" rtl="0" eaLnBrk="1" fontAlgn="base" hangingPunct="1">
        <a:spcBef>
          <a:spcPct val="0"/>
        </a:spcBef>
        <a:spcAft>
          <a:spcPct val="0"/>
        </a:spcAft>
        <a:defRPr sz="20100">
          <a:solidFill>
            <a:schemeClr val="tx2"/>
          </a:solidFill>
          <a:latin typeface="Arial" charset="0"/>
          <a:cs typeface="Arial" charset="0"/>
        </a:defRPr>
      </a:lvl5pPr>
      <a:lvl6pPr marL="457200" algn="ctr" defTabSz="4173538" rtl="0" eaLnBrk="1" fontAlgn="base" hangingPunct="1">
        <a:spcBef>
          <a:spcPct val="0"/>
        </a:spcBef>
        <a:spcAft>
          <a:spcPct val="0"/>
        </a:spcAft>
        <a:defRPr sz="20100">
          <a:solidFill>
            <a:schemeClr val="tx2"/>
          </a:solidFill>
          <a:latin typeface="Times" pitchFamily="18" charset="0"/>
        </a:defRPr>
      </a:lvl6pPr>
      <a:lvl7pPr marL="914400" algn="ctr" defTabSz="4173538" rtl="0" eaLnBrk="1" fontAlgn="base" hangingPunct="1">
        <a:spcBef>
          <a:spcPct val="0"/>
        </a:spcBef>
        <a:spcAft>
          <a:spcPct val="0"/>
        </a:spcAft>
        <a:defRPr sz="20100">
          <a:solidFill>
            <a:schemeClr val="tx2"/>
          </a:solidFill>
          <a:latin typeface="Times" pitchFamily="18" charset="0"/>
        </a:defRPr>
      </a:lvl7pPr>
      <a:lvl8pPr marL="1371600" algn="ctr" defTabSz="4173538" rtl="0" eaLnBrk="1" fontAlgn="base" hangingPunct="1">
        <a:spcBef>
          <a:spcPct val="0"/>
        </a:spcBef>
        <a:spcAft>
          <a:spcPct val="0"/>
        </a:spcAft>
        <a:defRPr sz="20100">
          <a:solidFill>
            <a:schemeClr val="tx2"/>
          </a:solidFill>
          <a:latin typeface="Times" pitchFamily="18" charset="0"/>
        </a:defRPr>
      </a:lvl8pPr>
      <a:lvl9pPr marL="1828800" algn="ctr" defTabSz="4173538" rtl="0" eaLnBrk="1" fontAlgn="base" hangingPunct="1">
        <a:spcBef>
          <a:spcPct val="0"/>
        </a:spcBef>
        <a:spcAft>
          <a:spcPct val="0"/>
        </a:spcAft>
        <a:defRPr sz="20100">
          <a:solidFill>
            <a:schemeClr val="tx2"/>
          </a:solidFill>
          <a:latin typeface="Times" pitchFamily="18" charset="0"/>
        </a:defRPr>
      </a:lvl9pPr>
    </p:titleStyle>
    <p:bodyStyle>
      <a:lvl1pPr marL="1565275" indent="-1565275" algn="l" defTabSz="4173538" rtl="0" eaLnBrk="1" fontAlgn="base" hangingPunct="1">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1" fontAlgn="base" hangingPunct="1">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1" fontAlgn="base" hangingPunct="1">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eaLnBrk="1" fontAlgn="base" hangingPunct="1">
        <a:spcBef>
          <a:spcPct val="20000"/>
        </a:spcBef>
        <a:spcAft>
          <a:spcPct val="0"/>
        </a:spcAft>
        <a:buChar char="»"/>
        <a:defRPr sz="9100">
          <a:solidFill>
            <a:schemeClr val="tx1"/>
          </a:solidFill>
          <a:latin typeface="+mn-lt"/>
        </a:defRPr>
      </a:lvl6pPr>
      <a:lvl7pPr marL="10306050" indent="-1044575" algn="l" defTabSz="4173538" rtl="0" eaLnBrk="1" fontAlgn="base" hangingPunct="1">
        <a:spcBef>
          <a:spcPct val="20000"/>
        </a:spcBef>
        <a:spcAft>
          <a:spcPct val="0"/>
        </a:spcAft>
        <a:buChar char="»"/>
        <a:defRPr sz="9100">
          <a:solidFill>
            <a:schemeClr val="tx1"/>
          </a:solidFill>
          <a:latin typeface="+mn-lt"/>
        </a:defRPr>
      </a:lvl7pPr>
      <a:lvl8pPr marL="10763250" indent="-1044575" algn="l" defTabSz="4173538" rtl="0" eaLnBrk="1" fontAlgn="base" hangingPunct="1">
        <a:spcBef>
          <a:spcPct val="20000"/>
        </a:spcBef>
        <a:spcAft>
          <a:spcPct val="0"/>
        </a:spcAft>
        <a:buChar char="»"/>
        <a:defRPr sz="9100">
          <a:solidFill>
            <a:schemeClr val="tx1"/>
          </a:solidFill>
          <a:latin typeface="+mn-lt"/>
        </a:defRPr>
      </a:lvl8pPr>
      <a:lvl9pPr marL="11220450" indent="-1044575" algn="l" defTabSz="4173538" rtl="0" eaLnBrk="1" fontAlgn="base" hangingPunct="1">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graphicFrame>
        <p:nvGraphicFramePr>
          <p:cNvPr id="2376" name="Group 328"/>
          <p:cNvGraphicFramePr>
            <a:graphicFrameLocks noGrp="1"/>
          </p:cNvGraphicFramePr>
          <p:nvPr>
            <p:extLst>
              <p:ext uri="{D42A27DB-BD31-4B8C-83A1-F6EECF244321}">
                <p14:modId xmlns:p14="http://schemas.microsoft.com/office/powerpoint/2010/main" val="2910777834"/>
              </p:ext>
            </p:extLst>
          </p:nvPr>
        </p:nvGraphicFramePr>
        <p:xfrm>
          <a:off x="1005782" y="8610600"/>
          <a:ext cx="28515169" cy="37674804"/>
        </p:xfrm>
        <a:graphic>
          <a:graphicData uri="http://schemas.openxmlformats.org/drawingml/2006/table">
            <a:tbl>
              <a:tblPr/>
              <a:tblGrid>
                <a:gridCol w="13393488"/>
                <a:gridCol w="1296144"/>
                <a:gridCol w="13825537"/>
              </a:tblGrid>
              <a:tr h="35833841">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a:rPr>
                        <a:t>Background</a:t>
                      </a: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marL="0" indent="0" fontAlgn="auto" hangingPunct="1">
                        <a:buFont typeface="Arial" panose="020B0604020202020204" pitchFamily="34" charset="0"/>
                        <a:buNone/>
                      </a:pPr>
                      <a:endParaRPr lang="en-GB" sz="2400" kern="1200" baseline="0" dirty="0" smtClean="0">
                        <a:solidFill>
                          <a:schemeClr val="tx1"/>
                        </a:solidFill>
                        <a:effectLst/>
                        <a:latin typeface="Arial" panose="020B0604020202020204" pitchFamily="34" charset="0"/>
                        <a:ea typeface="+mn-ea"/>
                        <a:cs typeface="Arial" panose="020B0604020202020204" pitchFamily="34" charset="0"/>
                      </a:endParaRPr>
                    </a:p>
                    <a:p>
                      <a:pPr marL="0" indent="0" fontAlgn="auto" hangingPunct="1">
                        <a:buFont typeface="Arial" panose="020B0604020202020204" pitchFamily="34" charset="0"/>
                        <a:buNone/>
                      </a:pPr>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fontAlgn="auto" hangingPunct="1"/>
                      <a:endParaRPr lang="en-GB" sz="5000" kern="1200" dirty="0" smtClean="0">
                        <a:solidFill>
                          <a:schemeClr val="tx1"/>
                        </a:solidFill>
                        <a:effectLst/>
                        <a:latin typeface="Arial" panose="020B0604020202020204" pitchFamily="34" charset="0"/>
                        <a:ea typeface="+mn-ea"/>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0" b="0" i="0" u="none" strike="noStrike" kern="0"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r>
                        <a:rPr lang="en-GB" sz="5000" kern="1200" baseline="0" dirty="0" smtClean="0">
                          <a:solidFill>
                            <a:srgbClr val="002D55"/>
                          </a:solidFill>
                          <a:latin typeface="Corisande"/>
                          <a:ea typeface="+mn-ea"/>
                          <a:cs typeface="+mn-cs"/>
                        </a:rPr>
                        <a:t>SANS State</a:t>
                      </a:r>
                      <a:endParaRPr kumimoji="0" lang="en-US" sz="50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105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pPr algn="ctr"/>
                      <a:endParaRPr lang="en-GB" sz="2400" i="1" kern="1200" dirty="0" smtClean="0">
                        <a:solidFill>
                          <a:schemeClr val="tx1"/>
                        </a:solidFill>
                        <a:latin typeface="Corisande"/>
                        <a:ea typeface="+mn-ea"/>
                        <a:cs typeface="+mn-cs"/>
                      </a:endParaRPr>
                    </a:p>
                    <a:p>
                      <a:endParaRPr lang="en-GB" sz="2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1" u="none" strike="noStrike" cap="none" normalizeH="0" baseline="0" dirty="0" smtClean="0">
                        <a:ln>
                          <a:noFill/>
                        </a:ln>
                        <a:solidFill>
                          <a:schemeClr val="tx1"/>
                        </a:solidFill>
                        <a:effectLst/>
                        <a:latin typeface="Corisande"/>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r>
                        <a:rPr lang="en-GB" sz="5000" kern="1200" baseline="0" dirty="0" smtClean="0">
                          <a:solidFill>
                            <a:srgbClr val="002D55"/>
                          </a:solidFill>
                          <a:latin typeface="Corisande"/>
                          <a:ea typeface="+mn-ea"/>
                          <a:cs typeface="+mn-cs"/>
                        </a:rPr>
                        <a:t>Workflow Algorithm Approach</a:t>
                      </a:r>
                    </a:p>
                    <a:p>
                      <a:pPr marL="0" marR="0" lvl="0" indent="0" algn="just"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r>
                        <a:rPr lang="en-GB" sz="3500" kern="1200" baseline="0" dirty="0" smtClean="0">
                          <a:solidFill>
                            <a:srgbClr val="002D55"/>
                          </a:solidFill>
                          <a:latin typeface="Corisande"/>
                          <a:ea typeface="+mn-ea"/>
                          <a:cs typeface="+mn-cs"/>
                        </a:rPr>
                        <a:t>Data-driven algorithm selection</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35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35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35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lang="en-GB" sz="3500" kern="1200" baseline="0" dirty="0" smtClean="0">
                        <a:solidFill>
                          <a:srgbClr val="002D55"/>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1200" b="0" i="0" u="none" strike="noStrike" kern="0"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r>
                        <a:rPr kumimoji="0" lang="en-US" sz="5000" b="0" i="0" u="none" strike="noStrike" kern="0" cap="none" normalizeH="0" baseline="0" dirty="0" smtClean="0">
                          <a:ln>
                            <a:noFill/>
                          </a:ln>
                          <a:solidFill>
                            <a:srgbClr val="002D55"/>
                          </a:solidFill>
                          <a:effectLst/>
                          <a:latin typeface="Corisande"/>
                        </a:rPr>
                        <a:t>Progress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0"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3200" b="0" i="0" u="none" strike="noStrike" kern="0" cap="none" normalizeH="0" baseline="0" dirty="0" smtClean="0">
                          <a:ln>
                            <a:noFill/>
                          </a:ln>
                          <a:solidFill>
                            <a:srgbClr val="002D55"/>
                          </a:solidFill>
                          <a:effectLst/>
                          <a:latin typeface="Corisande"/>
                        </a:rPr>
                        <a:t>Performance</a:t>
                      </a: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5000" b="0" i="0" u="none" strike="noStrike" kern="1200" cap="none" normalizeH="0" baseline="0" dirty="0" smtClean="0">
                        <a:ln>
                          <a:noFill/>
                        </a:ln>
                        <a:solidFill>
                          <a:srgbClr val="002D55"/>
                        </a:solidFill>
                        <a:effectLst/>
                        <a:latin typeface="Corisande"/>
                        <a:ea typeface="+mn-ea"/>
                        <a:cs typeface="+mn-cs"/>
                      </a:endParaRPr>
                    </a:p>
                  </a:txBody>
                  <a:tcPr horzOverflow="overflow">
                    <a:lnL>
                      <a:noFill/>
                    </a:lnL>
                    <a:lnR>
                      <a:noFill/>
                    </a:lnR>
                    <a:lnT cap="flat">
                      <a:noFill/>
                    </a:lnT>
                    <a:lnB cap="flat">
                      <a:noFill/>
                    </a:lnB>
                    <a:lnTlToBr>
                      <a:noFill/>
                    </a:lnTlToBr>
                    <a:lnBlToTr>
                      <a:noFill/>
                    </a:lnBlToTr>
                    <a:noFill/>
                  </a:tcPr>
                </a:tc>
              </a:tr>
            </a:tbl>
          </a:graphicData>
        </a:graphic>
      </p:graphicFrame>
      <p:sp>
        <p:nvSpPr>
          <p:cNvPr id="3087" name="TextBox 38"/>
          <p:cNvSpPr txBox="1">
            <a:spLocks noChangeArrowheads="1"/>
          </p:cNvSpPr>
          <p:nvPr/>
        </p:nvSpPr>
        <p:spPr bwMode="auto">
          <a:xfrm>
            <a:off x="3886102" y="5120522"/>
            <a:ext cx="22002750" cy="1015663"/>
          </a:xfrm>
          <a:prstGeom prst="rect">
            <a:avLst/>
          </a:prstGeom>
          <a:noFill/>
          <a:ln w="9525">
            <a:noFill/>
            <a:miter lim="800000"/>
            <a:headEnd/>
            <a:tailEnd/>
          </a:ln>
        </p:spPr>
        <p:txBody>
          <a:bodyPr>
            <a:spAutoFit/>
          </a:bodyPr>
          <a:lstStyle/>
          <a:p>
            <a:pPr algn="ctr"/>
            <a:r>
              <a:rPr lang="en-GB" sz="6000" b="1" dirty="0" smtClean="0">
                <a:latin typeface="Corisande" pitchFamily="2" charset="0"/>
              </a:rPr>
              <a:t>ISIS SANS </a:t>
            </a:r>
            <a:r>
              <a:rPr lang="en-GB" sz="6000" b="1" dirty="0" smtClean="0">
                <a:latin typeface="+mj-lt"/>
              </a:rPr>
              <a:t>Data </a:t>
            </a:r>
            <a:r>
              <a:rPr lang="en-GB" sz="6000" b="1" dirty="0">
                <a:latin typeface="+mj-lt"/>
              </a:rPr>
              <a:t>Reduction </a:t>
            </a:r>
            <a:r>
              <a:rPr lang="en-GB" sz="6000" b="1" dirty="0" smtClean="0">
                <a:latin typeface="Corisande" pitchFamily="2" charset="0"/>
              </a:rPr>
              <a:t>2.0</a:t>
            </a:r>
          </a:p>
        </p:txBody>
      </p:sp>
      <p:grpSp>
        <p:nvGrpSpPr>
          <p:cNvPr id="3" name="Group 2"/>
          <p:cNvGrpSpPr/>
          <p:nvPr/>
        </p:nvGrpSpPr>
        <p:grpSpPr>
          <a:xfrm>
            <a:off x="1016829" y="13696885"/>
            <a:ext cx="13454449" cy="6567543"/>
            <a:chOff x="1016829" y="13773994"/>
            <a:chExt cx="14011443" cy="7027862"/>
          </a:xfrm>
        </p:grpSpPr>
        <p:pic>
          <p:nvPicPr>
            <p:cNvPr id="1026" name="Picture 2" descr="C:\Users\pica\Pictures\isis_sans_gui__run_tab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829" y="13773994"/>
              <a:ext cx="7822146" cy="5386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ica\Pictures\isis_sans_gui__bc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6126" y="14849150"/>
              <a:ext cx="7822146" cy="540570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016829" y="19385657"/>
              <a:ext cx="5893609" cy="1416199"/>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The current user interface allows for single mode and batch reductions (above) and offers access to a range of custom tooling such as the Beam Centre Finder (right) </a:t>
              </a:r>
              <a:endParaRPr lang="en-US" sz="2000" i="1" kern="0" dirty="0">
                <a:latin typeface="Arial" panose="020B0604020202020204" pitchFamily="34" charset="0"/>
                <a:cs typeface="Arial" panose="020B0604020202020204" pitchFamily="34" charset="0"/>
              </a:endParaRPr>
            </a:p>
          </p:txBody>
        </p:sp>
      </p:grpSp>
      <p:pic>
        <p:nvPicPr>
          <p:cNvPr id="13" name="Picture 12" descr="Mantid_Logo_with_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35" y="39486534"/>
            <a:ext cx="5544616" cy="3085699"/>
          </a:xfrm>
          <a:prstGeom prst="rect">
            <a:avLst/>
          </a:prstGeom>
        </p:spPr>
      </p:pic>
      <p:pic>
        <p:nvPicPr>
          <p:cNvPr id="14" name="Picture 13" descr="Ornl_hfir_sns_logo_vertical.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3008" y="39894384"/>
            <a:ext cx="3960440" cy="1957769"/>
          </a:xfrm>
          <a:prstGeom prst="rect">
            <a:avLst/>
          </a:prstGeom>
        </p:spPr>
      </p:pic>
      <p:pic>
        <p:nvPicPr>
          <p:cNvPr id="15" name="Picture 14" descr="ess_logo_transparen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55254" y="39679361"/>
            <a:ext cx="4224268" cy="2244800"/>
          </a:xfrm>
          <a:prstGeom prst="rect">
            <a:avLst/>
          </a:prstGeom>
        </p:spPr>
      </p:pic>
      <p:pic>
        <p:nvPicPr>
          <p:cNvPr id="16" name="Picture 17" descr="C:\Mantid\Documents\Images\ISIS Logo - Transparent.gif"/>
          <p:cNvPicPr>
            <a:picLocks noChangeAspect="1" noChangeArrowheads="1"/>
          </p:cNvPicPr>
          <p:nvPr/>
        </p:nvPicPr>
        <p:blipFill>
          <a:blip r:embed="rId8" cstate="print"/>
          <a:srcRect/>
          <a:stretch>
            <a:fillRect/>
          </a:stretch>
        </p:blipFill>
        <p:spPr bwMode="auto">
          <a:xfrm>
            <a:off x="19278025" y="39811227"/>
            <a:ext cx="3960242" cy="1752894"/>
          </a:xfrm>
          <a:prstGeom prst="rect">
            <a:avLst/>
          </a:prstGeom>
          <a:noFill/>
        </p:spPr>
      </p:pic>
      <p:pic>
        <p:nvPicPr>
          <p:cNvPr id="17" name="Picture 16" descr="Tessella_Logo.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2318" y="39618000"/>
            <a:ext cx="5400600" cy="2162145"/>
          </a:xfrm>
          <a:prstGeom prst="rect">
            <a:avLst/>
          </a:prstGeom>
        </p:spPr>
      </p:pic>
      <p:grpSp>
        <p:nvGrpSpPr>
          <p:cNvPr id="2" name="Group 1"/>
          <p:cNvGrpSpPr/>
          <p:nvPr/>
        </p:nvGrpSpPr>
        <p:grpSpPr>
          <a:xfrm>
            <a:off x="1342683" y="23562121"/>
            <a:ext cx="12241081" cy="4804687"/>
            <a:chOff x="1312517" y="28054017"/>
            <a:chExt cx="12241081" cy="4804687"/>
          </a:xfrm>
        </p:grpSpPr>
        <p:pic>
          <p:nvPicPr>
            <p:cNvPr id="1029" name="Picture 5" descr="C:\Users\pica\Pictures\design_san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4483" y="28096363"/>
              <a:ext cx="5700167" cy="3577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pica\Pictures\actual_san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4534" y="28054017"/>
              <a:ext cx="5779064" cy="362020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312517" y="31843041"/>
              <a:ext cx="12241081" cy="1015663"/>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The original design saw for a clear separation of responsibilities (left) where the  ISIS Command Interface (ICI) decoupled the reducer framework from the user interface. After many generations of developers the actual design has become highly coupled (right).</a:t>
              </a:r>
              <a:endParaRPr lang="en-US" sz="2000" i="1" kern="0" dirty="0">
                <a:latin typeface="Arial" panose="020B0604020202020204" pitchFamily="34" charset="0"/>
                <a:cs typeface="Arial" panose="020B0604020202020204" pitchFamily="34" charset="0"/>
              </a:endParaRPr>
            </a:p>
          </p:txBody>
        </p:sp>
      </p:grpSp>
      <p:sp>
        <p:nvSpPr>
          <p:cNvPr id="5" name="TextBox 4"/>
          <p:cNvSpPr txBox="1"/>
          <p:nvPr/>
        </p:nvSpPr>
        <p:spPr>
          <a:xfrm>
            <a:off x="15704269" y="36067003"/>
            <a:ext cx="13717786" cy="3120854"/>
          </a:xfrm>
          <a:prstGeom prst="rect">
            <a:avLst/>
          </a:prstGeom>
          <a:noFill/>
        </p:spPr>
        <p:txBody>
          <a:bodyPr wrap="square" rtlCol="0">
            <a:spAutoFit/>
          </a:bodyPr>
          <a:lstStyle/>
          <a:p>
            <a:pPr lvl="0" defTabSz="4173538" eaLnBrk="1" hangingPunct="1">
              <a:spcBef>
                <a:spcPct val="20000"/>
              </a:spcBef>
            </a:pPr>
            <a:r>
              <a:rPr lang="en-US" b="1" kern="0" dirty="0">
                <a:latin typeface="Arial" pitchFamily="34" charset="0"/>
                <a:cs typeface="Arial" pitchFamily="34" charset="0"/>
              </a:rPr>
              <a:t>Summary of benefits:</a:t>
            </a: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Increased performance (caching; avoiding early conversion to histogram mode).</a:t>
            </a: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Reduced cost of maintenance (single responsibility design; modular approach).</a:t>
            </a: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Reduced development cost for additional features </a:t>
            </a:r>
            <a:r>
              <a:rPr lang="en-US" kern="0" dirty="0" smtClean="0">
                <a:latin typeface="Arial" pitchFamily="34" charset="0"/>
                <a:cs typeface="Arial" pitchFamily="34" charset="0"/>
              </a:rPr>
              <a:t>(self-consistent state-algorithm design).</a:t>
            </a:r>
            <a:endParaRPr lang="en-US" kern="0" dirty="0">
              <a:latin typeface="Arial" pitchFamily="34" charset="0"/>
              <a:cs typeface="Arial" pitchFamily="34" charset="0"/>
            </a:endParaRP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High testability and reliability </a:t>
            </a:r>
            <a:r>
              <a:rPr lang="en-US" kern="0" dirty="0" smtClean="0">
                <a:latin typeface="Arial" pitchFamily="34" charset="0"/>
                <a:cs typeface="Arial" pitchFamily="34" charset="0"/>
              </a:rPr>
              <a:t>(workflow algorithms).</a:t>
            </a:r>
            <a:endParaRPr lang="en-US" kern="0" dirty="0">
              <a:latin typeface="Arial" pitchFamily="34" charset="0"/>
              <a:cs typeface="Arial" pitchFamily="34" charset="0"/>
            </a:endParaRP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Removes black-box </a:t>
            </a:r>
            <a:r>
              <a:rPr lang="en-US" kern="0" dirty="0" err="1">
                <a:latin typeface="Arial" pitchFamily="34" charset="0"/>
                <a:cs typeface="Arial" pitchFamily="34" charset="0"/>
              </a:rPr>
              <a:t>behaviour</a:t>
            </a:r>
            <a:r>
              <a:rPr lang="en-US" kern="0" dirty="0">
                <a:latin typeface="Arial" pitchFamily="34" charset="0"/>
                <a:cs typeface="Arial" pitchFamily="34" charset="0"/>
              </a:rPr>
              <a:t> (clear </a:t>
            </a:r>
            <a:r>
              <a:rPr lang="en-US" kern="0" dirty="0" smtClean="0">
                <a:latin typeface="Arial" pitchFamily="34" charset="0"/>
                <a:cs typeface="Arial" pitchFamily="34" charset="0"/>
              </a:rPr>
              <a:t>documentation through workflow algorithms).</a:t>
            </a:r>
            <a:endParaRPr lang="en-US" kern="0" dirty="0">
              <a:latin typeface="Arial" pitchFamily="34" charset="0"/>
              <a:cs typeface="Arial" pitchFamily="34" charset="0"/>
            </a:endParaRPr>
          </a:p>
          <a:p>
            <a:pPr marL="342900" lvl="0" indent="-342900" defTabSz="4173538" eaLnBrk="1" hangingPunct="1">
              <a:spcBef>
                <a:spcPct val="20000"/>
              </a:spcBef>
              <a:buFont typeface="Arial" pitchFamily="34" charset="0"/>
              <a:buChar char="•"/>
            </a:pPr>
            <a:r>
              <a:rPr lang="en-US" kern="0" dirty="0">
                <a:latin typeface="Arial" pitchFamily="34" charset="0"/>
                <a:cs typeface="Arial" pitchFamily="34" charset="0"/>
              </a:rPr>
              <a:t>Possible adoption of other facilities (data-driven </a:t>
            </a:r>
            <a:r>
              <a:rPr lang="en-US" kern="0" dirty="0" smtClean="0">
                <a:latin typeface="Arial" pitchFamily="34" charset="0"/>
                <a:cs typeface="Arial" pitchFamily="34" charset="0"/>
              </a:rPr>
              <a:t>algorithm and </a:t>
            </a:r>
            <a:r>
              <a:rPr lang="en-US" kern="0" dirty="0">
                <a:latin typeface="Arial" pitchFamily="34" charset="0"/>
                <a:cs typeface="Arial" pitchFamily="34" charset="0"/>
              </a:rPr>
              <a:t>configuration </a:t>
            </a:r>
            <a:r>
              <a:rPr lang="en-US" kern="0" dirty="0" smtClean="0">
                <a:latin typeface="Arial" pitchFamily="34" charset="0"/>
                <a:cs typeface="Arial" pitchFamily="34" charset="0"/>
              </a:rPr>
              <a:t>selection).</a:t>
            </a:r>
            <a:endParaRPr lang="en-US" kern="0" dirty="0">
              <a:cs typeface="Arial" pitchFamily="34" charset="0"/>
            </a:endParaRPr>
          </a:p>
        </p:txBody>
      </p:sp>
      <p:sp>
        <p:nvSpPr>
          <p:cNvPr id="6" name="TextBox 5"/>
          <p:cNvSpPr txBox="1"/>
          <p:nvPr/>
        </p:nvSpPr>
        <p:spPr>
          <a:xfrm>
            <a:off x="1143000" y="32649645"/>
            <a:ext cx="12640448" cy="1569660"/>
          </a:xfrm>
          <a:prstGeom prst="rect">
            <a:avLst/>
          </a:prstGeom>
          <a:noFill/>
        </p:spPr>
        <p:txBody>
          <a:bodyPr wrap="square" numCol="2" spcCol="36000" rtlCol="0">
            <a:spAutoFit/>
          </a:bodyPr>
          <a:lstStyle/>
          <a:p>
            <a:pPr marL="342900" indent="-342900">
              <a:buFont typeface="Arial" panose="020B0604020202020204" pitchFamily="34" charset="0"/>
              <a:buChar char="•"/>
            </a:pPr>
            <a:r>
              <a:rPr lang="en-GB" dirty="0" smtClean="0">
                <a:latin typeface="Arial" panose="020B0604020202020204" pitchFamily="34" charset="0"/>
                <a:cs typeface="Arial" panose="020B0604020202020204" pitchFamily="34" charset="0"/>
              </a:rPr>
              <a:t>self-validating</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i</a:t>
            </a:r>
            <a:r>
              <a:rPr lang="en-GB" dirty="0" smtClean="0">
                <a:latin typeface="Arial" panose="020B0604020202020204" pitchFamily="34" charset="0"/>
                <a:cs typeface="Arial" panose="020B0604020202020204" pitchFamily="34" charset="0"/>
              </a:rPr>
              <a:t>mmutable</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t</a:t>
            </a:r>
            <a:r>
              <a:rPr lang="en-GB" dirty="0" smtClean="0">
                <a:latin typeface="Arial" panose="020B0604020202020204" pitchFamily="34" charset="0"/>
                <a:cs typeface="Arial" panose="020B0604020202020204" pitchFamily="34" charset="0"/>
              </a:rPr>
              <a:t>yped</a:t>
            </a:r>
          </a:p>
          <a:p>
            <a:pPr marL="342900" indent="-342900">
              <a:buFont typeface="Arial" panose="020B0604020202020204" pitchFamily="34" charset="0"/>
              <a:buChar char="•"/>
            </a:pPr>
            <a:r>
              <a:rPr lang="en-GB" dirty="0" smtClean="0">
                <a:latin typeface="Arial" panose="020B0604020202020204" pitchFamily="34" charset="0"/>
                <a:cs typeface="Arial" panose="020B0604020202020204" pitchFamily="34" charset="0"/>
              </a:rPr>
              <a:t>serializable</a:t>
            </a:r>
          </a:p>
          <a:p>
            <a:pPr marL="342900" indent="-342900">
              <a:buFont typeface="Arial" panose="020B0604020202020204" pitchFamily="34" charset="0"/>
              <a:buChar char="•"/>
            </a:pPr>
            <a:r>
              <a:rPr lang="en-GB" dirty="0" smtClean="0">
                <a:latin typeface="Arial" panose="020B0604020202020204" pitchFamily="34" charset="0"/>
                <a:cs typeface="Arial" panose="020B0604020202020204" pitchFamily="34" charset="0"/>
              </a:rPr>
              <a:t>easy to reason about</a:t>
            </a:r>
          </a:p>
          <a:p>
            <a:pPr marL="342900" indent="-342900">
              <a:buFont typeface="Arial" panose="020B0604020202020204" pitchFamily="34" charset="0"/>
              <a:buChar char="•"/>
            </a:pPr>
            <a:r>
              <a:rPr lang="en-GB" dirty="0" smtClean="0">
                <a:latin typeface="Arial" panose="020B0604020202020204" pitchFamily="34" charset="0"/>
                <a:cs typeface="Arial" panose="020B0604020202020204" pitchFamily="34" charset="0"/>
              </a:rPr>
              <a:t>modular (sub-states for units of work)</a:t>
            </a:r>
          </a:p>
        </p:txBody>
      </p:sp>
      <p:sp>
        <p:nvSpPr>
          <p:cNvPr id="7" name="TextBox 6"/>
          <p:cNvSpPr txBox="1"/>
          <p:nvPr/>
        </p:nvSpPr>
        <p:spPr>
          <a:xfrm>
            <a:off x="1068847" y="37387657"/>
            <a:ext cx="13112254" cy="2456057"/>
          </a:xfrm>
          <a:prstGeom prst="rect">
            <a:avLst/>
          </a:prstGeom>
          <a:noFill/>
        </p:spPr>
        <p:txBody>
          <a:bodyPr wrap="square" rtlCol="0">
            <a:spAutoFit/>
          </a:bodyPr>
          <a:lstStyle/>
          <a:p>
            <a:pPr lvl="0" algn="just" defTabSz="4173538" eaLnBrk="1" hangingPunct="1">
              <a:spcBef>
                <a:spcPct val="20000"/>
              </a:spcBef>
            </a:pPr>
            <a:endParaRPr lang="en-US" kern="0" dirty="0" smtClean="0">
              <a:latin typeface="Arial" pitchFamily="34" charset="0"/>
              <a:cs typeface="Arial" pitchFamily="34" charset="0"/>
            </a:endParaRPr>
          </a:p>
          <a:p>
            <a:pPr lvl="0" algn="just" defTabSz="4173538" eaLnBrk="1" hangingPunct="1">
              <a:spcBef>
                <a:spcPct val="20000"/>
              </a:spcBef>
            </a:pPr>
            <a:endParaRPr lang="en-US" kern="0" dirty="0">
              <a:latin typeface="Arial" pitchFamily="34" charset="0"/>
              <a:cs typeface="Arial" pitchFamily="34" charset="0"/>
            </a:endParaRPr>
          </a:p>
          <a:p>
            <a:pPr lvl="0" algn="just" defTabSz="4173538" eaLnBrk="1" hangingPunct="1">
              <a:spcBef>
                <a:spcPct val="20000"/>
              </a:spcBef>
            </a:pPr>
            <a:r>
              <a:rPr lang="en-US" kern="0" dirty="0" smtClean="0">
                <a:latin typeface="Arial" pitchFamily="34" charset="0"/>
                <a:cs typeface="Arial" pitchFamily="34" charset="0"/>
              </a:rPr>
              <a:t>The </a:t>
            </a:r>
            <a:r>
              <a:rPr lang="en-US" kern="0" dirty="0">
                <a:latin typeface="Arial" pitchFamily="34" charset="0"/>
                <a:cs typeface="Arial" pitchFamily="34" charset="0"/>
              </a:rPr>
              <a:t>state </a:t>
            </a:r>
            <a:r>
              <a:rPr lang="en-US" kern="0" dirty="0" smtClean="0">
                <a:latin typeface="Arial" pitchFamily="34" charset="0"/>
                <a:cs typeface="Arial" pitchFamily="34" charset="0"/>
              </a:rPr>
              <a:t>creation is </a:t>
            </a:r>
            <a:r>
              <a:rPr lang="en-US" kern="0" dirty="0">
                <a:latin typeface="Arial" pitchFamily="34" charset="0"/>
                <a:cs typeface="Arial" pitchFamily="34" charset="0"/>
              </a:rPr>
              <a:t>handled via the builder pattern which allows us to have specialized directors </a:t>
            </a:r>
            <a:r>
              <a:rPr lang="en-US" kern="0" dirty="0" smtClean="0">
                <a:latin typeface="Arial" pitchFamily="34" charset="0"/>
                <a:cs typeface="Arial" pitchFamily="34" charset="0"/>
              </a:rPr>
              <a:t>that interface </a:t>
            </a:r>
            <a:r>
              <a:rPr lang="en-US" kern="0" dirty="0">
                <a:latin typeface="Arial" pitchFamily="34" charset="0"/>
                <a:cs typeface="Arial" pitchFamily="34" charset="0"/>
              </a:rPr>
              <a:t>to the GUI and the Python interface. This approach allows </a:t>
            </a:r>
            <a:r>
              <a:rPr lang="en-US" kern="0" dirty="0" smtClean="0">
                <a:latin typeface="Arial" pitchFamily="34" charset="0"/>
                <a:cs typeface="Arial" pitchFamily="34" charset="0"/>
              </a:rPr>
              <a:t>for </a:t>
            </a:r>
            <a:r>
              <a:rPr lang="en-US" kern="0" dirty="0" smtClean="0">
                <a:latin typeface="Arial" pitchFamily="34" charset="0"/>
                <a:cs typeface="Arial" pitchFamily="34" charset="0"/>
              </a:rPr>
              <a:t>the simple  integration of </a:t>
            </a:r>
            <a:r>
              <a:rPr lang="en-US" kern="0" dirty="0">
                <a:latin typeface="Arial" pitchFamily="34" charset="0"/>
                <a:cs typeface="Arial" pitchFamily="34" charset="0"/>
              </a:rPr>
              <a:t>new configuration sources </a:t>
            </a:r>
            <a:r>
              <a:rPr lang="en-US" kern="0" dirty="0" smtClean="0">
                <a:latin typeface="Arial" pitchFamily="34" charset="0"/>
                <a:cs typeface="Arial" pitchFamily="34" charset="0"/>
              </a:rPr>
              <a:t>of other </a:t>
            </a:r>
            <a:r>
              <a:rPr lang="en-US" kern="0" dirty="0">
                <a:latin typeface="Arial" pitchFamily="34" charset="0"/>
                <a:cs typeface="Arial" pitchFamily="34" charset="0"/>
              </a:rPr>
              <a:t>facilities (e.g. alternative </a:t>
            </a:r>
            <a:r>
              <a:rPr lang="en-US" kern="0" dirty="0" smtClean="0">
                <a:latin typeface="Arial" pitchFamily="34" charset="0"/>
                <a:cs typeface="Arial" pitchFamily="34" charset="0"/>
              </a:rPr>
              <a:t>GUI or </a:t>
            </a:r>
            <a:r>
              <a:rPr lang="en-US" kern="0" dirty="0">
                <a:latin typeface="Arial" pitchFamily="34" charset="0"/>
                <a:cs typeface="Arial" pitchFamily="34" charset="0"/>
              </a:rPr>
              <a:t>configuration </a:t>
            </a:r>
            <a:r>
              <a:rPr lang="en-US" kern="0" dirty="0" smtClean="0">
                <a:latin typeface="Arial" pitchFamily="34" charset="0"/>
                <a:cs typeface="Arial" pitchFamily="34" charset="0"/>
              </a:rPr>
              <a:t>files).</a:t>
            </a:r>
            <a:endParaRPr lang="en-US" kern="0" dirty="0">
              <a:latin typeface="Arial" pitchFamily="34" charset="0"/>
              <a:cs typeface="Arial" pitchFamily="34" charset="0"/>
            </a:endParaRPr>
          </a:p>
        </p:txBody>
      </p:sp>
      <p:pic>
        <p:nvPicPr>
          <p:cNvPr id="1033" name="Picture 9" descr="C:\Users\pica\Pictures\sans_cor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3791" y="20006368"/>
            <a:ext cx="10580935" cy="95324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704269" y="13048954"/>
            <a:ext cx="13717785" cy="230832"/>
          </a:xfrm>
          <a:prstGeom prst="rect">
            <a:avLst/>
          </a:prstGeom>
          <a:noFill/>
        </p:spPr>
        <p:txBody>
          <a:bodyPr wrap="square" rtlCol="0">
            <a:spAutoFit/>
          </a:bodyPr>
          <a:lstStyle/>
          <a:p>
            <a:endParaRPr lang="en-GB" dirty="0"/>
          </a:p>
        </p:txBody>
      </p:sp>
      <p:sp>
        <p:nvSpPr>
          <p:cNvPr id="9" name="TextBox 8"/>
          <p:cNvSpPr txBox="1"/>
          <p:nvPr/>
        </p:nvSpPr>
        <p:spPr>
          <a:xfrm>
            <a:off x="15704267" y="9548499"/>
            <a:ext cx="13528649" cy="3416320"/>
          </a:xfrm>
          <a:prstGeom prst="rect">
            <a:avLst/>
          </a:prstGeom>
          <a:noFill/>
        </p:spPr>
        <p:txBody>
          <a:bodyPr wrap="square" rtlCol="0">
            <a:spAutoFit/>
          </a:bodyPr>
          <a:lstStyle/>
          <a:p>
            <a:pPr lvl="0" algn="just"/>
            <a:r>
              <a:rPr lang="en-US" kern="0" dirty="0">
                <a:latin typeface="Arial" pitchFamily="34" charset="0"/>
                <a:cs typeface="Arial" pitchFamily="34" charset="0"/>
              </a:rPr>
              <a:t>Workflow algorithms orchestrate a set of highly performant child  algorithms (normally C++) </a:t>
            </a:r>
            <a:r>
              <a:rPr lang="en-US" kern="0" dirty="0" smtClean="0">
                <a:latin typeface="Arial" pitchFamily="34" charset="0"/>
                <a:cs typeface="Arial" pitchFamily="34" charset="0"/>
              </a:rPr>
              <a:t>and  have </a:t>
            </a:r>
            <a:r>
              <a:rPr lang="en-US" kern="0" dirty="0">
                <a:latin typeface="Arial" pitchFamily="34" charset="0"/>
                <a:cs typeface="Arial" pitchFamily="34" charset="0"/>
              </a:rPr>
              <a:t>been </a:t>
            </a:r>
            <a:r>
              <a:rPr lang="en-US" kern="0" dirty="0" smtClean="0">
                <a:latin typeface="Arial" pitchFamily="34" charset="0"/>
                <a:cs typeface="Arial" pitchFamily="34" charset="0"/>
              </a:rPr>
              <a:t>a </a:t>
            </a:r>
            <a:r>
              <a:rPr lang="en-US" kern="0" dirty="0">
                <a:latin typeface="Arial" pitchFamily="34" charset="0"/>
                <a:cs typeface="Arial" pitchFamily="34" charset="0"/>
              </a:rPr>
              <a:t>standard way of implementing reduction chains and their sub-components </a:t>
            </a:r>
            <a:r>
              <a:rPr lang="en-US" kern="0" dirty="0" smtClean="0">
                <a:latin typeface="Arial" pitchFamily="34" charset="0"/>
                <a:cs typeface="Arial" pitchFamily="34" charset="0"/>
              </a:rPr>
              <a:t>in </a:t>
            </a:r>
            <a:r>
              <a:rPr lang="en-US" kern="0" dirty="0" err="1" smtClean="0">
                <a:latin typeface="Arial" pitchFamily="34" charset="0"/>
                <a:cs typeface="Arial" pitchFamily="34" charset="0"/>
              </a:rPr>
              <a:t>Mantid</a:t>
            </a:r>
            <a:r>
              <a:rPr lang="en-US" kern="0" dirty="0" smtClean="0">
                <a:latin typeface="Arial" pitchFamily="34" charset="0"/>
                <a:cs typeface="Arial" pitchFamily="34" charset="0"/>
              </a:rPr>
              <a:t> </a:t>
            </a:r>
            <a:r>
              <a:rPr lang="en-US" kern="0" dirty="0">
                <a:latin typeface="Arial" pitchFamily="34" charset="0"/>
                <a:cs typeface="Arial" pitchFamily="34" charset="0"/>
              </a:rPr>
              <a:t>for a while now. </a:t>
            </a:r>
            <a:endParaRPr lang="en-US" kern="0" dirty="0" smtClean="0">
              <a:latin typeface="Arial" pitchFamily="34" charset="0"/>
              <a:cs typeface="Arial" pitchFamily="34" charset="0"/>
            </a:endParaRPr>
          </a:p>
          <a:p>
            <a:pPr lvl="0" algn="just"/>
            <a:r>
              <a:rPr lang="en-US" kern="0" dirty="0" smtClean="0">
                <a:latin typeface="Arial" pitchFamily="34" charset="0"/>
                <a:cs typeface="Arial" pitchFamily="34" charset="0"/>
              </a:rPr>
              <a:t>In the ISIS SANS 2.0 case they allow for:</a:t>
            </a:r>
            <a:endParaRPr lang="en-US" kern="0" dirty="0">
              <a:latin typeface="Arial" pitchFamily="34" charset="0"/>
              <a:cs typeface="Arial" pitchFamily="34" charset="0"/>
            </a:endParaRPr>
          </a:p>
          <a:p>
            <a:pPr marL="342900" lvl="0" indent="-342900" algn="just">
              <a:buFont typeface="Arial" panose="020B0604020202020204" pitchFamily="34" charset="0"/>
              <a:buChar char="•"/>
            </a:pPr>
            <a:r>
              <a:rPr lang="en-US" kern="0" dirty="0">
                <a:latin typeface="Arial" pitchFamily="34" charset="0"/>
                <a:cs typeface="Arial" pitchFamily="34" charset="0"/>
              </a:rPr>
              <a:t>e</a:t>
            </a:r>
            <a:r>
              <a:rPr lang="en-US" kern="0" dirty="0" smtClean="0">
                <a:latin typeface="Arial" pitchFamily="34" charset="0"/>
                <a:cs typeface="Arial" pitchFamily="34" charset="0"/>
              </a:rPr>
              <a:t>asy mapping of legacy code to a set of adequate workflow algorithms.</a:t>
            </a:r>
          </a:p>
          <a:p>
            <a:pPr marL="342900" lvl="0" indent="-342900" algn="just">
              <a:buFont typeface="Arial" panose="020B0604020202020204" pitchFamily="34" charset="0"/>
              <a:buChar char="•"/>
            </a:pPr>
            <a:r>
              <a:rPr lang="en-US" kern="0" dirty="0" smtClean="0">
                <a:latin typeface="Arial" pitchFamily="34" charset="0"/>
                <a:cs typeface="Arial" pitchFamily="34" charset="0"/>
              </a:rPr>
              <a:t>one sub-state per algorithm approach. This enables the extension and modification of particular algorithm implementations and settings without interfering with the rest of the framework.</a:t>
            </a:r>
          </a:p>
          <a:p>
            <a:pPr marL="342900" lvl="0" indent="-342900" algn="just">
              <a:buFont typeface="Arial" panose="020B0604020202020204" pitchFamily="34" charset="0"/>
              <a:buChar char="•"/>
            </a:pPr>
            <a:r>
              <a:rPr lang="en-US" kern="0" dirty="0">
                <a:latin typeface="Arial" pitchFamily="34" charset="0"/>
                <a:cs typeface="Arial" pitchFamily="34" charset="0"/>
              </a:rPr>
              <a:t>u</a:t>
            </a:r>
            <a:r>
              <a:rPr lang="en-US" kern="0" dirty="0" smtClean="0">
                <a:latin typeface="Arial" pitchFamily="34" charset="0"/>
                <a:cs typeface="Arial" pitchFamily="34" charset="0"/>
              </a:rPr>
              <a:t>sing established testing procedures in </a:t>
            </a:r>
            <a:r>
              <a:rPr lang="en-US" kern="0" dirty="0" err="1" smtClean="0">
                <a:latin typeface="Arial" pitchFamily="34" charset="0"/>
                <a:cs typeface="Arial" pitchFamily="34" charset="0"/>
              </a:rPr>
              <a:t>Mantid</a:t>
            </a:r>
            <a:r>
              <a:rPr lang="en-US" kern="0" dirty="0" smtClean="0">
                <a:latin typeface="Arial" pitchFamily="34" charset="0"/>
                <a:cs typeface="Arial" pitchFamily="34" charset="0"/>
              </a:rPr>
              <a:t>.</a:t>
            </a:r>
          </a:p>
          <a:p>
            <a:pPr marL="342900" lvl="0" indent="-342900" algn="just">
              <a:buFont typeface="Arial" panose="020B0604020202020204" pitchFamily="34" charset="0"/>
              <a:buChar char="•"/>
            </a:pPr>
            <a:r>
              <a:rPr lang="en-US" kern="0" dirty="0">
                <a:latin typeface="Arial" pitchFamily="34" charset="0"/>
                <a:cs typeface="Arial" pitchFamily="34" charset="0"/>
              </a:rPr>
              <a:t>l</a:t>
            </a:r>
            <a:r>
              <a:rPr lang="en-US" kern="0" dirty="0" smtClean="0">
                <a:latin typeface="Arial" pitchFamily="34" charset="0"/>
                <a:cs typeface="Arial" pitchFamily="34" charset="0"/>
              </a:rPr>
              <a:t>everaging </a:t>
            </a:r>
            <a:r>
              <a:rPr lang="en-US" kern="0" dirty="0" err="1" smtClean="0">
                <a:latin typeface="Arial" pitchFamily="34" charset="0"/>
                <a:cs typeface="Arial" pitchFamily="34" charset="0"/>
              </a:rPr>
              <a:t>Mantid’s</a:t>
            </a:r>
            <a:r>
              <a:rPr lang="en-US" kern="0" dirty="0" smtClean="0">
                <a:latin typeface="Arial" pitchFamily="34" charset="0"/>
                <a:cs typeface="Arial" pitchFamily="34" charset="0"/>
              </a:rPr>
              <a:t> auto-generated documentation.</a:t>
            </a:r>
          </a:p>
        </p:txBody>
      </p:sp>
      <p:sp>
        <p:nvSpPr>
          <p:cNvPr id="115" name="TextBox 114"/>
          <p:cNvSpPr txBox="1"/>
          <p:nvPr/>
        </p:nvSpPr>
        <p:spPr>
          <a:xfrm>
            <a:off x="15704267" y="29913341"/>
            <a:ext cx="13528649" cy="1200329"/>
          </a:xfrm>
          <a:prstGeom prst="rect">
            <a:avLst/>
          </a:prstGeom>
          <a:noFill/>
        </p:spPr>
        <p:txBody>
          <a:bodyPr wrap="square" rtlCol="0">
            <a:spAutoFit/>
          </a:bodyPr>
          <a:lstStyle/>
          <a:p>
            <a:pPr lvl="0" algn="just"/>
            <a:r>
              <a:rPr lang="en-US" kern="0" dirty="0" smtClean="0">
                <a:latin typeface="Arial" pitchFamily="34" charset="0"/>
                <a:cs typeface="Arial" pitchFamily="34" charset="0"/>
              </a:rPr>
              <a:t>Porting of the legacy reduction code is well under way and a large part of the old framework has already been translated and tested. Code </a:t>
            </a:r>
            <a:r>
              <a:rPr lang="en-US" kern="0" dirty="0" err="1" smtClean="0">
                <a:latin typeface="Arial" pitchFamily="34" charset="0"/>
                <a:cs typeface="Arial" pitchFamily="34" charset="0"/>
              </a:rPr>
              <a:t>optimisation</a:t>
            </a:r>
            <a:r>
              <a:rPr lang="en-US" kern="0" dirty="0" smtClean="0">
                <a:latin typeface="Arial" pitchFamily="34" charset="0"/>
                <a:cs typeface="Arial" pitchFamily="34" charset="0"/>
              </a:rPr>
              <a:t> is a priority and has been applied where possible. </a:t>
            </a:r>
            <a:endParaRPr lang="en-US" kern="0" dirty="0">
              <a:latin typeface="Arial" pitchFamily="34" charset="0"/>
              <a:cs typeface="Arial" pitchFamily="34" charset="0"/>
            </a:endParaRPr>
          </a:p>
        </p:txBody>
      </p:sp>
      <p:grpSp>
        <p:nvGrpSpPr>
          <p:cNvPr id="10" name="Group 9"/>
          <p:cNvGrpSpPr/>
          <p:nvPr/>
        </p:nvGrpSpPr>
        <p:grpSpPr>
          <a:xfrm>
            <a:off x="15704269" y="33110000"/>
            <a:ext cx="13717786" cy="3197537"/>
            <a:chOff x="15704269" y="32132529"/>
            <a:chExt cx="13717786" cy="3197537"/>
          </a:xfrm>
        </p:grpSpPr>
        <p:pic>
          <p:nvPicPr>
            <p:cNvPr id="1034" name="Picture 10" descr="C:\Users\pica\Pictures\perforamnce_data_reductio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04269" y="32132529"/>
              <a:ext cx="9405478" cy="2881662"/>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p:cNvSpPr txBox="1"/>
            <p:nvPr/>
          </p:nvSpPr>
          <p:spPr>
            <a:xfrm>
              <a:off x="25239065" y="32159967"/>
              <a:ext cx="4182990" cy="3170099"/>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Performance comparison of the  old and new reduction framework. The test was performed using event-mode data up to and including the masking step. Note that the results are referenced to the legacy framework which is </a:t>
              </a:r>
              <a:r>
                <a:rPr lang="en-US" sz="2000" i="1" kern="0" dirty="0" smtClean="0">
                  <a:latin typeface="Arial" panose="020B0604020202020204" pitchFamily="34" charset="0"/>
                  <a:cs typeface="Arial" panose="020B0604020202020204" pitchFamily="34" charset="0"/>
                </a:rPr>
                <a:t>normalized to 100</a:t>
              </a:r>
              <a:r>
                <a:rPr lang="en-US" sz="2000" i="1" kern="0" dirty="0" smtClean="0">
                  <a:latin typeface="Arial" panose="020B0604020202020204" pitchFamily="34" charset="0"/>
                  <a:cs typeface="Arial" panose="020B0604020202020204" pitchFamily="34" charset="0"/>
                </a:rPr>
                <a:t>% of the time for </a:t>
              </a:r>
              <a:r>
                <a:rPr lang="en-US" sz="2000" i="1" kern="0" dirty="0" smtClean="0">
                  <a:latin typeface="Arial" panose="020B0604020202020204" pitchFamily="34" charset="0"/>
                  <a:cs typeface="Arial" panose="020B0604020202020204" pitchFamily="34" charset="0"/>
                </a:rPr>
                <a:t>a particular </a:t>
              </a:r>
              <a:r>
                <a:rPr lang="en-US" sz="2000" i="1" kern="0" dirty="0" smtClean="0">
                  <a:latin typeface="Arial" panose="020B0604020202020204" pitchFamily="34" charset="0"/>
                  <a:cs typeface="Arial" panose="020B0604020202020204" pitchFamily="34" charset="0"/>
                </a:rPr>
                <a:t>task</a:t>
              </a:r>
              <a:r>
                <a:rPr lang="en-US" sz="2000" i="1" kern="0" dirty="0" smtClean="0">
                  <a:latin typeface="Arial" panose="020B0604020202020204" pitchFamily="34" charset="0"/>
                  <a:cs typeface="Arial" panose="020B0604020202020204" pitchFamily="34" charset="0"/>
                </a:rPr>
                <a:t>. </a:t>
              </a:r>
              <a:r>
                <a:rPr lang="en-US" sz="2000" i="1" kern="0" dirty="0" smtClean="0">
                  <a:latin typeface="Arial" panose="020B0604020202020204" pitchFamily="34" charset="0"/>
                  <a:cs typeface="Arial" panose="020B0604020202020204" pitchFamily="34" charset="0"/>
                </a:rPr>
                <a:t>The third row made use of </a:t>
              </a:r>
              <a:r>
                <a:rPr lang="en-US" sz="2000" i="1" kern="0" dirty="0" smtClean="0">
                  <a:latin typeface="Arial" panose="020B0604020202020204" pitchFamily="34" charset="0"/>
                  <a:cs typeface="Arial" panose="020B0604020202020204" pitchFamily="34" charset="0"/>
                </a:rPr>
                <a:t> the caching feature.</a:t>
              </a:r>
              <a:endParaRPr lang="en-US" sz="2000" i="1" kern="0" dirty="0" smtClean="0">
                <a:latin typeface="Arial" panose="020B0604020202020204" pitchFamily="34" charset="0"/>
                <a:cs typeface="Arial" panose="020B0604020202020204" pitchFamily="34" charset="0"/>
              </a:endParaRPr>
            </a:p>
          </p:txBody>
        </p:sp>
      </p:grpSp>
      <p:sp>
        <p:nvSpPr>
          <p:cNvPr id="11" name="TextBox 10"/>
          <p:cNvSpPr txBox="1"/>
          <p:nvPr/>
        </p:nvSpPr>
        <p:spPr>
          <a:xfrm>
            <a:off x="1142999" y="9548499"/>
            <a:ext cx="13038101" cy="1569660"/>
          </a:xfrm>
          <a:prstGeom prst="rect">
            <a:avLst/>
          </a:prstGeom>
          <a:noFill/>
        </p:spPr>
        <p:txBody>
          <a:bodyPr wrap="square" rtlCol="0">
            <a:spAutoFit/>
          </a:bodyPr>
          <a:lstStyle/>
          <a:p>
            <a:pPr lvl="0" algn="just" defTabSz="4173538" eaLnBrk="1" hangingPunct="1">
              <a:spcBef>
                <a:spcPct val="20000"/>
              </a:spcBef>
            </a:pPr>
            <a:r>
              <a:rPr lang="en-GB" dirty="0">
                <a:latin typeface="Arial" panose="020B0604020202020204" pitchFamily="34" charset="0"/>
                <a:cs typeface="Arial" panose="020B0604020202020204" pitchFamily="34" charset="0"/>
              </a:rPr>
              <a:t>The </a:t>
            </a:r>
            <a:r>
              <a:rPr lang="en-GB" dirty="0" err="1">
                <a:latin typeface="Arial" panose="020B0604020202020204" pitchFamily="34" charset="0"/>
                <a:cs typeface="Arial" panose="020B0604020202020204" pitchFamily="34" charset="0"/>
              </a:rPr>
              <a:t>Mantid</a:t>
            </a:r>
            <a:r>
              <a:rPr lang="en-GB" dirty="0">
                <a:latin typeface="Arial" panose="020B0604020202020204" pitchFamily="34" charset="0"/>
                <a:cs typeface="Arial" panose="020B0604020202020204" pitchFamily="34" charset="0"/>
              </a:rPr>
              <a:t> Project’s software framework provides general support for </a:t>
            </a:r>
            <a:r>
              <a:rPr lang="en-GB" dirty="0" smtClean="0">
                <a:latin typeface="Arial" panose="020B0604020202020204" pitchFamily="34" charset="0"/>
                <a:cs typeface="Arial" panose="020B0604020202020204" pitchFamily="34" charset="0"/>
              </a:rPr>
              <a:t>visualisation </a:t>
            </a:r>
            <a:r>
              <a:rPr lang="en-GB" dirty="0">
                <a:latin typeface="Arial" panose="020B0604020202020204" pitchFamily="34" charset="0"/>
                <a:cs typeface="Arial" panose="020B0604020202020204" pitchFamily="34" charset="0"/>
              </a:rPr>
              <a:t>and data reduction of neutron scattering and muon spin </a:t>
            </a:r>
            <a:r>
              <a:rPr lang="en-GB" dirty="0" smtClean="0">
                <a:latin typeface="Arial" panose="020B0604020202020204" pitchFamily="34" charset="0"/>
                <a:cs typeface="Arial" panose="020B0604020202020204" pitchFamily="34" charset="0"/>
              </a:rPr>
              <a:t>measurements. </a:t>
            </a:r>
            <a:r>
              <a:rPr lang="en-GB" dirty="0">
                <a:latin typeface="Arial" panose="020B0604020202020204" pitchFamily="34" charset="0"/>
                <a:cs typeface="Arial" panose="020B0604020202020204" pitchFamily="34" charset="0"/>
              </a:rPr>
              <a:t>For several scientific areas, such as Small Angle Neutron Scattering (SANS), simple and efficient custom interfaces with tailored data reduction frameworks have been provided to allow users to analyse their data. </a:t>
            </a:r>
          </a:p>
        </p:txBody>
      </p:sp>
      <p:sp>
        <p:nvSpPr>
          <p:cNvPr id="18" name="TextBox 17"/>
          <p:cNvSpPr txBox="1"/>
          <p:nvPr/>
        </p:nvSpPr>
        <p:spPr>
          <a:xfrm>
            <a:off x="1142999" y="11248753"/>
            <a:ext cx="13038102" cy="2677656"/>
          </a:xfrm>
          <a:prstGeom prst="rect">
            <a:avLst/>
          </a:prstGeom>
          <a:noFill/>
        </p:spPr>
        <p:txBody>
          <a:bodyPr wrap="square" rtlCol="0">
            <a:spAutoFit/>
          </a:bodyPr>
          <a:lstStyle/>
          <a:p>
            <a:pPr algn="just" fontAlgn="auto" hangingPunct="1"/>
            <a:r>
              <a:rPr lang="en-GB" dirty="0">
                <a:latin typeface="Arial" panose="020B0604020202020204" pitchFamily="34" charset="0"/>
                <a:cs typeface="Arial" panose="020B0604020202020204" pitchFamily="34" charset="0"/>
              </a:rPr>
              <a:t>The </a:t>
            </a:r>
            <a:r>
              <a:rPr lang="en-GB" dirty="0" smtClean="0">
                <a:latin typeface="Arial" panose="020B0604020202020204" pitchFamily="34" charset="0"/>
                <a:cs typeface="Arial" panose="020B0604020202020204" pitchFamily="34" charset="0"/>
              </a:rPr>
              <a:t>customised reduction </a:t>
            </a:r>
            <a:r>
              <a:rPr lang="en-GB" dirty="0">
                <a:latin typeface="Arial" panose="020B0604020202020204" pitchFamily="34" charset="0"/>
                <a:cs typeface="Arial" panose="020B0604020202020204" pitchFamily="34" charset="0"/>
              </a:rPr>
              <a:t>framework </a:t>
            </a:r>
            <a:r>
              <a:rPr lang="en-GB" dirty="0" smtClean="0">
                <a:latin typeface="Arial" panose="020B0604020202020204" pitchFamily="34" charset="0"/>
                <a:cs typeface="Arial" panose="020B0604020202020204" pitchFamily="34" charset="0"/>
              </a:rPr>
              <a:t> for  ISIS SANS consists of:</a:t>
            </a:r>
            <a:endParaRPr lang="en-GB" dirty="0">
              <a:latin typeface="Arial" panose="020B0604020202020204" pitchFamily="34" charset="0"/>
              <a:cs typeface="Arial" panose="020B0604020202020204" pitchFamily="34" charset="0"/>
            </a:endParaRPr>
          </a:p>
          <a:p>
            <a:pPr marL="342900" indent="-342900" algn="just" fontAlgn="auto" hangingPunct="1">
              <a:buFont typeface="Arial" panose="020B0604020202020204" pitchFamily="34" charset="0"/>
              <a:buChar char="•"/>
            </a:pPr>
            <a:r>
              <a:rPr lang="en-GB" dirty="0">
                <a:latin typeface="Arial" panose="020B0604020202020204" pitchFamily="34" charset="0"/>
                <a:cs typeface="Arial" panose="020B0604020202020204" pitchFamily="34" charset="0"/>
              </a:rPr>
              <a:t>a</a:t>
            </a:r>
            <a:r>
              <a:rPr lang="en-GB" dirty="0" smtClean="0">
                <a:latin typeface="Arial" panose="020B0604020202020204" pitchFamily="34" charset="0"/>
                <a:cs typeface="Arial" panose="020B0604020202020204" pitchFamily="34" charset="0"/>
              </a:rPr>
              <a:t> reduction </a:t>
            </a:r>
            <a:r>
              <a:rPr lang="en-GB" dirty="0">
                <a:latin typeface="Arial" panose="020B0604020202020204" pitchFamily="34" charset="0"/>
                <a:cs typeface="Arial" panose="020B0604020202020204" pitchFamily="34" charset="0"/>
              </a:rPr>
              <a:t>backend which </a:t>
            </a:r>
            <a:r>
              <a:rPr lang="en-GB" dirty="0" smtClean="0">
                <a:latin typeface="Arial" panose="020B0604020202020204" pitchFamily="34" charset="0"/>
                <a:cs typeface="Arial" panose="020B0604020202020204" pitchFamily="34" charset="0"/>
              </a:rPr>
              <a:t>orchestrates </a:t>
            </a:r>
            <a:r>
              <a:rPr lang="en-GB" dirty="0">
                <a:latin typeface="Arial" panose="020B0604020202020204" pitchFamily="34" charset="0"/>
                <a:cs typeface="Arial" panose="020B0604020202020204" pitchFamily="34" charset="0"/>
              </a:rPr>
              <a:t>the reduction and handles the reduction settings.</a:t>
            </a:r>
          </a:p>
          <a:p>
            <a:pPr marL="342900" indent="-342900" algn="just" fontAlgn="auto" hangingPunct="1">
              <a:buFont typeface="Arial" panose="020B0604020202020204" pitchFamily="34" charset="0"/>
              <a:buChar char="•"/>
            </a:pPr>
            <a:r>
              <a:rPr lang="en-GB" dirty="0">
                <a:latin typeface="Arial" panose="020B0604020202020204" pitchFamily="34" charset="0"/>
                <a:cs typeface="Arial" panose="020B0604020202020204" pitchFamily="34" charset="0"/>
              </a:rPr>
              <a:t>a</a:t>
            </a:r>
            <a:r>
              <a:rPr lang="en-GB" dirty="0" smtClean="0">
                <a:latin typeface="Arial" panose="020B0604020202020204" pitchFamily="34" charset="0"/>
                <a:cs typeface="Arial" panose="020B0604020202020204" pitchFamily="34" charset="0"/>
              </a:rPr>
              <a:t> user </a:t>
            </a:r>
            <a:r>
              <a:rPr lang="en-GB" dirty="0">
                <a:latin typeface="Arial" panose="020B0604020202020204" pitchFamily="34" charset="0"/>
                <a:cs typeface="Arial" panose="020B0604020202020204" pitchFamily="34" charset="0"/>
              </a:rPr>
              <a:t>interface which provides access to single and batch reductions as well as diagnostic tools.</a:t>
            </a:r>
          </a:p>
          <a:p>
            <a:pPr marL="342900" indent="-342900" algn="just" fontAlgn="auto" hangingPunct="1">
              <a:buFont typeface="Arial" panose="020B0604020202020204" pitchFamily="34" charset="0"/>
              <a:buChar char="•"/>
            </a:pPr>
            <a:r>
              <a:rPr lang="en-GB" dirty="0">
                <a:latin typeface="Arial" panose="020B0604020202020204" pitchFamily="34" charset="0"/>
                <a:cs typeface="Arial" panose="020B0604020202020204" pitchFamily="34" charset="0"/>
              </a:rPr>
              <a:t>a</a:t>
            </a:r>
            <a:r>
              <a:rPr lang="en-GB" dirty="0" smtClean="0">
                <a:latin typeface="Arial" panose="020B0604020202020204" pitchFamily="34" charset="0"/>
                <a:cs typeface="Arial" panose="020B0604020202020204" pitchFamily="34" charset="0"/>
              </a:rPr>
              <a:t> Python </a:t>
            </a:r>
            <a:r>
              <a:rPr lang="en-GB" dirty="0">
                <a:latin typeface="Arial" panose="020B0604020202020204" pitchFamily="34" charset="0"/>
                <a:cs typeface="Arial" panose="020B0604020202020204" pitchFamily="34" charset="0"/>
              </a:rPr>
              <a:t>interface to allow </a:t>
            </a:r>
            <a:r>
              <a:rPr lang="en-GB" dirty="0" smtClean="0">
                <a:latin typeface="Arial" panose="020B0604020202020204" pitchFamily="34" charset="0"/>
                <a:cs typeface="Arial" panose="020B0604020202020204" pitchFamily="34" charset="0"/>
              </a:rPr>
              <a:t>for a scriptable </a:t>
            </a:r>
            <a:r>
              <a:rPr lang="en-GB" dirty="0">
                <a:latin typeface="Arial" panose="020B0604020202020204" pitchFamily="34" charset="0"/>
                <a:cs typeface="Arial" panose="020B0604020202020204" pitchFamily="34" charset="0"/>
              </a:rPr>
              <a:t>operation of the single or batch reductions.</a:t>
            </a:r>
          </a:p>
          <a:p>
            <a:pPr marL="342900" indent="-342900" algn="just" fontAlgn="auto" hangingPunct="1">
              <a:buFont typeface="Arial" panose="020B0604020202020204" pitchFamily="34" charset="0"/>
              <a:buChar char="•"/>
            </a:pPr>
            <a:r>
              <a:rPr lang="en-GB" dirty="0">
                <a:latin typeface="Arial" panose="020B0604020202020204" pitchFamily="34" charset="0"/>
                <a:cs typeface="Arial" panose="020B0604020202020204" pitchFamily="34" charset="0"/>
              </a:rPr>
              <a:t>c</a:t>
            </a:r>
            <a:r>
              <a:rPr lang="en-GB" dirty="0" smtClean="0">
                <a:latin typeface="Arial" panose="020B0604020202020204" pitchFamily="34" charset="0"/>
                <a:cs typeface="Arial" panose="020B0604020202020204" pitchFamily="34" charset="0"/>
              </a:rPr>
              <a:t>onvenience </a:t>
            </a:r>
            <a:r>
              <a:rPr lang="en-GB" dirty="0">
                <a:latin typeface="Arial" panose="020B0604020202020204" pitchFamily="34" charset="0"/>
                <a:cs typeface="Arial" panose="020B0604020202020204" pitchFamily="34" charset="0"/>
              </a:rPr>
              <a:t>features such as a beam centre finder, adding content of SANS files, etc.</a:t>
            </a:r>
          </a:p>
          <a:p>
            <a:endParaRPr lang="en-GB" dirty="0"/>
          </a:p>
        </p:txBody>
      </p:sp>
      <p:sp>
        <p:nvSpPr>
          <p:cNvPr id="19" name="TextBox 18"/>
          <p:cNvSpPr txBox="1"/>
          <p:nvPr/>
        </p:nvSpPr>
        <p:spPr>
          <a:xfrm>
            <a:off x="1142999" y="20537785"/>
            <a:ext cx="13038102" cy="3416320"/>
          </a:xfrm>
          <a:prstGeom prst="rect">
            <a:avLst/>
          </a:prstGeom>
          <a:noFill/>
        </p:spPr>
        <p:txBody>
          <a:bodyPr wrap="square" rtlCol="0">
            <a:spAutoFit/>
          </a:bodyPr>
          <a:lstStyle/>
          <a:p>
            <a:pPr eaLnBrk="1" fontAlgn="auto" hangingPunct="1">
              <a:spcBef>
                <a:spcPts val="0"/>
              </a:spcBef>
              <a:spcAft>
                <a:spcPts val="0"/>
              </a:spcAft>
              <a:defRPr/>
            </a:pPr>
            <a:r>
              <a:rPr lang="en-GB" dirty="0">
                <a:latin typeface="Arial" panose="020B0604020202020204" pitchFamily="34" charset="0"/>
                <a:cs typeface="Arial" panose="020B0604020202020204" pitchFamily="34" charset="0"/>
              </a:rPr>
              <a:t>Increased data volumes and demanding feature upgrades have revealed the limitations of the current approach.  Some of </a:t>
            </a:r>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limitations are</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d</a:t>
            </a:r>
            <a:r>
              <a:rPr lang="en-GB" dirty="0" smtClean="0">
                <a:latin typeface="Arial" panose="020B0604020202020204" pitchFamily="34" charset="0"/>
                <a:cs typeface="Arial" panose="020B0604020202020204" pitchFamily="34" charset="0"/>
              </a:rPr>
              <a:t>eep </a:t>
            </a:r>
            <a:r>
              <a:rPr lang="en-GB" dirty="0">
                <a:latin typeface="Arial" panose="020B0604020202020204" pitchFamily="34" charset="0"/>
                <a:cs typeface="Arial" panose="020B0604020202020204" pitchFamily="34" charset="0"/>
              </a:rPr>
              <a:t>coupling between logic and </a:t>
            </a:r>
            <a:r>
              <a:rPr lang="en-GB" dirty="0" smtClean="0">
                <a:latin typeface="Arial" panose="020B0604020202020204" pitchFamily="34" charset="0"/>
                <a:cs typeface="Arial" panose="020B0604020202020204" pitchFamily="34" charset="0"/>
              </a:rPr>
              <a:t>GUI and very </a:t>
            </a:r>
            <a:r>
              <a:rPr lang="en-GB" dirty="0">
                <a:latin typeface="Arial" panose="020B0604020202020204" pitchFamily="34" charset="0"/>
                <a:cs typeface="Arial" panose="020B0604020202020204" pitchFamily="34" charset="0"/>
              </a:rPr>
              <a:t>little separation of </a:t>
            </a:r>
            <a:r>
              <a:rPr lang="en-GB" dirty="0" smtClean="0">
                <a:latin typeface="Arial" panose="020B0604020202020204" pitchFamily="34" charset="0"/>
                <a:cs typeface="Arial" panose="020B0604020202020204" pitchFamily="34" charset="0"/>
              </a:rPr>
              <a:t>concerns.</a:t>
            </a: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v</a:t>
            </a:r>
            <a:r>
              <a:rPr lang="en-GB" dirty="0" smtClean="0">
                <a:latin typeface="Arial" panose="020B0604020202020204" pitchFamily="34" charset="0"/>
                <a:cs typeface="Arial" panose="020B0604020202020204" pitchFamily="34" charset="0"/>
              </a:rPr>
              <a:t>irtually no </a:t>
            </a:r>
            <a:r>
              <a:rPr lang="en-GB" dirty="0">
                <a:latin typeface="Arial" panose="020B0604020202020204" pitchFamily="34" charset="0"/>
                <a:cs typeface="Arial" panose="020B0604020202020204" pitchFamily="34" charset="0"/>
              </a:rPr>
              <a:t>unit </a:t>
            </a:r>
            <a:r>
              <a:rPr lang="en-GB" dirty="0" smtClean="0">
                <a:latin typeface="Arial" panose="020B0604020202020204" pitchFamily="34" charset="0"/>
                <a:cs typeface="Arial" panose="020B0604020202020204" pitchFamily="34" charset="0"/>
              </a:rPr>
              <a:t>tests (the deep </a:t>
            </a:r>
            <a:r>
              <a:rPr lang="en-GB" dirty="0">
                <a:latin typeface="Arial" panose="020B0604020202020204" pitchFamily="34" charset="0"/>
                <a:cs typeface="Arial" panose="020B0604020202020204" pitchFamily="34" charset="0"/>
              </a:rPr>
              <a:t>coupling </a:t>
            </a:r>
            <a:r>
              <a:rPr lang="en-GB" dirty="0" smtClean="0">
                <a:latin typeface="Arial" panose="020B0604020202020204" pitchFamily="34" charset="0"/>
                <a:cs typeface="Arial" panose="020B0604020202020204" pitchFamily="34" charset="0"/>
              </a:rPr>
              <a:t>makes this very hard).</a:t>
            </a: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r</a:t>
            </a:r>
            <a:r>
              <a:rPr lang="en-GB" dirty="0" smtClean="0">
                <a:latin typeface="Arial" panose="020B0604020202020204" pitchFamily="34" charset="0"/>
                <a:cs typeface="Arial" panose="020B0604020202020204" pitchFamily="34" charset="0"/>
              </a:rPr>
              <a:t>eduction </a:t>
            </a:r>
            <a:r>
              <a:rPr lang="en-GB" dirty="0">
                <a:latin typeface="Arial" panose="020B0604020202020204" pitchFamily="34" charset="0"/>
                <a:cs typeface="Arial" panose="020B0604020202020204" pitchFamily="34" charset="0"/>
              </a:rPr>
              <a:t>settings are stored </a:t>
            </a:r>
            <a:r>
              <a:rPr lang="en-GB" dirty="0" smtClean="0">
                <a:latin typeface="Arial" panose="020B0604020202020204" pitchFamily="34" charset="0"/>
                <a:cs typeface="Arial" panose="020B0604020202020204" pitchFamily="34" charset="0"/>
              </a:rPr>
              <a:t>non-centrally and </a:t>
            </a:r>
            <a:r>
              <a:rPr lang="en-GB" dirty="0">
                <a:latin typeface="Arial" panose="020B0604020202020204" pitchFamily="34" charset="0"/>
                <a:cs typeface="Arial" panose="020B0604020202020204" pitchFamily="34" charset="0"/>
              </a:rPr>
              <a:t>are mutable. Hard to know what the current state is (&gt;100 settings</a:t>
            </a:r>
            <a:r>
              <a:rPr lang="en-GB"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This leads to </a:t>
            </a:r>
            <a:r>
              <a:rPr lang="en-GB" dirty="0" smtClean="0">
                <a:latin typeface="Arial" panose="020B0604020202020204" pitchFamily="34" charset="0"/>
                <a:cs typeface="Arial" panose="020B0604020202020204" pitchFamily="34" charset="0"/>
              </a:rPr>
              <a:t>unnecessary data reloads.</a:t>
            </a: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i</a:t>
            </a:r>
            <a:r>
              <a:rPr lang="en-GB" dirty="0" smtClean="0">
                <a:latin typeface="Arial" panose="020B0604020202020204" pitchFamily="34" charset="0"/>
                <a:cs typeface="Arial" panose="020B0604020202020204" pitchFamily="34" charset="0"/>
              </a:rPr>
              <a:t>ntegrating </a:t>
            </a:r>
            <a:r>
              <a:rPr lang="en-GB" dirty="0">
                <a:latin typeface="Arial" panose="020B0604020202020204" pitchFamily="34" charset="0"/>
                <a:cs typeface="Arial" panose="020B0604020202020204" pitchFamily="34" charset="0"/>
              </a:rPr>
              <a:t>new facilities is hard due to the high coupling to </a:t>
            </a:r>
            <a:r>
              <a:rPr lang="en-GB" dirty="0" smtClean="0">
                <a:latin typeface="Arial" panose="020B0604020202020204" pitchFamily="34" charset="0"/>
                <a:cs typeface="Arial" panose="020B0604020202020204" pitchFamily="34" charset="0"/>
              </a:rPr>
              <a:t>facility-specific  </a:t>
            </a:r>
            <a:r>
              <a:rPr lang="en-GB" dirty="0" smtClean="0">
                <a:latin typeface="Arial" panose="020B0604020202020204" pitchFamily="34" charset="0"/>
                <a:cs typeface="Arial" panose="020B0604020202020204" pitchFamily="34" charset="0"/>
              </a:rPr>
              <a:t>solutions.</a:t>
            </a:r>
            <a:endParaRPr lang="en-GB" dirty="0">
              <a:latin typeface="Arial" panose="020B0604020202020204" pitchFamily="34" charset="0"/>
              <a:cs typeface="Arial" panose="020B0604020202020204" pitchFamily="34"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panose="020B0604020202020204" pitchFamily="34" charset="0"/>
                <a:cs typeface="Arial" panose="020B0604020202020204" pitchFamily="34" charset="0"/>
              </a:rPr>
              <a:t>l</a:t>
            </a:r>
            <a:r>
              <a:rPr lang="en-GB" dirty="0" smtClean="0">
                <a:latin typeface="Arial" panose="020B0604020202020204" pitchFamily="34" charset="0"/>
                <a:cs typeface="Arial" panose="020B0604020202020204" pitchFamily="34" charset="0"/>
              </a:rPr>
              <a:t>ittle code documentation </a:t>
            </a:r>
            <a:r>
              <a:rPr lang="en-GB" dirty="0">
                <a:latin typeface="Arial" panose="020B0604020202020204" pitchFamily="34" charset="0"/>
                <a:cs typeface="Arial" panose="020B0604020202020204" pitchFamily="34" charset="0"/>
              </a:rPr>
              <a:t>which makes </a:t>
            </a:r>
            <a:r>
              <a:rPr lang="en-GB" dirty="0" smtClean="0">
                <a:latin typeface="Arial" panose="020B0604020202020204" pitchFamily="34" charset="0"/>
                <a:cs typeface="Arial" panose="020B0604020202020204" pitchFamily="34" charset="0"/>
              </a:rPr>
              <a:t>maintainability difficult.</a:t>
            </a:r>
            <a:endParaRPr lang="en-GB" dirty="0">
              <a:latin typeface="Arial" panose="020B0604020202020204" pitchFamily="34" charset="0"/>
              <a:cs typeface="Arial" panose="020B0604020202020204" pitchFamily="34" charset="0"/>
            </a:endParaRPr>
          </a:p>
          <a:p>
            <a:endParaRPr lang="en-GB" dirty="0"/>
          </a:p>
        </p:txBody>
      </p:sp>
      <p:sp>
        <p:nvSpPr>
          <p:cNvPr id="21" name="TextBox 20"/>
          <p:cNvSpPr txBox="1"/>
          <p:nvPr/>
        </p:nvSpPr>
        <p:spPr>
          <a:xfrm>
            <a:off x="1016829" y="28386657"/>
            <a:ext cx="13164272" cy="1938992"/>
          </a:xfrm>
          <a:prstGeom prst="rect">
            <a:avLst/>
          </a:prstGeom>
          <a:noFill/>
        </p:spPr>
        <p:txBody>
          <a:bodyPr wrap="square" rtlCol="0">
            <a:spAutoFit/>
          </a:bodyPr>
          <a:lstStyle/>
          <a:p>
            <a:pPr lvl="0" algn="just"/>
            <a:r>
              <a:rPr lang="en-GB" dirty="0" smtClean="0">
                <a:latin typeface="Arial" panose="020B0604020202020204" pitchFamily="34" charset="0"/>
                <a:cs typeface="Arial" panose="020B0604020202020204" pitchFamily="34" charset="0"/>
              </a:rPr>
              <a:t>ISIS </a:t>
            </a:r>
            <a:r>
              <a:rPr lang="en-GB" dirty="0">
                <a:latin typeface="Arial" panose="020B0604020202020204" pitchFamily="34" charset="0"/>
                <a:cs typeface="Arial" panose="020B0604020202020204" pitchFamily="34" charset="0"/>
              </a:rPr>
              <a:t>SANS </a:t>
            </a:r>
            <a:r>
              <a:rPr lang="en-GB" dirty="0" smtClean="0">
                <a:latin typeface="Arial" panose="020B0604020202020204" pitchFamily="34" charset="0"/>
                <a:cs typeface="Arial" panose="020B0604020202020204" pitchFamily="34" charset="0"/>
              </a:rPr>
              <a:t>instrument </a:t>
            </a:r>
            <a:r>
              <a:rPr lang="en-GB" dirty="0">
                <a:latin typeface="Arial" panose="020B0604020202020204" pitchFamily="34" charset="0"/>
                <a:cs typeface="Arial" panose="020B0604020202020204" pitchFamily="34" charset="0"/>
              </a:rPr>
              <a:t>scientists have recently asked us to deliver a new data reduction framework which is more scalable, robust, and solves the performance issues of the current approach.  In addition, they require a solution which allows other facilities to incorporate their custom data reduction easily into the same framework and interface. </a:t>
            </a:r>
          </a:p>
          <a:p>
            <a:endParaRPr lang="en-GB" dirty="0"/>
          </a:p>
        </p:txBody>
      </p:sp>
      <p:grpSp>
        <p:nvGrpSpPr>
          <p:cNvPr id="22" name="Group 21"/>
          <p:cNvGrpSpPr/>
          <p:nvPr/>
        </p:nvGrpSpPr>
        <p:grpSpPr>
          <a:xfrm>
            <a:off x="1510117" y="33571233"/>
            <a:ext cx="12241081" cy="4680520"/>
            <a:chOff x="1495083" y="33067177"/>
            <a:chExt cx="12241081" cy="4680520"/>
          </a:xfrm>
        </p:grpSpPr>
        <p:grpSp>
          <p:nvGrpSpPr>
            <p:cNvPr id="49" name="Group 48"/>
            <p:cNvGrpSpPr/>
            <p:nvPr/>
          </p:nvGrpSpPr>
          <p:grpSpPr>
            <a:xfrm>
              <a:off x="2001896" y="33067177"/>
              <a:ext cx="10309142" cy="3674775"/>
              <a:chOff x="-1535796" y="487508"/>
              <a:chExt cx="10309142" cy="3674775"/>
            </a:xfrm>
          </p:grpSpPr>
          <p:grpSp>
            <p:nvGrpSpPr>
              <p:cNvPr id="50" name="Group 49"/>
              <p:cNvGrpSpPr/>
              <p:nvPr/>
            </p:nvGrpSpPr>
            <p:grpSpPr>
              <a:xfrm>
                <a:off x="-1535796" y="1145791"/>
                <a:ext cx="4464496" cy="3016492"/>
                <a:chOff x="251520" y="1150629"/>
                <a:chExt cx="4464496" cy="3016492"/>
              </a:xfrm>
            </p:grpSpPr>
            <p:grpSp>
              <p:nvGrpSpPr>
                <p:cNvPr id="63" name="Group 62"/>
                <p:cNvGrpSpPr/>
                <p:nvPr/>
              </p:nvGrpSpPr>
              <p:grpSpPr>
                <a:xfrm>
                  <a:off x="251520" y="1150629"/>
                  <a:ext cx="4464496" cy="3016492"/>
                  <a:chOff x="827584" y="1772816"/>
                  <a:chExt cx="4464496" cy="3960440"/>
                </a:xfrm>
              </p:grpSpPr>
              <p:sp>
                <p:nvSpPr>
                  <p:cNvPr id="66" name="Rectangle 65"/>
                  <p:cNvSpPr/>
                  <p:nvPr/>
                </p:nvSpPr>
                <p:spPr>
                  <a:xfrm>
                    <a:off x="827584" y="1772816"/>
                    <a:ext cx="4464496" cy="3960440"/>
                  </a:xfrm>
                  <a:prstGeom prst="rect">
                    <a:avLst/>
                  </a:prstGeom>
                  <a:gradFill flip="none" rotWithShape="1">
                    <a:gsLst>
                      <a:gs pos="0">
                        <a:schemeClr val="accent1">
                          <a:tint val="66000"/>
                          <a:satMod val="160000"/>
                          <a:tint val="66000"/>
                          <a:satMod val="160000"/>
                        </a:schemeClr>
                      </a:gs>
                      <a:gs pos="50000">
                        <a:schemeClr val="accent1">
                          <a:tint val="66000"/>
                          <a:satMod val="160000"/>
                          <a:tint val="44500"/>
                          <a:satMod val="160000"/>
                        </a:schemeClr>
                      </a:gs>
                      <a:gs pos="100000">
                        <a:schemeClr val="accent1">
                          <a:tint val="66000"/>
                          <a:satMod val="16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p:cNvSpPr txBox="1"/>
                  <p:nvPr/>
                </p:nvSpPr>
                <p:spPr>
                  <a:xfrm>
                    <a:off x="1979712" y="1772816"/>
                    <a:ext cx="1936749" cy="727360"/>
                  </a:xfrm>
                  <a:prstGeom prst="rect">
                    <a:avLst/>
                  </a:prstGeom>
                  <a:noFill/>
                </p:spPr>
                <p:txBody>
                  <a:bodyPr wrap="none" rtlCol="0">
                    <a:spAutoFit/>
                  </a:bodyPr>
                  <a:lstStyle/>
                  <a:p>
                    <a:r>
                      <a:rPr lang="en-GB" sz="3000" dirty="0" err="1" smtClean="0"/>
                      <a:t>SANSState</a:t>
                    </a:r>
                    <a:endParaRPr lang="en-GB" sz="3000" dirty="0"/>
                  </a:p>
                </p:txBody>
              </p:sp>
              <p:cxnSp>
                <p:nvCxnSpPr>
                  <p:cNvPr id="68" name="Straight Connector 67"/>
                  <p:cNvCxnSpPr/>
                  <p:nvPr/>
                </p:nvCxnSpPr>
                <p:spPr>
                  <a:xfrm>
                    <a:off x="827584" y="2400621"/>
                    <a:ext cx="44644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827584" y="4868977"/>
                    <a:ext cx="4464496" cy="0"/>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869157" y="4868977"/>
                    <a:ext cx="1477199" cy="461665"/>
                  </a:xfrm>
                  <a:prstGeom prst="rect">
                    <a:avLst/>
                  </a:prstGeom>
                  <a:noFill/>
                </p:spPr>
                <p:txBody>
                  <a:bodyPr wrap="none" rtlCol="0">
                    <a:spAutoFit/>
                  </a:bodyPr>
                  <a:lstStyle/>
                  <a:p>
                    <a:r>
                      <a:rPr lang="en-GB" dirty="0" smtClean="0"/>
                      <a:t>+ </a:t>
                    </a:r>
                    <a:r>
                      <a:rPr lang="en-GB" sz="2400" dirty="0" smtClean="0"/>
                      <a:t>validate</a:t>
                    </a:r>
                    <a:r>
                      <a:rPr lang="en-GB" dirty="0" smtClean="0"/>
                      <a:t>()</a:t>
                    </a:r>
                    <a:endParaRPr lang="en-GB" dirty="0"/>
                  </a:p>
                </p:txBody>
              </p:sp>
              <p:sp>
                <p:nvSpPr>
                  <p:cNvPr id="71" name="TextBox 70"/>
                  <p:cNvSpPr txBox="1"/>
                  <p:nvPr/>
                </p:nvSpPr>
                <p:spPr>
                  <a:xfrm>
                    <a:off x="869157" y="5229016"/>
                    <a:ext cx="1503425" cy="461665"/>
                  </a:xfrm>
                  <a:prstGeom prst="rect">
                    <a:avLst/>
                  </a:prstGeom>
                  <a:noFill/>
                </p:spPr>
                <p:txBody>
                  <a:bodyPr wrap="none" rtlCol="0">
                    <a:spAutoFit/>
                  </a:bodyPr>
                  <a:lstStyle/>
                  <a:p>
                    <a:r>
                      <a:rPr lang="en-GB" dirty="0" smtClean="0"/>
                      <a:t>+ </a:t>
                    </a:r>
                    <a:r>
                      <a:rPr lang="en-GB" sz="2400" dirty="0" smtClean="0"/>
                      <a:t>serialize</a:t>
                    </a:r>
                    <a:r>
                      <a:rPr lang="en-GB" dirty="0" smtClean="0"/>
                      <a:t>()</a:t>
                    </a:r>
                    <a:endParaRPr lang="en-GB" dirty="0"/>
                  </a:p>
                </p:txBody>
              </p:sp>
            </p:grpSp>
            <p:sp>
              <p:nvSpPr>
                <p:cNvPr id="64" name="TextBox 63"/>
                <p:cNvSpPr txBox="1"/>
                <p:nvPr/>
              </p:nvSpPr>
              <p:spPr>
                <a:xfrm>
                  <a:off x="369358" y="1700808"/>
                  <a:ext cx="2606804" cy="1938992"/>
                </a:xfrm>
                <a:prstGeom prst="rect">
                  <a:avLst/>
                </a:prstGeom>
                <a:noFill/>
              </p:spPr>
              <p:txBody>
                <a:bodyPr wrap="none" rtlCol="0">
                  <a:spAutoFit/>
                </a:bodyPr>
                <a:lstStyle/>
                <a:p>
                  <a:r>
                    <a:rPr lang="en-GB" sz="2400" dirty="0" smtClean="0"/>
                    <a:t>- mask: </a:t>
                  </a:r>
                  <a:r>
                    <a:rPr lang="en-GB" sz="2400" dirty="0" err="1" smtClean="0"/>
                    <a:t>StateMask</a:t>
                  </a:r>
                  <a:endParaRPr lang="en-GB" sz="2400" dirty="0" smtClean="0"/>
                </a:p>
                <a:p>
                  <a:r>
                    <a:rPr lang="en-GB" sz="2400" dirty="0" smtClean="0"/>
                    <a:t>- data: </a:t>
                  </a:r>
                  <a:r>
                    <a:rPr lang="en-GB" sz="2400" dirty="0" err="1" smtClean="0"/>
                    <a:t>StateData</a:t>
                  </a:r>
                  <a:endParaRPr lang="en-GB" sz="2400" dirty="0" smtClean="0"/>
                </a:p>
                <a:p>
                  <a:r>
                    <a:rPr lang="en-GB" sz="2400" dirty="0" smtClean="0"/>
                    <a:t>- move: </a:t>
                  </a:r>
                  <a:r>
                    <a:rPr lang="en-GB" sz="2400" dirty="0" err="1" smtClean="0"/>
                    <a:t>StateMove</a:t>
                  </a:r>
                  <a:endParaRPr lang="en-GB" sz="2400" dirty="0" smtClean="0"/>
                </a:p>
                <a:p>
                  <a:endParaRPr lang="en-GB" sz="2400" dirty="0" smtClean="0"/>
                </a:p>
                <a:p>
                  <a:pPr marL="285750" indent="-285750">
                    <a:buFontTx/>
                    <a:buChar char="-"/>
                  </a:pPr>
                  <a:endParaRPr lang="en-GB" dirty="0"/>
                </a:p>
              </p:txBody>
            </p:sp>
            <p:sp>
              <p:nvSpPr>
                <p:cNvPr id="65" name="TextBox 64"/>
                <p:cNvSpPr txBox="1"/>
                <p:nvPr/>
              </p:nvSpPr>
              <p:spPr>
                <a:xfrm>
                  <a:off x="1434880" y="2996951"/>
                  <a:ext cx="723275" cy="401713"/>
                </a:xfrm>
                <a:prstGeom prst="rect">
                  <a:avLst/>
                </a:prstGeom>
                <a:noFill/>
              </p:spPr>
              <p:txBody>
                <a:bodyPr vert="vert" wrap="none" rtlCol="0">
                  <a:spAutoFit/>
                </a:bodyPr>
                <a:lstStyle/>
                <a:p>
                  <a:r>
                    <a:rPr lang="en-GB" sz="3500" dirty="0" smtClean="0"/>
                    <a:t>…</a:t>
                  </a:r>
                  <a:endParaRPr lang="en-GB" sz="3500" dirty="0"/>
                </a:p>
              </p:txBody>
            </p:sp>
          </p:grpSp>
          <p:grpSp>
            <p:nvGrpSpPr>
              <p:cNvPr id="51" name="Group 50"/>
              <p:cNvGrpSpPr/>
              <p:nvPr/>
            </p:nvGrpSpPr>
            <p:grpSpPr>
              <a:xfrm>
                <a:off x="4308850" y="487508"/>
                <a:ext cx="4464496" cy="3016492"/>
                <a:chOff x="251520" y="1150629"/>
                <a:chExt cx="4464496" cy="3016492"/>
              </a:xfrm>
            </p:grpSpPr>
            <p:grpSp>
              <p:nvGrpSpPr>
                <p:cNvPr id="54" name="Group 53"/>
                <p:cNvGrpSpPr/>
                <p:nvPr/>
              </p:nvGrpSpPr>
              <p:grpSpPr>
                <a:xfrm>
                  <a:off x="251520" y="1150629"/>
                  <a:ext cx="4464496" cy="3016492"/>
                  <a:chOff x="827584" y="1772816"/>
                  <a:chExt cx="4464496" cy="3960440"/>
                </a:xfrm>
              </p:grpSpPr>
              <p:sp>
                <p:nvSpPr>
                  <p:cNvPr id="57" name="Rectangle 56"/>
                  <p:cNvSpPr/>
                  <p:nvPr/>
                </p:nvSpPr>
                <p:spPr>
                  <a:xfrm>
                    <a:off x="827584" y="1772816"/>
                    <a:ext cx="4464496" cy="3960440"/>
                  </a:xfrm>
                  <a:prstGeom prst="rect">
                    <a:avLst/>
                  </a:prstGeom>
                  <a:gradFill flip="none" rotWithShape="1">
                    <a:gsLst>
                      <a:gs pos="0">
                        <a:schemeClr val="accent1">
                          <a:tint val="66000"/>
                          <a:satMod val="160000"/>
                          <a:tint val="66000"/>
                          <a:satMod val="160000"/>
                        </a:schemeClr>
                      </a:gs>
                      <a:gs pos="50000">
                        <a:schemeClr val="accent1">
                          <a:tint val="66000"/>
                          <a:satMod val="160000"/>
                          <a:tint val="44500"/>
                          <a:satMod val="160000"/>
                        </a:schemeClr>
                      </a:gs>
                      <a:gs pos="100000">
                        <a:schemeClr val="accent1">
                          <a:tint val="66000"/>
                          <a:satMod val="16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p:cNvSpPr txBox="1"/>
                  <p:nvPr/>
                </p:nvSpPr>
                <p:spPr>
                  <a:xfrm>
                    <a:off x="1979712" y="1772816"/>
                    <a:ext cx="1818575" cy="727360"/>
                  </a:xfrm>
                  <a:prstGeom prst="rect">
                    <a:avLst/>
                  </a:prstGeom>
                  <a:noFill/>
                </p:spPr>
                <p:txBody>
                  <a:bodyPr wrap="none" rtlCol="0">
                    <a:spAutoFit/>
                  </a:bodyPr>
                  <a:lstStyle/>
                  <a:p>
                    <a:r>
                      <a:rPr lang="en-GB" sz="3000" dirty="0" err="1" smtClean="0"/>
                      <a:t>StateMask</a:t>
                    </a:r>
                    <a:endParaRPr lang="en-GB" sz="3000" dirty="0"/>
                  </a:p>
                </p:txBody>
              </p:sp>
              <p:cxnSp>
                <p:nvCxnSpPr>
                  <p:cNvPr id="59" name="Straight Connector 58"/>
                  <p:cNvCxnSpPr/>
                  <p:nvPr/>
                </p:nvCxnSpPr>
                <p:spPr>
                  <a:xfrm>
                    <a:off x="827584" y="2400621"/>
                    <a:ext cx="44644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827584" y="4868977"/>
                    <a:ext cx="4464496" cy="0"/>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869157" y="4868977"/>
                    <a:ext cx="1477199" cy="461665"/>
                  </a:xfrm>
                  <a:prstGeom prst="rect">
                    <a:avLst/>
                  </a:prstGeom>
                  <a:noFill/>
                </p:spPr>
                <p:txBody>
                  <a:bodyPr wrap="none" rtlCol="0">
                    <a:spAutoFit/>
                  </a:bodyPr>
                  <a:lstStyle/>
                  <a:p>
                    <a:r>
                      <a:rPr lang="en-GB" dirty="0" smtClean="0"/>
                      <a:t>+ </a:t>
                    </a:r>
                    <a:r>
                      <a:rPr lang="en-GB" sz="2400" dirty="0" smtClean="0"/>
                      <a:t>validate</a:t>
                    </a:r>
                    <a:r>
                      <a:rPr lang="en-GB" dirty="0" smtClean="0"/>
                      <a:t>()</a:t>
                    </a:r>
                    <a:endParaRPr lang="en-GB" dirty="0"/>
                  </a:p>
                </p:txBody>
              </p:sp>
              <p:sp>
                <p:nvSpPr>
                  <p:cNvPr id="62" name="TextBox 61"/>
                  <p:cNvSpPr txBox="1"/>
                  <p:nvPr/>
                </p:nvSpPr>
                <p:spPr>
                  <a:xfrm>
                    <a:off x="869157" y="5229016"/>
                    <a:ext cx="1503425" cy="461665"/>
                  </a:xfrm>
                  <a:prstGeom prst="rect">
                    <a:avLst/>
                  </a:prstGeom>
                  <a:noFill/>
                </p:spPr>
                <p:txBody>
                  <a:bodyPr wrap="none" rtlCol="0">
                    <a:spAutoFit/>
                  </a:bodyPr>
                  <a:lstStyle/>
                  <a:p>
                    <a:r>
                      <a:rPr lang="en-GB" dirty="0" smtClean="0"/>
                      <a:t>+ </a:t>
                    </a:r>
                    <a:r>
                      <a:rPr lang="en-GB" sz="2400" dirty="0" smtClean="0"/>
                      <a:t>serialize</a:t>
                    </a:r>
                    <a:r>
                      <a:rPr lang="en-GB" dirty="0" smtClean="0"/>
                      <a:t>()</a:t>
                    </a:r>
                    <a:endParaRPr lang="en-GB" dirty="0"/>
                  </a:p>
                </p:txBody>
              </p:sp>
            </p:grpSp>
            <p:sp>
              <p:nvSpPr>
                <p:cNvPr id="55" name="TextBox 54"/>
                <p:cNvSpPr txBox="1"/>
                <p:nvPr/>
              </p:nvSpPr>
              <p:spPr>
                <a:xfrm>
                  <a:off x="369358" y="1700808"/>
                  <a:ext cx="3207225" cy="1846659"/>
                </a:xfrm>
                <a:prstGeom prst="rect">
                  <a:avLst/>
                </a:prstGeom>
                <a:noFill/>
              </p:spPr>
              <p:txBody>
                <a:bodyPr wrap="none" rtlCol="0">
                  <a:spAutoFit/>
                </a:bodyPr>
                <a:lstStyle/>
                <a:p>
                  <a:r>
                    <a:rPr lang="en-GB" sz="2400" dirty="0" smtClean="0"/>
                    <a:t>- </a:t>
                  </a:r>
                  <a:r>
                    <a:rPr lang="en-GB" sz="2400" dirty="0" err="1" smtClean="0"/>
                    <a:t>phi_min</a:t>
                  </a:r>
                  <a:r>
                    <a:rPr lang="en-GB" sz="2400" dirty="0" smtClean="0"/>
                    <a:t> : float</a:t>
                  </a:r>
                </a:p>
                <a:p>
                  <a:r>
                    <a:rPr lang="en-GB" sz="2400" dirty="0" smtClean="0"/>
                    <a:t>- </a:t>
                  </a:r>
                  <a:r>
                    <a:rPr lang="en-GB" sz="2400" dirty="0" err="1" smtClean="0"/>
                    <a:t>phi_max</a:t>
                  </a:r>
                  <a:r>
                    <a:rPr lang="en-GB" sz="2400" dirty="0" smtClean="0"/>
                    <a:t>: float</a:t>
                  </a:r>
                </a:p>
                <a:p>
                  <a:r>
                    <a:rPr lang="en-GB" sz="2400" dirty="0" smtClean="0"/>
                    <a:t>- </a:t>
                  </a:r>
                  <a:r>
                    <a:rPr lang="en-GB" sz="2400" dirty="0" err="1" smtClean="0"/>
                    <a:t>mask_files</a:t>
                  </a:r>
                  <a:r>
                    <a:rPr lang="en-GB" sz="2400" dirty="0" smtClean="0"/>
                    <a:t>: list&lt;string&gt;</a:t>
                  </a:r>
                </a:p>
                <a:p>
                  <a:endParaRPr lang="en-GB" sz="2400" dirty="0" smtClean="0"/>
                </a:p>
                <a:p>
                  <a:pPr marL="285750" indent="-285750">
                    <a:buFontTx/>
                    <a:buChar char="-"/>
                  </a:pPr>
                  <a:endParaRPr lang="en-GB" dirty="0"/>
                </a:p>
              </p:txBody>
            </p:sp>
            <p:sp>
              <p:nvSpPr>
                <p:cNvPr id="56" name="TextBox 55"/>
                <p:cNvSpPr txBox="1"/>
                <p:nvPr/>
              </p:nvSpPr>
              <p:spPr>
                <a:xfrm>
                  <a:off x="1434880" y="2996951"/>
                  <a:ext cx="723275" cy="401713"/>
                </a:xfrm>
                <a:prstGeom prst="rect">
                  <a:avLst/>
                </a:prstGeom>
                <a:noFill/>
              </p:spPr>
              <p:txBody>
                <a:bodyPr vert="vert" wrap="none" rtlCol="0">
                  <a:spAutoFit/>
                </a:bodyPr>
                <a:lstStyle/>
                <a:p>
                  <a:r>
                    <a:rPr lang="en-GB" sz="3500" dirty="0" smtClean="0"/>
                    <a:t>…</a:t>
                  </a:r>
                  <a:endParaRPr lang="en-GB" sz="3500" dirty="0"/>
                </a:p>
              </p:txBody>
            </p:sp>
          </p:grpSp>
          <p:sp>
            <p:nvSpPr>
              <p:cNvPr id="52" name="TextBox 51"/>
              <p:cNvSpPr txBox="1"/>
              <p:nvPr/>
            </p:nvSpPr>
            <p:spPr>
              <a:xfrm>
                <a:off x="6080989" y="3658227"/>
                <a:ext cx="1261884" cy="152400"/>
              </a:xfrm>
              <a:prstGeom prst="rect">
                <a:avLst/>
              </a:prstGeom>
              <a:noFill/>
            </p:spPr>
            <p:txBody>
              <a:bodyPr vert="vert" wrap="square" rtlCol="0">
                <a:spAutoFit/>
              </a:bodyPr>
              <a:lstStyle/>
              <a:p>
                <a:r>
                  <a:rPr lang="en-GB" sz="7000" dirty="0" smtClean="0"/>
                  <a:t>…</a:t>
                </a:r>
                <a:endParaRPr lang="en-GB" sz="7000" dirty="0"/>
              </a:p>
            </p:txBody>
          </p:sp>
          <p:cxnSp>
            <p:nvCxnSpPr>
              <p:cNvPr id="53" name="Straight Arrow Connector 52"/>
              <p:cNvCxnSpPr>
                <a:stCxn id="57" idx="1"/>
                <a:endCxn id="66" idx="3"/>
              </p:cNvCxnSpPr>
              <p:nvPr/>
            </p:nvCxnSpPr>
            <p:spPr>
              <a:xfrm flipH="1">
                <a:off x="2928700" y="1995754"/>
                <a:ext cx="1380150" cy="65828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1495083" y="37039811"/>
              <a:ext cx="12241081" cy="707886"/>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The SANS State is made up of </a:t>
              </a:r>
              <a:r>
                <a:rPr lang="en-US" sz="2000" i="1" kern="0" dirty="0" smtClean="0">
                  <a:latin typeface="Arial" panose="020B0604020202020204" pitchFamily="34" charset="0"/>
                  <a:cs typeface="Arial" panose="020B0604020202020204" pitchFamily="34" charset="0"/>
                </a:rPr>
                <a:t>sub-states </a:t>
              </a:r>
              <a:r>
                <a:rPr lang="en-US" sz="2000" i="1" kern="0" dirty="0" smtClean="0">
                  <a:latin typeface="Arial" panose="020B0604020202020204" pitchFamily="34" charset="0"/>
                  <a:cs typeface="Arial" panose="020B0604020202020204" pitchFamily="34" charset="0"/>
                </a:rPr>
                <a:t>which contain information that can be easily converted into passive data structures.</a:t>
              </a:r>
              <a:endParaRPr lang="en-US" sz="2000" i="1" kern="0" dirty="0">
                <a:latin typeface="Arial" panose="020B0604020202020204" pitchFamily="34" charset="0"/>
                <a:cs typeface="Arial" panose="020B0604020202020204" pitchFamily="34" charset="0"/>
              </a:endParaRPr>
            </a:p>
          </p:txBody>
        </p:sp>
      </p:grpSp>
      <p:sp>
        <p:nvSpPr>
          <p:cNvPr id="46" name="TextBox 45"/>
          <p:cNvSpPr txBox="1"/>
          <p:nvPr/>
        </p:nvSpPr>
        <p:spPr>
          <a:xfrm>
            <a:off x="15704269" y="18089513"/>
            <a:ext cx="13717786" cy="2308324"/>
          </a:xfrm>
          <a:prstGeom prst="rect">
            <a:avLst/>
          </a:prstGeom>
          <a:noFill/>
        </p:spPr>
        <p:txBody>
          <a:bodyPr wrap="square" rtlCol="0">
            <a:spAutoFit/>
          </a:bodyPr>
          <a:lstStyle/>
          <a:p>
            <a:pPr lvl="0"/>
            <a:r>
              <a:rPr lang="en-US" kern="0" dirty="0">
                <a:latin typeface="Arial" pitchFamily="34" charset="0"/>
                <a:cs typeface="Arial" pitchFamily="34" charset="0"/>
              </a:rPr>
              <a:t>While the workflow algorithms allow us to create  clearly defined units of work, we need them to be highly configurable in order to accommodate </a:t>
            </a:r>
            <a:r>
              <a:rPr lang="en-US" kern="0" dirty="0" smtClean="0">
                <a:latin typeface="Arial" pitchFamily="34" charset="0"/>
                <a:cs typeface="Arial" pitchFamily="34" charset="0"/>
              </a:rPr>
              <a:t>a range of currently supported  </a:t>
            </a:r>
            <a:r>
              <a:rPr lang="en-US" kern="0" dirty="0">
                <a:latin typeface="Arial" pitchFamily="34" charset="0"/>
                <a:cs typeface="Arial" pitchFamily="34" charset="0"/>
              </a:rPr>
              <a:t>instruments and potentially other facilities and instruments in the future. The user-specified data drives the creation of the adequate state object which fully determines the reduction configuration. This allows </a:t>
            </a:r>
            <a:r>
              <a:rPr lang="en-US" kern="0" dirty="0" smtClean="0">
                <a:latin typeface="Arial" pitchFamily="34" charset="0"/>
                <a:cs typeface="Arial" pitchFamily="34" charset="0"/>
              </a:rPr>
              <a:t>for adding </a:t>
            </a:r>
            <a:r>
              <a:rPr lang="en-US" kern="0" dirty="0">
                <a:latin typeface="Arial" pitchFamily="34" charset="0"/>
                <a:cs typeface="Arial" pitchFamily="34" charset="0"/>
              </a:rPr>
              <a:t>functionality without having to change the core algorithm of the reduction. </a:t>
            </a:r>
          </a:p>
          <a:p>
            <a:endParaRPr lang="en-GB" dirty="0"/>
          </a:p>
        </p:txBody>
      </p:sp>
      <p:grpSp>
        <p:nvGrpSpPr>
          <p:cNvPr id="72" name="Group 71"/>
          <p:cNvGrpSpPr/>
          <p:nvPr/>
        </p:nvGrpSpPr>
        <p:grpSpPr>
          <a:xfrm>
            <a:off x="16203273" y="13345508"/>
            <a:ext cx="7034994" cy="3969048"/>
            <a:chOff x="175939" y="1985482"/>
            <a:chExt cx="7034994" cy="3969048"/>
          </a:xfrm>
        </p:grpSpPr>
        <p:grpSp>
          <p:nvGrpSpPr>
            <p:cNvPr id="73" name="Group 72"/>
            <p:cNvGrpSpPr/>
            <p:nvPr/>
          </p:nvGrpSpPr>
          <p:grpSpPr>
            <a:xfrm>
              <a:off x="175939" y="1985482"/>
              <a:ext cx="2988451" cy="3965690"/>
              <a:chOff x="359412" y="2008550"/>
              <a:chExt cx="2988451" cy="3544270"/>
            </a:xfrm>
          </p:grpSpPr>
          <p:sp>
            <p:nvSpPr>
              <p:cNvPr id="84" name="Rectangle 83"/>
              <p:cNvSpPr/>
              <p:nvPr/>
            </p:nvSpPr>
            <p:spPr>
              <a:xfrm>
                <a:off x="359412" y="2008550"/>
                <a:ext cx="2988451" cy="3393250"/>
              </a:xfrm>
              <a:prstGeom prst="rect">
                <a:avLst/>
              </a:prstGeom>
              <a:gradFill flip="none" rotWithShape="1">
                <a:gsLst>
                  <a:gs pos="0">
                    <a:schemeClr val="accent1">
                      <a:tint val="66000"/>
                      <a:satMod val="160000"/>
                      <a:tint val="66000"/>
                      <a:satMod val="160000"/>
                    </a:schemeClr>
                  </a:gs>
                  <a:gs pos="50000">
                    <a:schemeClr val="accent1">
                      <a:tint val="66000"/>
                      <a:satMod val="160000"/>
                      <a:tint val="44500"/>
                      <a:satMod val="160000"/>
                    </a:schemeClr>
                  </a:gs>
                  <a:gs pos="100000">
                    <a:schemeClr val="accent1">
                      <a:tint val="66000"/>
                      <a:satMod val="16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TextBox 84"/>
              <p:cNvSpPr txBox="1"/>
              <p:nvPr/>
            </p:nvSpPr>
            <p:spPr>
              <a:xfrm>
                <a:off x="971320" y="2008550"/>
                <a:ext cx="1296424" cy="829538"/>
              </a:xfrm>
              <a:prstGeom prst="rect">
                <a:avLst/>
              </a:prstGeom>
              <a:noFill/>
            </p:spPr>
            <p:txBody>
              <a:bodyPr wrap="none" rtlCol="0">
                <a:spAutoFit/>
              </a:bodyPr>
              <a:lstStyle/>
              <a:p>
                <a:r>
                  <a:rPr lang="en-GB" sz="3000" dirty="0" err="1" smtClean="0"/>
                  <a:t>SANSState</a:t>
                </a:r>
                <a:endParaRPr lang="en-GB" sz="3000" dirty="0"/>
              </a:p>
            </p:txBody>
          </p:sp>
          <p:cxnSp>
            <p:nvCxnSpPr>
              <p:cNvPr id="86" name="Straight Connector 85"/>
              <p:cNvCxnSpPr/>
              <p:nvPr/>
            </p:nvCxnSpPr>
            <p:spPr>
              <a:xfrm>
                <a:off x="359412" y="2724548"/>
                <a:ext cx="2988451" cy="0"/>
              </a:xfrm>
              <a:prstGeom prst="line">
                <a:avLst/>
              </a:prstGeom>
              <a:ln w="28575"/>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438290" y="2832370"/>
                <a:ext cx="2729145" cy="2145548"/>
              </a:xfrm>
              <a:prstGeom prst="rect">
                <a:avLst/>
              </a:prstGeom>
              <a:noFill/>
            </p:spPr>
            <p:txBody>
              <a:bodyPr wrap="none" rtlCol="0">
                <a:spAutoFit/>
              </a:bodyPr>
              <a:lstStyle/>
              <a:p>
                <a:pPr marL="342900" indent="-342900">
                  <a:buFontTx/>
                  <a:buChar char="-"/>
                </a:pPr>
                <a:r>
                  <a:rPr lang="en-GB" sz="2400" dirty="0"/>
                  <a:t>data: </a:t>
                </a:r>
                <a:r>
                  <a:rPr lang="en-GB" sz="2400" dirty="0" err="1" smtClean="0"/>
                  <a:t>StateData</a:t>
                </a:r>
                <a:endParaRPr lang="en-GB" sz="2400" dirty="0"/>
              </a:p>
              <a:p>
                <a:endParaRPr lang="en-GB" sz="1200" dirty="0" smtClean="0"/>
              </a:p>
              <a:p>
                <a:pPr marL="342900" indent="-342900">
                  <a:buFontTx/>
                  <a:buChar char="-"/>
                </a:pPr>
                <a:r>
                  <a:rPr lang="en-GB" sz="2400" dirty="0" smtClean="0"/>
                  <a:t>mask: </a:t>
                </a:r>
                <a:r>
                  <a:rPr lang="en-GB" sz="2400" dirty="0" err="1" smtClean="0"/>
                  <a:t>StateMask</a:t>
                </a:r>
                <a:endParaRPr lang="en-GB" sz="2400" dirty="0"/>
              </a:p>
              <a:p>
                <a:endParaRPr lang="en-GB" sz="1200" dirty="0"/>
              </a:p>
              <a:p>
                <a:pPr marL="342900" indent="-342900">
                  <a:buFontTx/>
                  <a:buChar char="-"/>
                </a:pPr>
                <a:r>
                  <a:rPr lang="en-GB" sz="2400" dirty="0" smtClean="0"/>
                  <a:t>move: </a:t>
                </a:r>
                <a:r>
                  <a:rPr lang="en-GB" sz="2400" dirty="0" err="1" smtClean="0"/>
                  <a:t>StateMove</a:t>
                </a:r>
                <a:endParaRPr lang="en-GB" sz="2400" dirty="0" smtClean="0"/>
              </a:p>
              <a:p>
                <a:endParaRPr lang="en-GB" sz="1200" dirty="0"/>
              </a:p>
              <a:p>
                <a:pPr marL="342900" indent="-342900">
                  <a:buFontTx/>
                  <a:buChar char="-"/>
                </a:pPr>
                <a:r>
                  <a:rPr lang="en-GB" sz="2400" dirty="0"/>
                  <a:t>s</a:t>
                </a:r>
                <a:r>
                  <a:rPr lang="en-GB" sz="2400" dirty="0" smtClean="0"/>
                  <a:t>lice : </a:t>
                </a:r>
                <a:r>
                  <a:rPr lang="en-GB" sz="2400" dirty="0" err="1" smtClean="0"/>
                  <a:t>StateSlice</a:t>
                </a:r>
                <a:endParaRPr lang="en-GB" sz="2400" dirty="0" smtClean="0"/>
              </a:p>
              <a:p>
                <a:pPr marL="285750" indent="-285750">
                  <a:buFontTx/>
                  <a:buChar char="-"/>
                </a:pPr>
                <a:endParaRPr lang="en-GB" dirty="0"/>
              </a:p>
            </p:txBody>
          </p:sp>
          <p:sp>
            <p:nvSpPr>
              <p:cNvPr id="88" name="TextBox 87"/>
              <p:cNvSpPr txBox="1"/>
              <p:nvPr/>
            </p:nvSpPr>
            <p:spPr>
              <a:xfrm>
                <a:off x="1763688" y="4951308"/>
                <a:ext cx="484147" cy="601512"/>
              </a:xfrm>
              <a:prstGeom prst="rect">
                <a:avLst/>
              </a:prstGeom>
              <a:noFill/>
            </p:spPr>
            <p:txBody>
              <a:bodyPr vert="vert" wrap="none" rtlCol="0">
                <a:spAutoFit/>
              </a:bodyPr>
              <a:lstStyle/>
              <a:p>
                <a:r>
                  <a:rPr lang="en-GB" sz="3500" dirty="0" smtClean="0"/>
                  <a:t>…</a:t>
                </a:r>
                <a:endParaRPr lang="en-GB" sz="3500" dirty="0"/>
              </a:p>
            </p:txBody>
          </p:sp>
        </p:grpSp>
        <p:grpSp>
          <p:nvGrpSpPr>
            <p:cNvPr id="74" name="Group 73"/>
            <p:cNvGrpSpPr/>
            <p:nvPr/>
          </p:nvGrpSpPr>
          <p:grpSpPr>
            <a:xfrm>
              <a:off x="4067944" y="1988840"/>
              <a:ext cx="3142989" cy="3965690"/>
              <a:chOff x="359412" y="2008550"/>
              <a:chExt cx="2988451" cy="3544270"/>
            </a:xfrm>
          </p:grpSpPr>
          <p:sp>
            <p:nvSpPr>
              <p:cNvPr id="79" name="Rectangle 78"/>
              <p:cNvSpPr/>
              <p:nvPr/>
            </p:nvSpPr>
            <p:spPr>
              <a:xfrm>
                <a:off x="359412" y="2008550"/>
                <a:ext cx="2988451" cy="3393250"/>
              </a:xfrm>
              <a:prstGeom prst="rect">
                <a:avLst/>
              </a:prstGeom>
              <a:gradFill flip="none" rotWithShape="1">
                <a:gsLst>
                  <a:gs pos="0">
                    <a:schemeClr val="accent1">
                      <a:tint val="66000"/>
                      <a:satMod val="160000"/>
                      <a:tint val="66000"/>
                      <a:satMod val="160000"/>
                    </a:schemeClr>
                  </a:gs>
                  <a:gs pos="50000">
                    <a:schemeClr val="accent1">
                      <a:tint val="66000"/>
                      <a:satMod val="160000"/>
                      <a:tint val="44500"/>
                      <a:satMod val="160000"/>
                    </a:schemeClr>
                  </a:gs>
                  <a:gs pos="100000">
                    <a:schemeClr val="accent1">
                      <a:tint val="66000"/>
                      <a:satMod val="16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extBox 79"/>
              <p:cNvSpPr txBox="1"/>
              <p:nvPr/>
            </p:nvSpPr>
            <p:spPr>
              <a:xfrm>
                <a:off x="606629" y="2023926"/>
                <a:ext cx="2494016" cy="495127"/>
              </a:xfrm>
              <a:prstGeom prst="rect">
                <a:avLst/>
              </a:prstGeom>
              <a:noFill/>
            </p:spPr>
            <p:txBody>
              <a:bodyPr wrap="none" rtlCol="0">
                <a:spAutoFit/>
              </a:bodyPr>
              <a:lstStyle/>
              <a:p>
                <a:r>
                  <a:rPr lang="en-GB" sz="3000" dirty="0" err="1" smtClean="0"/>
                  <a:t>ReductionCore</a:t>
                </a:r>
                <a:endParaRPr lang="en-GB" sz="3000" dirty="0"/>
              </a:p>
            </p:txBody>
          </p:sp>
          <p:cxnSp>
            <p:nvCxnSpPr>
              <p:cNvPr id="81" name="Straight Connector 80"/>
              <p:cNvCxnSpPr/>
              <p:nvPr/>
            </p:nvCxnSpPr>
            <p:spPr>
              <a:xfrm>
                <a:off x="359412" y="2724548"/>
                <a:ext cx="2988451" cy="0"/>
              </a:xfrm>
              <a:prstGeom prst="line">
                <a:avLst/>
              </a:prstGeom>
              <a:ln w="28575"/>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438290" y="2832370"/>
                <a:ext cx="2263069" cy="2145548"/>
              </a:xfrm>
              <a:prstGeom prst="rect">
                <a:avLst/>
              </a:prstGeom>
              <a:noFill/>
            </p:spPr>
            <p:txBody>
              <a:bodyPr wrap="none" rtlCol="0">
                <a:spAutoFit/>
              </a:bodyPr>
              <a:lstStyle/>
              <a:p>
                <a:pPr marL="342900" indent="-342900">
                  <a:buFontTx/>
                  <a:buChar char="-"/>
                </a:pPr>
                <a:r>
                  <a:rPr lang="en-GB" sz="2400" dirty="0" smtClean="0"/>
                  <a:t>loader: </a:t>
                </a:r>
                <a:r>
                  <a:rPr lang="en-GB" sz="2400" dirty="0" err="1" smtClean="0"/>
                  <a:t>SANSLoad</a:t>
                </a:r>
                <a:endParaRPr lang="en-GB" sz="2400" dirty="0"/>
              </a:p>
              <a:p>
                <a:endParaRPr lang="en-GB" sz="1200" dirty="0" smtClean="0"/>
              </a:p>
              <a:p>
                <a:pPr marL="342900" indent="-342900">
                  <a:buFontTx/>
                  <a:buChar char="-"/>
                </a:pPr>
                <a:r>
                  <a:rPr lang="en-GB" sz="2400" dirty="0" smtClean="0"/>
                  <a:t>masker: </a:t>
                </a:r>
                <a:r>
                  <a:rPr lang="en-GB" sz="2400" dirty="0" err="1" smtClean="0"/>
                  <a:t>SANSMask</a:t>
                </a:r>
                <a:endParaRPr lang="en-GB" sz="2400" dirty="0"/>
              </a:p>
              <a:p>
                <a:endParaRPr lang="en-GB" sz="1200" dirty="0"/>
              </a:p>
              <a:p>
                <a:pPr marL="342900" indent="-342900">
                  <a:buFontTx/>
                  <a:buChar char="-"/>
                </a:pPr>
                <a:r>
                  <a:rPr lang="en-GB" sz="2400" dirty="0" smtClean="0"/>
                  <a:t>mover: </a:t>
                </a:r>
                <a:r>
                  <a:rPr lang="en-GB" sz="2400" dirty="0" err="1" smtClean="0"/>
                  <a:t>SANSMove</a:t>
                </a:r>
                <a:endParaRPr lang="en-GB" sz="2400" dirty="0" smtClean="0"/>
              </a:p>
              <a:p>
                <a:endParaRPr lang="en-GB" sz="1200" dirty="0"/>
              </a:p>
              <a:p>
                <a:pPr marL="342900" indent="-342900">
                  <a:buFontTx/>
                  <a:buChar char="-"/>
                </a:pPr>
                <a:r>
                  <a:rPr lang="en-GB" sz="2400" dirty="0" smtClean="0"/>
                  <a:t>slicer : </a:t>
                </a:r>
                <a:r>
                  <a:rPr lang="en-GB" sz="2400" dirty="0" err="1" smtClean="0"/>
                  <a:t>SANSSlice</a:t>
                </a:r>
                <a:endParaRPr lang="en-GB" sz="2400" dirty="0" smtClean="0"/>
              </a:p>
              <a:p>
                <a:pPr marL="285750" indent="-285750">
                  <a:buFontTx/>
                  <a:buChar char="-"/>
                </a:pPr>
                <a:endParaRPr lang="en-GB" dirty="0"/>
              </a:p>
            </p:txBody>
          </p:sp>
          <p:sp>
            <p:nvSpPr>
              <p:cNvPr id="83" name="TextBox 82"/>
              <p:cNvSpPr txBox="1"/>
              <p:nvPr/>
            </p:nvSpPr>
            <p:spPr>
              <a:xfrm>
                <a:off x="1763688" y="4951308"/>
                <a:ext cx="484147" cy="601512"/>
              </a:xfrm>
              <a:prstGeom prst="rect">
                <a:avLst/>
              </a:prstGeom>
              <a:noFill/>
            </p:spPr>
            <p:txBody>
              <a:bodyPr vert="vert" wrap="none" rtlCol="0">
                <a:spAutoFit/>
              </a:bodyPr>
              <a:lstStyle/>
              <a:p>
                <a:r>
                  <a:rPr lang="en-GB" sz="3500" dirty="0" smtClean="0"/>
                  <a:t>…</a:t>
                </a:r>
                <a:endParaRPr lang="en-GB" sz="3500" dirty="0"/>
              </a:p>
            </p:txBody>
          </p:sp>
        </p:grpSp>
        <p:sp>
          <p:nvSpPr>
            <p:cNvPr id="75" name="Right Arrow 74"/>
            <p:cNvSpPr/>
            <p:nvPr/>
          </p:nvSpPr>
          <p:spPr>
            <a:xfrm flipV="1">
              <a:off x="3330573" y="3066694"/>
              <a:ext cx="594066" cy="175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ight Arrow 75"/>
            <p:cNvSpPr/>
            <p:nvPr/>
          </p:nvSpPr>
          <p:spPr>
            <a:xfrm flipV="1">
              <a:off x="3329862" y="3613225"/>
              <a:ext cx="594066" cy="175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ight Arrow 76"/>
            <p:cNvSpPr/>
            <p:nvPr/>
          </p:nvSpPr>
          <p:spPr>
            <a:xfrm flipV="1">
              <a:off x="3329862" y="4189289"/>
              <a:ext cx="594066" cy="175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ight Arrow 77"/>
            <p:cNvSpPr/>
            <p:nvPr/>
          </p:nvSpPr>
          <p:spPr>
            <a:xfrm flipV="1">
              <a:off x="3329862" y="4765353"/>
              <a:ext cx="594066" cy="175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9" name="TextBox 88"/>
          <p:cNvSpPr txBox="1"/>
          <p:nvPr/>
        </p:nvSpPr>
        <p:spPr>
          <a:xfrm>
            <a:off x="23544286" y="13408993"/>
            <a:ext cx="5104730" cy="2554545"/>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Each sub-state  maps to exactly one workflow algorithm. This means that swapping the implementation </a:t>
            </a:r>
            <a:r>
              <a:rPr lang="en-US" sz="2000" i="1" kern="0" dirty="0" smtClean="0">
                <a:latin typeface="Arial" panose="020B0604020202020204" pitchFamily="34" charset="0"/>
                <a:cs typeface="Arial" panose="020B0604020202020204" pitchFamily="34" charset="0"/>
              </a:rPr>
              <a:t>of</a:t>
            </a:r>
            <a:r>
              <a:rPr lang="en-US" sz="2000" i="1" kern="0" dirty="0" smtClean="0">
                <a:latin typeface="Arial" panose="020B0604020202020204" pitchFamily="34" charset="0"/>
                <a:cs typeface="Arial" panose="020B0604020202020204" pitchFamily="34" charset="0"/>
              </a:rPr>
              <a:t> </a:t>
            </a:r>
            <a:r>
              <a:rPr lang="en-US" sz="2000" i="1" kern="0" dirty="0" smtClean="0">
                <a:latin typeface="Arial" panose="020B0604020202020204" pitchFamily="34" charset="0"/>
                <a:cs typeface="Arial" panose="020B0604020202020204" pitchFamily="34" charset="0"/>
              </a:rPr>
              <a:t>a workflow algorithm is a low-risk procedure. This approach also avoids the legacy code’s issue </a:t>
            </a:r>
            <a:r>
              <a:rPr lang="en-US" sz="2000" i="1" kern="0" dirty="0" smtClean="0">
                <a:latin typeface="Arial" panose="020B0604020202020204" pitchFamily="34" charset="0"/>
                <a:cs typeface="Arial" panose="020B0604020202020204" pitchFamily="34" charset="0"/>
              </a:rPr>
              <a:t>of  </a:t>
            </a:r>
            <a:r>
              <a:rPr lang="en-US" sz="2000" i="1" kern="0" dirty="0">
                <a:latin typeface="Arial" panose="020B0604020202020204" pitchFamily="34" charset="0"/>
                <a:cs typeface="Arial" panose="020B0604020202020204" pitchFamily="34" charset="0"/>
              </a:rPr>
              <a:t>having multiple, entirely unrelated entities of the reduction </a:t>
            </a:r>
            <a:r>
              <a:rPr lang="en-US" sz="2000" i="1" kern="0" dirty="0" smtClean="0">
                <a:latin typeface="Arial" panose="020B0604020202020204" pitchFamily="34" charset="0"/>
                <a:cs typeface="Arial" panose="020B0604020202020204" pitchFamily="34" charset="0"/>
              </a:rPr>
              <a:t>framework which configure and consume the same setting.</a:t>
            </a:r>
            <a:endParaRPr lang="en-US" sz="2000" i="1" kern="0" dirty="0" smtClean="0">
              <a:latin typeface="Arial" panose="020B0604020202020204" pitchFamily="34" charset="0"/>
              <a:cs typeface="Arial" panose="020B0604020202020204" pitchFamily="34" charset="0"/>
            </a:endParaRPr>
          </a:p>
        </p:txBody>
      </p:sp>
      <p:sp>
        <p:nvSpPr>
          <p:cNvPr id="90" name="Text Box 3"/>
          <p:cNvSpPr txBox="1">
            <a:spLocks noChangeArrowheads="1"/>
          </p:cNvSpPr>
          <p:nvPr/>
        </p:nvSpPr>
        <p:spPr bwMode="auto">
          <a:xfrm>
            <a:off x="1212850" y="6352209"/>
            <a:ext cx="27813000" cy="1569660"/>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a:lstStyle>
          <a:p>
            <a:pPr algn="ctr"/>
            <a:r>
              <a:rPr lang="en-GB" u="sng" dirty="0" smtClean="0">
                <a:solidFill>
                  <a:srgbClr val="002D55"/>
                </a:solidFill>
                <a:latin typeface="HElvetica" panose="020B0604020202020204" pitchFamily="34" charset="0"/>
                <a:cs typeface="HElvetica" panose="020B0604020202020204" pitchFamily="34" charset="0"/>
              </a:rPr>
              <a:t>Anton Piccardo-Selg</a:t>
            </a:r>
            <a:r>
              <a:rPr lang="en-GB" baseline="30000" dirty="0" smtClean="0">
                <a:solidFill>
                  <a:srgbClr val="002D55"/>
                </a:solidFill>
                <a:latin typeface="HElvetica" panose="020B0604020202020204" pitchFamily="34" charset="0"/>
                <a:cs typeface="HElvetica" panose="020B0604020202020204" pitchFamily="34" charset="0"/>
              </a:rPr>
              <a:t>2</a:t>
            </a:r>
            <a:r>
              <a:rPr lang="en-GB" dirty="0">
                <a:solidFill>
                  <a:srgbClr val="002D55"/>
                </a:solidFill>
                <a:latin typeface="HElvetica" panose="020B0604020202020204" pitchFamily="34" charset="0"/>
                <a:cs typeface="HElvetica" panose="020B0604020202020204" pitchFamily="34" charset="0"/>
              </a:rPr>
              <a:t>, </a:t>
            </a:r>
            <a:r>
              <a:rPr lang="en-GB" dirty="0" smtClean="0">
                <a:solidFill>
                  <a:srgbClr val="002D55"/>
                </a:solidFill>
                <a:latin typeface="HElvetica" panose="020B0604020202020204" pitchFamily="34" charset="0"/>
                <a:cs typeface="HElvetica" panose="020B0604020202020204" pitchFamily="34" charset="0"/>
              </a:rPr>
              <a:t>Martyn Gigg</a:t>
            </a:r>
            <a:r>
              <a:rPr lang="en-GB" baseline="30000" dirty="0" smtClean="0">
                <a:solidFill>
                  <a:srgbClr val="002D55"/>
                </a:solidFill>
                <a:latin typeface="HElvetica" panose="020B0604020202020204" pitchFamily="34" charset="0"/>
                <a:cs typeface="HElvetica" panose="020B0604020202020204" pitchFamily="34" charset="0"/>
              </a:rPr>
              <a:t>2</a:t>
            </a:r>
            <a:r>
              <a:rPr lang="en-GB" dirty="0">
                <a:solidFill>
                  <a:srgbClr val="002D55"/>
                </a:solidFill>
                <a:latin typeface="HElvetica" panose="020B0604020202020204" pitchFamily="34" charset="0"/>
                <a:cs typeface="HElvetica" panose="020B0604020202020204" pitchFamily="34" charset="0"/>
              </a:rPr>
              <a:t>, Nick Draper</a:t>
            </a:r>
            <a:r>
              <a:rPr lang="en-GB" baseline="30000" dirty="0">
                <a:solidFill>
                  <a:srgbClr val="002D55"/>
                </a:solidFill>
                <a:latin typeface="HElvetica" panose="020B0604020202020204" pitchFamily="34" charset="0"/>
                <a:cs typeface="HElvetica" panose="020B0604020202020204" pitchFamily="34" charset="0"/>
              </a:rPr>
              <a:t>2</a:t>
            </a:r>
            <a:r>
              <a:rPr lang="en-GB" dirty="0">
                <a:solidFill>
                  <a:srgbClr val="002D55"/>
                </a:solidFill>
                <a:latin typeface="HElvetica" panose="020B0604020202020204" pitchFamily="34" charset="0"/>
                <a:cs typeface="HElvetica" panose="020B0604020202020204" pitchFamily="34" charset="0"/>
              </a:rPr>
              <a:t>, Owen </a:t>
            </a:r>
            <a:r>
              <a:rPr lang="en-GB" dirty="0" smtClean="0">
                <a:solidFill>
                  <a:srgbClr val="002D55"/>
                </a:solidFill>
                <a:latin typeface="HElvetica" panose="020B0604020202020204" pitchFamily="34" charset="0"/>
                <a:cs typeface="HElvetica" panose="020B0604020202020204" pitchFamily="34" charset="0"/>
              </a:rPr>
              <a:t>Arnold</a:t>
            </a:r>
            <a:r>
              <a:rPr lang="en-GB" baseline="30000" dirty="0" smtClean="0">
                <a:solidFill>
                  <a:srgbClr val="002D55"/>
                </a:solidFill>
                <a:latin typeface="HElvetica" panose="020B0604020202020204" pitchFamily="34" charset="0"/>
                <a:cs typeface="HElvetica" panose="020B0604020202020204" pitchFamily="34" charset="0"/>
              </a:rPr>
              <a:t>2</a:t>
            </a:r>
            <a:r>
              <a:rPr lang="en-GB" dirty="0" smtClean="0">
                <a:solidFill>
                  <a:srgbClr val="002D55"/>
                </a:solidFill>
                <a:latin typeface="HElvetica" panose="020B0604020202020204" pitchFamily="34" charset="0"/>
                <a:cs typeface="HElvetica" panose="020B0604020202020204" pitchFamily="34" charset="0"/>
              </a:rPr>
              <a:t>, </a:t>
            </a:r>
            <a:r>
              <a:rPr lang="en-GB" dirty="0">
                <a:solidFill>
                  <a:srgbClr val="002D55"/>
                </a:solidFill>
                <a:latin typeface="HElvetica" panose="020B0604020202020204" pitchFamily="34" charset="0"/>
                <a:cs typeface="HElvetica" panose="020B0604020202020204" pitchFamily="34" charset="0"/>
              </a:rPr>
              <a:t>Stephen King</a:t>
            </a:r>
            <a:r>
              <a:rPr lang="en-GB" baseline="30000" dirty="0">
                <a:solidFill>
                  <a:srgbClr val="002D55"/>
                </a:solidFill>
                <a:latin typeface="HElvetica" panose="020B0604020202020204" pitchFamily="34" charset="0"/>
                <a:cs typeface="HElvetica" panose="020B0604020202020204" pitchFamily="34" charset="0"/>
              </a:rPr>
              <a:t>1</a:t>
            </a:r>
            <a:endParaRPr lang="en-GB" dirty="0" smtClean="0">
              <a:solidFill>
                <a:srgbClr val="002D55"/>
              </a:solidFill>
              <a:latin typeface="HElvetica" panose="020B0604020202020204" pitchFamily="34" charset="0"/>
              <a:cs typeface="HElvetica" panose="020B0604020202020204" pitchFamily="34" charset="0"/>
            </a:endParaRPr>
          </a:p>
          <a:p>
            <a:pPr algn="ctr"/>
            <a:r>
              <a:rPr lang="en-GB" dirty="0" smtClean="0">
                <a:solidFill>
                  <a:srgbClr val="002D55"/>
                </a:solidFill>
                <a:latin typeface="HElvetica" panose="020B0604020202020204" pitchFamily="34" charset="0"/>
                <a:cs typeface="HElvetica" panose="020B0604020202020204" pitchFamily="34" charset="0"/>
              </a:rPr>
              <a:t> </a:t>
            </a:r>
          </a:p>
          <a:p>
            <a:pPr algn="ctr"/>
            <a:r>
              <a:rPr lang="en-GB" baseline="30000" dirty="0" smtClean="0">
                <a:solidFill>
                  <a:srgbClr val="002D55"/>
                </a:solidFill>
                <a:latin typeface="HElvetica" panose="020B0604020202020204" pitchFamily="34" charset="0"/>
                <a:cs typeface="HElvetica" panose="020B0604020202020204" pitchFamily="34" charset="0"/>
              </a:rPr>
              <a:t>1 </a:t>
            </a:r>
            <a:r>
              <a:rPr lang="en-GB" dirty="0" smtClean="0">
                <a:solidFill>
                  <a:srgbClr val="002D55"/>
                </a:solidFill>
                <a:latin typeface="HElvetica" panose="020B0604020202020204" pitchFamily="34" charset="0"/>
                <a:cs typeface="HElvetica" panose="020B0604020202020204" pitchFamily="34" charset="0"/>
              </a:rPr>
              <a:t>ISIS Pulsed Neutron and Muon Source, Rutherford Appleton </a:t>
            </a:r>
            <a:r>
              <a:rPr lang="en-GB" dirty="0">
                <a:solidFill>
                  <a:srgbClr val="002D55"/>
                </a:solidFill>
                <a:latin typeface="HElvetica" panose="020B0604020202020204" pitchFamily="34" charset="0"/>
                <a:cs typeface="HElvetica" panose="020B0604020202020204" pitchFamily="34" charset="0"/>
              </a:rPr>
              <a:t>Laboratory, Science &amp; Technology Facilities Council </a:t>
            </a:r>
            <a:r>
              <a:rPr lang="en-GB" dirty="0" smtClean="0">
                <a:solidFill>
                  <a:srgbClr val="002D55"/>
                </a:solidFill>
                <a:latin typeface="HElvetica" panose="020B0604020202020204" pitchFamily="34" charset="0"/>
                <a:cs typeface="HElvetica" panose="020B0604020202020204" pitchFamily="34" charset="0"/>
              </a:rPr>
              <a:t>– STFC, Harwell Oxford, OX11 0QX, UK </a:t>
            </a:r>
          </a:p>
          <a:p>
            <a:pPr lvl="0" algn="ctr"/>
            <a:r>
              <a:rPr lang="en-GB" baseline="30000" dirty="0" smtClean="0">
                <a:solidFill>
                  <a:srgbClr val="002D55"/>
                </a:solidFill>
                <a:latin typeface="HElvetica" panose="020B0604020202020204" pitchFamily="34" charset="0"/>
                <a:cs typeface="HElvetica" panose="020B0604020202020204" pitchFamily="34" charset="0"/>
              </a:rPr>
              <a:t>2 </a:t>
            </a:r>
            <a:r>
              <a:rPr lang="en-GB" dirty="0" err="1" smtClean="0">
                <a:solidFill>
                  <a:srgbClr val="002D55"/>
                </a:solidFill>
                <a:latin typeface="HElvetica" panose="020B0604020202020204" pitchFamily="34" charset="0"/>
                <a:cs typeface="HElvetica" panose="020B0604020202020204" pitchFamily="34" charset="0"/>
              </a:rPr>
              <a:t>Tessella</a:t>
            </a:r>
            <a:r>
              <a:rPr lang="en-GB" dirty="0" smtClean="0">
                <a:solidFill>
                  <a:srgbClr val="002D55"/>
                </a:solidFill>
                <a:latin typeface="HElvetica" panose="020B0604020202020204" pitchFamily="34" charset="0"/>
                <a:cs typeface="HElvetica" panose="020B0604020202020204" pitchFamily="34" charset="0"/>
              </a:rPr>
              <a:t>, </a:t>
            </a:r>
            <a:r>
              <a:rPr lang="en-GB" dirty="0">
                <a:solidFill>
                  <a:srgbClr val="002D55"/>
                </a:solidFill>
                <a:latin typeface="HElvetica" panose="020B0604020202020204" pitchFamily="34" charset="0"/>
                <a:cs typeface="HElvetica" panose="020B0604020202020204" pitchFamily="34" charset="0"/>
              </a:rPr>
              <a:t>Abingdon, Oxfordshire, </a:t>
            </a:r>
            <a:r>
              <a:rPr lang="en-GB" dirty="0" smtClean="0">
                <a:solidFill>
                  <a:srgbClr val="002D55"/>
                </a:solidFill>
                <a:latin typeface="HElvetica" panose="020B0604020202020204" pitchFamily="34" charset="0"/>
                <a:cs typeface="HElvetica" panose="020B0604020202020204" pitchFamily="34" charset="0"/>
              </a:rPr>
              <a:t>OX14 3YS, UK </a:t>
            </a:r>
            <a:endParaRPr lang="en-GB" dirty="0">
              <a:solidFill>
                <a:srgbClr val="002D55"/>
              </a:solidFill>
              <a:latin typeface="HElvetica" panose="020B0604020202020204" pitchFamily="34" charset="0"/>
              <a:cs typeface="HElvetica" panose="020B0604020202020204" pitchFamily="34" charset="0"/>
            </a:endParaRPr>
          </a:p>
        </p:txBody>
      </p:sp>
      <p:sp>
        <p:nvSpPr>
          <p:cNvPr id="4" name="TextBox 3"/>
          <p:cNvSpPr txBox="1"/>
          <p:nvPr/>
        </p:nvSpPr>
        <p:spPr>
          <a:xfrm>
            <a:off x="15704267" y="31627017"/>
            <a:ext cx="13528649" cy="1569660"/>
          </a:xfrm>
          <a:prstGeom prst="rect">
            <a:avLst/>
          </a:prstGeom>
          <a:noFill/>
        </p:spPr>
        <p:txBody>
          <a:bodyPr wrap="square" rtlCol="0">
            <a:spAutoFit/>
          </a:bodyPr>
          <a:lstStyle/>
          <a:p>
            <a:pPr algn="just"/>
            <a:r>
              <a:rPr lang="en-GB" dirty="0" smtClean="0">
                <a:latin typeface="Arial" panose="020B0604020202020204" pitchFamily="34" charset="0"/>
                <a:cs typeface="Arial" panose="020B0604020202020204" pitchFamily="34" charset="0"/>
              </a:rPr>
              <a:t>The main performance gains are to be expected from caching already existing results and data. The lack of such caching is </a:t>
            </a:r>
            <a:r>
              <a:rPr lang="en-GB" dirty="0" smtClean="0">
                <a:latin typeface="Arial" panose="020B0604020202020204" pitchFamily="34" charset="0"/>
                <a:cs typeface="Arial" panose="020B0604020202020204" pitchFamily="34" charset="0"/>
              </a:rPr>
              <a:t>causing </a:t>
            </a:r>
            <a:r>
              <a:rPr lang="en-GB" dirty="0" smtClean="0">
                <a:latin typeface="Arial" panose="020B0604020202020204" pitchFamily="34" charset="0"/>
                <a:cs typeface="Arial" panose="020B0604020202020204" pitchFamily="34" charset="0"/>
              </a:rPr>
              <a:t>large </a:t>
            </a:r>
            <a:r>
              <a:rPr lang="en-GB" dirty="0" smtClean="0">
                <a:latin typeface="Arial" panose="020B0604020202020204" pitchFamily="34" charset="0"/>
                <a:cs typeface="Arial" panose="020B0604020202020204" pitchFamily="34" charset="0"/>
              </a:rPr>
              <a:t>performance overheads in the old reduction framework. </a:t>
            </a:r>
            <a:r>
              <a:rPr lang="en-GB" dirty="0" smtClean="0">
                <a:latin typeface="Arial" panose="020B0604020202020204" pitchFamily="34" charset="0"/>
                <a:cs typeface="Arial" panose="020B0604020202020204" pitchFamily="34" charset="0"/>
              </a:rPr>
              <a:t>So far, data reload has been cached. A further improvement is expected from caching reductions of background measurements.</a:t>
            </a:r>
            <a:endParaRPr lang="en-GB" dirty="0">
              <a:latin typeface="Arial" panose="020B0604020202020204" pitchFamily="34" charset="0"/>
              <a:cs typeface="Arial" panose="020B0604020202020204" pitchFamily="34" charset="0"/>
            </a:endParaRPr>
          </a:p>
        </p:txBody>
      </p:sp>
      <p:sp>
        <p:nvSpPr>
          <p:cNvPr id="23" name="TextBox 22"/>
          <p:cNvSpPr txBox="1"/>
          <p:nvPr/>
        </p:nvSpPr>
        <p:spPr>
          <a:xfrm>
            <a:off x="1142999" y="30705429"/>
            <a:ext cx="13038101" cy="1938992"/>
          </a:xfrm>
          <a:prstGeom prst="rect">
            <a:avLst/>
          </a:prstGeom>
          <a:noFill/>
        </p:spPr>
        <p:txBody>
          <a:bodyPr wrap="square" rtlCol="0">
            <a:spAutoFit/>
          </a:bodyPr>
          <a:lstStyle/>
          <a:p>
            <a:pPr algn="just"/>
            <a:r>
              <a:rPr lang="en-GB" dirty="0" smtClean="0">
                <a:latin typeface="Arial" panose="020B0604020202020204" pitchFamily="34" charset="0"/>
                <a:cs typeface="Arial" panose="020B0604020202020204" pitchFamily="34" charset="0"/>
              </a:rPr>
              <a:t>The framework’s  biggest  bottleneck in terms of robustness and maintainability is the way it treats the reduction </a:t>
            </a:r>
            <a:r>
              <a:rPr lang="en-GB" dirty="0" smtClean="0">
                <a:latin typeface="Arial" panose="020B0604020202020204" pitchFamily="34" charset="0"/>
                <a:cs typeface="Arial" panose="020B0604020202020204" pitchFamily="34" charset="0"/>
              </a:rPr>
              <a:t>configuration. This </a:t>
            </a:r>
            <a:r>
              <a:rPr lang="en-GB" dirty="0" smtClean="0">
                <a:latin typeface="Arial" panose="020B0604020202020204" pitchFamily="34" charset="0"/>
                <a:cs typeface="Arial" panose="020B0604020202020204" pitchFamily="34" charset="0"/>
              </a:rPr>
              <a:t>can be solved by </a:t>
            </a:r>
            <a:r>
              <a:rPr lang="en-GB" dirty="0" smtClean="0">
                <a:latin typeface="Arial" panose="020B0604020202020204" pitchFamily="34" charset="0"/>
                <a:cs typeface="Arial" panose="020B0604020202020204" pitchFamily="34" charset="0"/>
              </a:rPr>
              <a:t>using a </a:t>
            </a:r>
            <a:r>
              <a:rPr lang="en-GB" dirty="0" smtClean="0">
                <a:latin typeface="Arial" panose="020B0604020202020204" pitchFamily="34" charset="0"/>
                <a:cs typeface="Arial" panose="020B0604020202020204" pitchFamily="34" charset="0"/>
              </a:rPr>
              <a:t>simple state object (</a:t>
            </a:r>
            <a:r>
              <a:rPr lang="en-GB" dirty="0" err="1" smtClean="0">
                <a:latin typeface="Arial" panose="020B0604020202020204" pitchFamily="34" charset="0"/>
                <a:cs typeface="Arial" panose="020B0604020202020204" pitchFamily="34" charset="0"/>
              </a:rPr>
              <a:t>SANSState</a:t>
            </a:r>
            <a:r>
              <a:rPr lang="en-GB" dirty="0" smtClean="0">
                <a:latin typeface="Arial" panose="020B0604020202020204" pitchFamily="34" charset="0"/>
                <a:cs typeface="Arial" panose="020B0604020202020204" pitchFamily="34" charset="0"/>
              </a:rPr>
              <a:t>) which stores the reduction-relevant information centrally and </a:t>
            </a:r>
            <a:r>
              <a:rPr lang="en-GB" dirty="0" smtClean="0">
                <a:latin typeface="Arial" panose="020B0604020202020204" pitchFamily="34" charset="0"/>
                <a:cs typeface="Arial" panose="020B0604020202020204" pitchFamily="34" charset="0"/>
              </a:rPr>
              <a:t>is </a:t>
            </a:r>
            <a:r>
              <a:rPr lang="en-GB" dirty="0" smtClean="0">
                <a:latin typeface="Arial" panose="020B0604020202020204" pitchFamily="34" charset="0"/>
                <a:cs typeface="Arial" panose="020B0604020202020204" pitchFamily="34" charset="0"/>
              </a:rPr>
              <a:t>immutable. The </a:t>
            </a:r>
            <a:r>
              <a:rPr lang="en-GB" dirty="0" err="1" smtClean="0">
                <a:latin typeface="Arial" panose="020B0604020202020204" pitchFamily="34" charset="0"/>
                <a:cs typeface="Arial" panose="020B0604020202020204" pitchFamily="34" charset="0"/>
              </a:rPr>
              <a:t>SANState</a:t>
            </a:r>
            <a:r>
              <a:rPr lang="en-GB" dirty="0" smtClean="0">
                <a:latin typeface="Arial" panose="020B0604020202020204" pitchFamily="34" charset="0"/>
                <a:cs typeface="Arial" panose="020B0604020202020204" pitchFamily="34" charset="0"/>
              </a:rPr>
              <a:t> approach is the corner stone of </a:t>
            </a:r>
            <a:r>
              <a:rPr lang="en-GB" dirty="0" smtClean="0">
                <a:latin typeface="Arial" panose="020B0604020202020204" pitchFamily="34" charset="0"/>
                <a:cs typeface="Arial" panose="020B0604020202020204" pitchFamily="34" charset="0"/>
              </a:rPr>
              <a:t>new </a:t>
            </a:r>
            <a:r>
              <a:rPr lang="en-GB" dirty="0" smtClean="0">
                <a:latin typeface="Arial" panose="020B0604020202020204" pitchFamily="34" charset="0"/>
                <a:cs typeface="Arial" panose="020B0604020202020204" pitchFamily="34" charset="0"/>
              </a:rPr>
              <a:t>design and has allowed us </a:t>
            </a:r>
            <a:r>
              <a:rPr lang="en-GB" dirty="0" smtClean="0">
                <a:latin typeface="Arial" panose="020B0604020202020204" pitchFamily="34" charset="0"/>
                <a:cs typeface="Arial" panose="020B0604020202020204" pitchFamily="34" charset="0"/>
              </a:rPr>
              <a:t>to </a:t>
            </a:r>
            <a:r>
              <a:rPr lang="en-GB" dirty="0" smtClean="0">
                <a:latin typeface="Arial" panose="020B0604020202020204" pitchFamily="34" charset="0"/>
                <a:cs typeface="Arial" panose="020B0604020202020204" pitchFamily="34" charset="0"/>
              </a:rPr>
              <a:t>significantly improve flexibility, robustness and performance.</a:t>
            </a:r>
            <a:endParaRPr lang="en-GB"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FC_Template_A0P_Pos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purl.org/dc/dcmitype/"/>
    <ds:schemaRef ds:uri="http://purl.org/dc/elements/1.1/"/>
    <ds:schemaRef ds:uri="http://purl.org/dc/terms/"/>
    <ds:schemaRef ds:uri="http://schemas.openxmlformats.org/package/2006/metadata/core-properties"/>
    <ds:schemaRef ds:uri="http://schemas.microsoft.com/office/2006/documentManagement/types"/>
    <ds:schemaRef ds:uri="http://schemas.microsoft.com/sharepoint/v3"/>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STFC_Template_A0P_Poster</Template>
  <TotalTime>1475</TotalTime>
  <Words>1092</Words>
  <Application>Microsoft Office PowerPoint</Application>
  <PresentationFormat>Custom</PresentationFormat>
  <Paragraphs>221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STFC_Template_A0P_Poster</vt:lpstr>
      <vt:lpstr>PowerPoint Presentation</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Martyn Gigg</dc:creator>
  <cp:lastModifiedBy>Anton Piccardo-Selg</cp:lastModifiedBy>
  <cp:revision>189</cp:revision>
  <dcterms:created xsi:type="dcterms:W3CDTF">2012-08-28T09:52:48Z</dcterms:created>
  <dcterms:modified xsi:type="dcterms:W3CDTF">2016-10-13T08:56:30Z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