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xmlns="">
        <p15:guide id="1" orient="horz" pos="13488">
          <p15:clr>
            <a:srgbClr val="A4A3A4"/>
          </p15:clr>
        </p15:guide>
        <p15:guide id="2" pos="9524">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32" d="100"/>
          <a:sy n="32" d="100"/>
        </p:scale>
        <p:origin x="-1520" y="323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21/08/15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21/08/15</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extLst>
      <p:ext uri="{BB962C8B-B14F-4D97-AF65-F5344CB8AC3E}">
        <p14:creationId xmlns:p14="http://schemas.microsoft.com/office/powerpoint/2010/main" val="345070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gif"/><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2684109844"/>
              </p:ext>
            </p:extLst>
          </p:nvPr>
        </p:nvGraphicFramePr>
        <p:xfrm>
          <a:off x="1066800" y="9140097"/>
          <a:ext cx="28194000" cy="36143212"/>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mn-lt"/>
                          <a:ea typeface="+mn-ea"/>
                          <a:cs typeface="+mn-cs"/>
                        </a:rPr>
                        <a:t>Large neutron scattering datasets are commonly collected at time-of-flight</a:t>
                      </a:r>
                      <a:r>
                        <a:rPr lang="en-GB" sz="2400" kern="1200" baseline="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(TOF) sources, particularly for single crystal diffraction experiments. Increasingly, and particularly in single crystal diffraction (SCD), the correct treatment of </a:t>
                      </a:r>
                      <a:r>
                        <a:rPr lang="en-GB" sz="2400" kern="1200" dirty="0" smtClean="0">
                          <a:solidFill>
                            <a:schemeClr val="tx1"/>
                          </a:solidFill>
                          <a:effectLst/>
                          <a:latin typeface="+mn-lt"/>
                          <a:ea typeface="+mn-ea"/>
                          <a:cs typeface="+mn-cs"/>
                        </a:rPr>
                        <a:t>data, </a:t>
                      </a:r>
                      <a:r>
                        <a:rPr lang="en-GB" sz="2400" kern="1200" dirty="0" smtClean="0">
                          <a:solidFill>
                            <a:schemeClr val="tx1"/>
                          </a:solidFill>
                          <a:effectLst/>
                          <a:latin typeface="+mn-lt"/>
                          <a:ea typeface="+mn-ea"/>
                          <a:cs typeface="+mn-cs"/>
                        </a:rPr>
                        <a:t>as part of data reduction and analysis, for a range of techniques, involves the efficient and flexible processing of large n-dimensional datasets.</a:t>
                      </a:r>
                    </a:p>
                    <a:p>
                      <a:endParaRPr lang="en-GB" sz="2400" kern="1200" dirty="0" smtClean="0">
                        <a:solidFill>
                          <a:schemeClr val="tx1"/>
                        </a:solidFill>
                        <a:effectLst/>
                        <a:latin typeface="+mn-lt"/>
                        <a:ea typeface="+mn-ea"/>
                        <a:cs typeface="+mn-cs"/>
                      </a:endParaRPr>
                    </a:p>
                    <a:p>
                      <a:r>
                        <a:rPr lang="en-GB" sz="2400" kern="1200" dirty="0" smtClean="0">
                          <a:solidFill>
                            <a:schemeClr val="tx1"/>
                          </a:solidFill>
                          <a:effectLst/>
                          <a:latin typeface="+mn-lt"/>
                          <a:ea typeface="+mn-ea"/>
                          <a:cs typeface="+mn-cs"/>
                        </a:rPr>
                        <a:t>A collaborated effort involving ISIS</a:t>
                      </a:r>
                      <a:r>
                        <a:rPr lang="en-GB" sz="2400" kern="1200" baseline="0" dirty="0" smtClean="0">
                          <a:solidFill>
                            <a:schemeClr val="tx1"/>
                          </a:solidFill>
                          <a:effectLst/>
                          <a:latin typeface="+mn-lt"/>
                          <a:ea typeface="+mn-ea"/>
                          <a:cs typeface="+mn-cs"/>
                        </a:rPr>
                        <a:t> at RAL, the SNS at </a:t>
                      </a:r>
                      <a:r>
                        <a:rPr lang="en-GB" sz="2400" kern="1200" baseline="0" dirty="0" smtClean="0">
                          <a:solidFill>
                            <a:schemeClr val="tx1"/>
                          </a:solidFill>
                          <a:effectLst/>
                          <a:latin typeface="+mn-lt"/>
                          <a:ea typeface="+mn-ea"/>
                          <a:cs typeface="+mn-cs"/>
                        </a:rPr>
                        <a:t>Oak Ridge</a:t>
                      </a:r>
                      <a:r>
                        <a:rPr lang="en-GB" sz="2400" kern="1200" baseline="0" dirty="0" smtClean="0">
                          <a:solidFill>
                            <a:schemeClr val="tx1"/>
                          </a:solidFill>
                          <a:effectLst/>
                          <a:latin typeface="+mn-lt"/>
                          <a:ea typeface="+mn-ea"/>
                          <a:cs typeface="+mn-cs"/>
                        </a:rPr>
                        <a:t>, and more recently the ESS in Lund, has focused on the computational aspects of single crystal diffraction data processing.</a:t>
                      </a:r>
                      <a:endParaRPr lang="en-GB" sz="240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 areas. </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bundles </a:t>
                      </a:r>
                      <a:r>
                        <a:rPr lang="en-GB" sz="2400" b="0" i="0" kern="1200" baseline="0" dirty="0" smtClean="0">
                          <a:solidFill>
                            <a:schemeClr val="tx1"/>
                          </a:solidFill>
                          <a:effectLst/>
                          <a:latin typeface="+mn-lt"/>
                          <a:ea typeface="+mn-ea"/>
                          <a:cs typeface="Arial"/>
                        </a:rPr>
                        <a:t>a lean distribution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with each install.</a:t>
                      </a:r>
                      <a:r>
                        <a:rPr lang="en-GB" sz="2400" b="0" i="0" kern="1200" dirty="0" smtClean="0">
                          <a:solidFill>
                            <a:schemeClr val="tx1"/>
                          </a:solidFill>
                          <a:effectLst/>
                          <a:latin typeface="+mn-lt"/>
                          <a:ea typeface="+mn-ea"/>
                          <a:cs typeface="Arial"/>
                        </a:rPr>
                        <a:t>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binds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a:t>
                      </a:r>
                      <a:r>
                        <a:rPr lang="en-GB" sz="2400" b="0" i="0" kern="1200" dirty="0" smtClean="0">
                          <a:solidFill>
                            <a:schemeClr val="tx1"/>
                          </a:solidFill>
                          <a:effectLst/>
                          <a:latin typeface="+mn-lt"/>
                          <a:ea typeface="+mn-ea"/>
                          <a:cs typeface="Arial"/>
                        </a:rPr>
                        <a:t>n-dimensional</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data </a:t>
                      </a:r>
                      <a:r>
                        <a:rPr lang="en-GB" sz="2400" b="0" i="0" kern="1200" dirty="0" smtClean="0">
                          <a:solidFill>
                            <a:schemeClr val="tx1"/>
                          </a:solidFill>
                          <a:effectLst/>
                          <a:latin typeface="+mn-lt"/>
                          <a:ea typeface="+mn-ea"/>
                          <a:cs typeface="Arial"/>
                        </a:rPr>
                        <a:t>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Mantid so that users can visually drive the data reduction and analysis process. </a:t>
                      </a:r>
                      <a:r>
                        <a:rPr lang="en-GB" sz="2400" b="0" i="0" kern="1200" baseline="0" dirty="0" smtClean="0">
                          <a:solidFill>
                            <a:schemeClr val="tx1"/>
                          </a:solidFill>
                          <a:effectLst/>
                          <a:latin typeface="+mn-lt"/>
                          <a:ea typeface="+mn-ea"/>
                          <a:cs typeface="Arial"/>
                        </a:rPr>
                        <a:t>This has required engineering and innovations on both the Mantid and VTK side of the project. We have been working with </a:t>
                      </a:r>
                      <a:r>
                        <a:rPr lang="en-GB" sz="2400" b="0" i="0" kern="1200" baseline="0" dirty="0" err="1" smtClean="0">
                          <a:solidFill>
                            <a:schemeClr val="tx1"/>
                          </a:solidFill>
                          <a:effectLst/>
                          <a:latin typeface="+mn-lt"/>
                          <a:ea typeface="+mn-ea"/>
                          <a:cs typeface="Arial"/>
                        </a:rPr>
                        <a:t>Kitware</a:t>
                      </a:r>
                      <a:r>
                        <a:rPr lang="en-GB" sz="2400" b="0" i="0" kern="1200" baseline="0" dirty="0" smtClean="0">
                          <a:solidFill>
                            <a:schemeClr val="tx1"/>
                          </a:solidFill>
                          <a:effectLst/>
                          <a:latin typeface="+mn-lt"/>
                          <a:ea typeface="+mn-ea"/>
                          <a:cs typeface="Arial"/>
                        </a:rPr>
                        <a:t>, the developers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to extend the capabilities of their visualization tools.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Data Structures</a:t>
                      </a:r>
                      <a:endParaRPr lang="en-GB" sz="2400" b="0" i="0" kern="1200" dirty="0" smtClean="0">
                        <a:solidFill>
                          <a:schemeClr val="tx1"/>
                        </a:solidFill>
                        <a:effectLst/>
                        <a:latin typeface="+mn-lt"/>
                        <a:ea typeface="+mn-ea"/>
                        <a:cs typeface="+mn-cs"/>
                      </a:endParaRPr>
                    </a:p>
                    <a:p>
                      <a:r>
                        <a:rPr lang="en-GB" sz="2400" b="0" i="0" kern="1200" dirty="0" err="1" smtClean="0">
                          <a:solidFill>
                            <a:schemeClr val="tx1"/>
                          </a:solidFill>
                          <a:effectLst/>
                          <a:latin typeface="+mn-lt"/>
                          <a:ea typeface="+mn-ea"/>
                          <a:cs typeface="+mn-cs"/>
                        </a:rPr>
                        <a:t>Mantid</a:t>
                      </a:r>
                      <a:r>
                        <a:rPr lang="en-GB" sz="2400" b="0" i="0" kern="1200" dirty="0" smtClean="0">
                          <a:solidFill>
                            <a:schemeClr val="tx1"/>
                          </a:solidFill>
                          <a:effectLst/>
                          <a:latin typeface="+mn-lt"/>
                          <a:ea typeface="+mn-ea"/>
                          <a:cs typeface="+mn-cs"/>
                        </a:rPr>
                        <a:t> stores its data in structures known as Workspaces.</a:t>
                      </a:r>
                      <a:r>
                        <a:rPr lang="en-GB" sz="2400" b="0" i="0" kern="1200" baseline="0" dirty="0" smtClean="0">
                          <a:solidFill>
                            <a:schemeClr val="tx1"/>
                          </a:solidFill>
                          <a:effectLst/>
                          <a:latin typeface="+mn-lt"/>
                          <a:ea typeface="+mn-ea"/>
                          <a:cs typeface="+mn-cs"/>
                        </a:rPr>
                        <a:t> Converting from TOF, detector-space to reciprocal space, as well as the need to consider sample environment conditions space has required the introduction of new Workspace types. Two </a:t>
                      </a:r>
                      <a:r>
                        <a:rPr lang="en-GB" sz="2400" b="0" i="0" kern="1200" baseline="0" dirty="0" smtClean="0">
                          <a:solidFill>
                            <a:schemeClr val="tx1"/>
                          </a:solidFill>
                          <a:effectLst/>
                          <a:latin typeface="+mn-lt"/>
                          <a:ea typeface="+mn-ea"/>
                          <a:cs typeface="+mn-cs"/>
                        </a:rPr>
                        <a:t>n-dimensional workspace </a:t>
                      </a:r>
                      <a:r>
                        <a:rPr lang="en-GB" sz="2400" b="0" i="0" kern="1200" baseline="0" dirty="0" smtClean="0">
                          <a:solidFill>
                            <a:schemeClr val="tx1"/>
                          </a:solidFill>
                          <a:effectLst/>
                          <a:latin typeface="+mn-lt"/>
                          <a:ea typeface="+mn-ea"/>
                          <a:cs typeface="+mn-cs"/>
                        </a:rPr>
                        <a:t>types have been introduced: A sparse workspace, based on an adaptive box structure, and a dense histogram workspaces based on a set of </a:t>
                      </a:r>
                      <a:r>
                        <a:rPr lang="en-GB" sz="2400" b="0" i="0" kern="1200" baseline="0" dirty="0" err="1" smtClean="0">
                          <a:solidFill>
                            <a:schemeClr val="tx1"/>
                          </a:solidFill>
                          <a:effectLst/>
                          <a:latin typeface="+mn-lt"/>
                          <a:ea typeface="+mn-ea"/>
                          <a:cs typeface="+mn-cs"/>
                        </a:rPr>
                        <a:t>strided</a:t>
                      </a:r>
                      <a:r>
                        <a:rPr lang="en-GB" sz="2400" b="0" i="0" kern="1200" baseline="0" dirty="0" smtClean="0">
                          <a:solidFill>
                            <a:schemeClr val="tx1"/>
                          </a:solidFill>
                          <a:effectLst/>
                          <a:latin typeface="+mn-lt"/>
                          <a:ea typeface="+mn-ea"/>
                          <a:cs typeface="+mn-cs"/>
                        </a:rPr>
                        <a:t> arrays. Both workspace types are necessary for SCD computations in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Our sparse workspace stores all observations in the specified dimension. These are stored in a tree structure to allow fast access. Crucially there is a dynamically determined structure, this means regions of low counts have a very low memory overhead, while regions where constructive interference has occurred have a very fine and detailed structure. This workspace has been important for many reasons. Having full and fast access to the observations allows to dynamically </a:t>
                      </a:r>
                      <a:r>
                        <a:rPr lang="en-GB" sz="2400" b="0" i="0" kern="1200" baseline="0" dirty="0" err="1" smtClean="0">
                          <a:solidFill>
                            <a:schemeClr val="tx1"/>
                          </a:solidFill>
                          <a:effectLst/>
                          <a:latin typeface="+mn-lt"/>
                          <a:ea typeface="+mn-ea"/>
                          <a:cs typeface="+mn-cs"/>
                        </a:rPr>
                        <a:t>rebin</a:t>
                      </a:r>
                      <a:r>
                        <a:rPr lang="en-GB" sz="2400" b="0" i="0" kern="1200" baseline="0" dirty="0" smtClean="0">
                          <a:solidFill>
                            <a:schemeClr val="tx1"/>
                          </a:solidFill>
                          <a:effectLst/>
                          <a:latin typeface="+mn-lt"/>
                          <a:ea typeface="+mn-ea"/>
                          <a:cs typeface="+mn-cs"/>
                        </a:rPr>
                        <a:t>, which we do as part of many of our visualisation tools. Dense regions of the adaptive structure are easy to find, and indicate the presence of features, we therefore use them in algorithms. </a:t>
                      </a:r>
                      <a:endParaRPr lang="en-GB" sz="2400" b="0" i="0" kern="1200" baseline="0" dirty="0" smtClean="0">
                        <a:solidFill>
                          <a:schemeClr val="tx1"/>
                        </a:solidFill>
                        <a:effectLst/>
                        <a:latin typeface="+mn-lt"/>
                        <a:ea typeface="+mn-ea"/>
                        <a:cs typeface="+mn-cs"/>
                      </a:endParaRP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The </a:t>
                      </a:r>
                      <a:r>
                        <a:rPr lang="en-GB" sz="2400" b="0" i="0" kern="1200" baseline="0" dirty="0" smtClean="0">
                          <a:solidFill>
                            <a:schemeClr val="tx1"/>
                          </a:solidFill>
                          <a:effectLst/>
                          <a:latin typeface="+mn-lt"/>
                          <a:ea typeface="+mn-ea"/>
                          <a:cs typeface="+mn-cs"/>
                        </a:rPr>
                        <a:t>dynamic structure also provides a good first-pass visualization</a:t>
                      </a:r>
                      <a:r>
                        <a:rPr lang="en-GB" sz="2400" b="0" i="0" kern="1200" baseline="0" dirty="0" smtClean="0">
                          <a:solidFill>
                            <a:schemeClr val="tx1"/>
                          </a:solidFill>
                          <a:effectLst/>
                          <a:latin typeface="+mn-lt"/>
                          <a:ea typeface="+mn-ea"/>
                          <a:cs typeface="+mn-cs"/>
                        </a:rPr>
                        <a:t>. While accumulated datasets may be 100s of GBs in size, the dynamic box structure, allows </a:t>
                      </a:r>
                      <a:r>
                        <a:rPr lang="en-GB" sz="2400" b="0" i="0" kern="1200" baseline="0" dirty="0" err="1" smtClean="0">
                          <a:solidFill>
                            <a:schemeClr val="tx1"/>
                          </a:solidFill>
                          <a:effectLst/>
                          <a:latin typeface="+mn-lt"/>
                          <a:ea typeface="+mn-ea"/>
                          <a:cs typeface="+mn-cs"/>
                        </a:rPr>
                        <a:t>realtime</a:t>
                      </a:r>
                      <a:r>
                        <a:rPr lang="en-GB" sz="2400" b="0" i="0" kern="1200" baseline="0" dirty="0" smtClean="0">
                          <a:solidFill>
                            <a:schemeClr val="tx1"/>
                          </a:solidFill>
                          <a:effectLst/>
                          <a:latin typeface="+mn-lt"/>
                          <a:ea typeface="+mn-ea"/>
                          <a:cs typeface="+mn-cs"/>
                        </a:rPr>
                        <a:t> interactive visualisation of our data on standard production graphics cards.</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Algorithms</a:t>
                      </a: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a:t>
                      </a:r>
                      <a:r>
                        <a:rPr lang="en-US" sz="2400" b="0" i="0" kern="1200" dirty="0" smtClean="0">
                          <a:solidFill>
                            <a:schemeClr val="tx1"/>
                          </a:solidFill>
                          <a:latin typeface="+mn-lt"/>
                          <a:ea typeface="+mn-ea"/>
                          <a:cs typeface="+mn-cs"/>
                        </a:rPr>
                        <a:t>The hierarchical, recursive data structure that we use to store our n-dimensional data is particularly effective</a:t>
                      </a:r>
                      <a:r>
                        <a:rPr lang="en-GB" sz="2400" b="0" i="0" kern="1200" dirty="0" smtClean="0">
                          <a:solidFill>
                            <a:schemeClr val="tx1"/>
                          </a:solidFill>
                          <a:effectLst/>
                          <a:latin typeface="+mn-lt"/>
                          <a:ea typeface="+mn-ea"/>
                          <a:cs typeface="+mn-cs"/>
                        </a:rPr>
                        <a:t>,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a:t>
                      </a:r>
                      <a:r>
                        <a:rPr lang="en-GB" sz="2400" b="0" i="0" kern="1200" dirty="0" smtClean="0">
                          <a:solidFill>
                            <a:schemeClr val="tx1"/>
                          </a:solidFill>
                          <a:effectLst/>
                          <a:latin typeface="+mn-lt"/>
                          <a:ea typeface="+mn-ea"/>
                          <a:cs typeface="+mn-cs"/>
                        </a:rPr>
                        <a:t>. </a:t>
                      </a:r>
                      <a:r>
                        <a:rPr lang="en-GB" sz="2400" b="0" i="0" kern="1200" baseline="0" dirty="0" smtClean="0">
                          <a:solidFill>
                            <a:schemeClr val="tx1"/>
                          </a:solidFill>
                          <a:effectLst/>
                          <a:latin typeface="+mn-lt"/>
                          <a:ea typeface="+mn-ea"/>
                          <a:cs typeface="+mn-cs"/>
                        </a:rPr>
                        <a:t>The ability to create, and separate peak lists is important. We often need to predict peaks based based on stronger ones that can easily be located.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We have worked extensively on the problem of SCD</a:t>
                      </a:r>
                      <a:r>
                        <a:rPr lang="en-GB" sz="2400" b="0" i="0" kern="1200" baseline="0" dirty="0" smtClean="0">
                          <a:solidFill>
                            <a:schemeClr val="tx1"/>
                          </a:solidFill>
                          <a:effectLst/>
                          <a:latin typeface="+mn-lt"/>
                          <a:ea typeface="+mn-ea"/>
                          <a:cs typeface="+mn-cs"/>
                        </a:rPr>
                        <a:t> peak integration. Our initial work in this area started with spherical integration, using fixed radii in Q to sample the peak area as well as a background region for normalization. More recently we have introduced an elliptical integration in Q, which determines a principle and secondary set of axis for each peak by finding corresponding Eigen vectors. Our latest introduction uses an imaging technique, connected component analysis, to integrate arbitrary peak shapes</a:t>
                      </a:r>
                      <a:r>
                        <a:rPr lang="en-GB" sz="2400" b="0" i="0" kern="1200" baseline="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baseline="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baseline="0" dirty="0" smtClean="0">
                          <a:solidFill>
                            <a:schemeClr val="tx1"/>
                          </a:solidFill>
                          <a:effectLst/>
                          <a:latin typeface="+mn-lt"/>
                          <a:ea typeface="+mn-ea"/>
                          <a:cs typeface="+mn-cs"/>
                        </a:rPr>
                        <a:t>on an existing UB matrix, or optimise the crystal orientation. In the other direction, UB m</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Normalization</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0000"/>
                          </a:solidFill>
                          <a:effectLst/>
                          <a:latin typeface="+mn-lt"/>
                          <a:ea typeface="+mn-ea"/>
                          <a:cs typeface="Symbol" charset="2"/>
                        </a:rPr>
                        <a:t>The quantity of interest is the differential scattering cross section </a:t>
                      </a:r>
                      <a:r>
                        <a:rPr kumimoji="0" lang="en-US" sz="2400" b="0" i="0" u="none" strike="noStrike" kern="0" cap="none" normalizeH="0" baseline="0" dirty="0" smtClean="0">
                          <a:ln>
                            <a:noFill/>
                          </a:ln>
                          <a:solidFill>
                            <a:srgbClr val="000000"/>
                          </a:solidFill>
                          <a:effectLst/>
                          <a:latin typeface="Corisande" pitchFamily="2" charset="0"/>
                        </a:rPr>
                        <a:t>d</a:t>
                      </a:r>
                      <a:r>
                        <a:rPr kumimoji="0" lang="en-US" sz="2400" b="0" i="0" u="none" strike="noStrike" kern="0" cap="none" normalizeH="0" baseline="0" dirty="0" smtClean="0">
                          <a:ln>
                            <a:noFill/>
                          </a:ln>
                          <a:solidFill>
                            <a:srgbClr val="000000"/>
                          </a:solidFill>
                          <a:effectLst/>
                          <a:latin typeface="Symbol" charset="2"/>
                          <a:cs typeface="Symbol" charset="2"/>
                        </a:rPr>
                        <a:t>s</a:t>
                      </a:r>
                      <a:r>
                        <a:rPr kumimoji="0" lang="en-US" sz="2400" b="0" i="0" u="none" strike="noStrike" kern="0" cap="none" normalizeH="0" baseline="0" dirty="0" smtClean="0">
                          <a:ln>
                            <a:noFill/>
                          </a:ln>
                          <a:solidFill>
                            <a:srgbClr val="000000"/>
                          </a:solidFill>
                          <a:effectLst/>
                          <a:latin typeface="Corisande" pitchFamily="2" charset="0"/>
                        </a:rPr>
                        <a:t>/</a:t>
                      </a:r>
                      <a:r>
                        <a:rPr kumimoji="0" lang="en-US" sz="2400" b="0" i="0" u="none" strike="noStrike" kern="0" cap="none" normalizeH="0" baseline="0" dirty="0" err="1" smtClean="0">
                          <a:ln>
                            <a:noFill/>
                          </a:ln>
                          <a:solidFill>
                            <a:srgbClr val="000000"/>
                          </a:solidFill>
                          <a:effectLst/>
                          <a:latin typeface="Corisande" pitchFamily="2" charset="0"/>
                        </a:rPr>
                        <a:t>d</a:t>
                      </a:r>
                      <a:r>
                        <a:rPr kumimoji="0" lang="en-US" sz="2400" b="0" i="0" u="none" strike="noStrike" kern="0" cap="none" normalizeH="0" baseline="0" dirty="0" err="1" smtClean="0">
                          <a:ln>
                            <a:noFill/>
                          </a:ln>
                          <a:solidFill>
                            <a:srgbClr val="000000"/>
                          </a:solidFill>
                          <a:effectLst/>
                          <a:latin typeface="Symbol" charset="2"/>
                          <a:cs typeface="Symbol" charset="2"/>
                        </a:rPr>
                        <a:t>W</a:t>
                      </a:r>
                      <a:r>
                        <a:rPr kumimoji="0" lang="en-US" sz="2400" b="0" i="0" u="none" strike="noStrike" kern="0" cap="none" normalizeH="0" baseline="0" dirty="0" smtClean="0">
                          <a:ln>
                            <a:noFill/>
                          </a:ln>
                          <a:solidFill>
                            <a:srgbClr val="000000"/>
                          </a:solidFill>
                          <a:effectLst/>
                          <a:latin typeface="Symbol" charset="2"/>
                          <a:cs typeface="Symbol" charset="2"/>
                        </a:rPr>
                        <a:t>, </a:t>
                      </a:r>
                      <a:r>
                        <a:rPr kumimoji="0" lang="en-US" sz="2400" b="0" i="0" u="none" strike="noStrike" kern="0" cap="none" normalizeH="0" baseline="0" dirty="0" smtClean="0">
                          <a:ln>
                            <a:noFill/>
                          </a:ln>
                          <a:solidFill>
                            <a:srgbClr val="000000"/>
                          </a:solidFill>
                          <a:effectLst/>
                          <a:latin typeface="+mn-lt"/>
                          <a:cs typeface="Symbol" charset="2"/>
                        </a:rPr>
                        <a:t>not the neutron count. However, eager normalization prevents correct summation of multiple scans</a:t>
                      </a:r>
                      <a:r>
                        <a:rPr kumimoji="0" lang="en-US" sz="2400" b="0" i="0" u="none" strike="noStrike" kern="0" cap="none" normalizeH="0" baseline="0" dirty="0" smtClean="0">
                          <a:ln>
                            <a:noFill/>
                          </a:ln>
                          <a:solidFill>
                            <a:srgbClr val="000000"/>
                          </a:solidFill>
                          <a:effectLst/>
                          <a:latin typeface="+mn-lt"/>
                          <a:ea typeface="+mn-ea"/>
                          <a:cs typeface="Symbol" charset="2"/>
                        </a:rPr>
                        <a:t>. Correctly normalizing and summing data from multiple experimental means tracking and separating the counts separately from the flux and solid angle contributions from each detector. Our solution is to calculate and sum the flux and solid angle contributions to each bin in reciprocal space across all scans, which we designate our normalization workspace. The counts for each run can then be summed and divided by our normalization workspace. The process of generating the normalization workspace can be expensive as we need to calculate the integrated flux between two wave vectors for every trajectory passing through a bin in our reciprocal data space. We have applied optimizations to the algorithms to improve speed and reduce memory. Our computed normalization workspace also acts as a planning tool, and we can use it to design experiments prior to beam time.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Visualization in </a:t>
                      </a:r>
                      <a:r>
                        <a:rPr kumimoji="0" lang="en-US" sz="2400" b="0" i="0" u="none" strike="noStrike" kern="0" cap="none" normalizeH="0" baseline="0" dirty="0" err="1" smtClean="0">
                          <a:ln>
                            <a:noFill/>
                          </a:ln>
                          <a:solidFill>
                            <a:schemeClr val="tx1"/>
                          </a:solidFill>
                          <a:effectLst/>
                          <a:latin typeface="+mn-lt"/>
                        </a:rPr>
                        <a:t>Mantid</a:t>
                      </a:r>
                      <a:r>
                        <a:rPr kumimoji="0" lang="en-US" sz="2400" b="0" i="0" u="none" strike="noStrike" kern="0" cap="none" normalizeH="0" baseline="0" dirty="0" smtClean="0">
                          <a:ln>
                            <a:noFill/>
                          </a:ln>
                          <a:solidFill>
                            <a:schemeClr val="tx1"/>
                          </a:solidFill>
                          <a:effectLst/>
                          <a:latin typeface="+mn-lt"/>
                        </a:rPr>
                        <a:t> provides a means to scrutinize the data and data treatment. We provide different levels of visualization </a:t>
                      </a:r>
                      <a:r>
                        <a:rPr kumimoji="0" lang="en-US" sz="2400" b="0" i="0" u="none" strike="noStrike" kern="0" cap="none" normalizeH="0" baseline="0" dirty="0" smtClean="0">
                          <a:ln>
                            <a:noFill/>
                          </a:ln>
                          <a:solidFill>
                            <a:schemeClr val="tx1"/>
                          </a:solidFill>
                          <a:effectLst/>
                          <a:latin typeface="+mn-lt"/>
                        </a:rPr>
                        <a:t>bringing </a:t>
                      </a:r>
                      <a:r>
                        <a:rPr kumimoji="0" lang="en-US" sz="2400" b="0" i="0" u="none" strike="noStrike" kern="0" cap="none" normalizeH="0" baseline="0" dirty="0" smtClean="0">
                          <a:ln>
                            <a:noFill/>
                          </a:ln>
                          <a:solidFill>
                            <a:schemeClr val="tx1"/>
                          </a:solidFill>
                          <a:effectLst/>
                          <a:latin typeface="+mn-lt"/>
                        </a:rPr>
                        <a:t>the user from the quantitative 3D/4D projections all the way down to qualitative 1D linear cuts. All of the these tools cater for the possibility of in-situ </a:t>
                      </a:r>
                      <a:r>
                        <a:rPr kumimoji="0" lang="en-US" sz="2400" b="0" i="0" u="none" strike="noStrike" kern="0" cap="none" normalizeH="0" baseline="0" dirty="0" err="1" smtClean="0">
                          <a:ln>
                            <a:noFill/>
                          </a:ln>
                          <a:solidFill>
                            <a:schemeClr val="tx1"/>
                          </a:solidFill>
                          <a:effectLst/>
                          <a:latin typeface="+mn-lt"/>
                        </a:rPr>
                        <a:t>rebinning</a:t>
                      </a:r>
                      <a:r>
                        <a:rPr kumimoji="0" lang="en-US" sz="2400" b="0" i="0" u="none" strike="noStrike" kern="0" cap="none" normalizeH="0" baseline="0" dirty="0" smtClean="0">
                          <a:ln>
                            <a:noFill/>
                          </a:ln>
                          <a:solidFill>
                            <a:schemeClr val="tx1"/>
                          </a:solidFill>
                          <a:effectLst/>
                          <a:latin typeface="+mn-lt"/>
                        </a:rPr>
                        <a:t> and can drive the analysis as well as passively observe changes to underlying data.</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As </a:t>
                      </a:r>
                      <a:r>
                        <a:rPr kumimoji="0" lang="en-US" sz="2400" b="0" i="0" u="none" strike="noStrike" kern="0" cap="none" normalizeH="0" baseline="0" dirty="0" smtClean="0">
                          <a:ln>
                            <a:noFill/>
                          </a:ln>
                          <a:solidFill>
                            <a:schemeClr val="tx1"/>
                          </a:solidFill>
                          <a:effectLst/>
                          <a:latin typeface="+mn-lt"/>
                        </a:rPr>
                        <a:t>well as providing full dataset visualization via VTK, a well used tool is our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which allows users to take 2D projections through </a:t>
                      </a:r>
                      <a:r>
                        <a:rPr kumimoji="0" lang="en-US" sz="2400" b="0" i="0" u="none" strike="noStrike" kern="0" cap="none" normalizeH="0" baseline="0" dirty="0" smtClean="0">
                          <a:ln>
                            <a:noFill/>
                          </a:ln>
                          <a:solidFill>
                            <a:schemeClr val="tx1"/>
                          </a:solidFill>
                          <a:effectLst/>
                          <a:latin typeface="+mn-lt"/>
                        </a:rPr>
                        <a:t>n-dimensional datasets </a:t>
                      </a:r>
                      <a:r>
                        <a:rPr kumimoji="0" lang="en-US" sz="2400" b="0" i="0" u="none" strike="noStrike" kern="0" cap="none" normalizeH="0" baseline="0" dirty="0" smtClean="0">
                          <a:ln>
                            <a:noFill/>
                          </a:ln>
                          <a:solidFill>
                            <a:schemeClr val="tx1"/>
                          </a:solidFill>
                          <a:effectLst/>
                          <a:latin typeface="+mn-lt"/>
                        </a:rPr>
                        <a:t>and extract 1D slices both graphically and programmatically. Our visualization tools are connected, so it’s possible, for example, to launch the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2D) from a region of interest on a 3D/4D dataset. The </a:t>
                      </a:r>
                      <a:r>
                        <a:rPr kumimoji="0" lang="en-US" sz="2400" b="0" i="0" u="none" strike="noStrike" kern="0" cap="none" normalizeH="0" baseline="0" dirty="0" err="1" smtClean="0">
                          <a:ln>
                            <a:noFill/>
                          </a:ln>
                          <a:solidFill>
                            <a:schemeClr val="tx1"/>
                          </a:solidFill>
                          <a:effectLst/>
                          <a:latin typeface="+mn-lt"/>
                        </a:rPr>
                        <a:t>SliceViewer</a:t>
                      </a:r>
                      <a:r>
                        <a:rPr kumimoji="0" lang="en-US" sz="2400" b="0" i="1"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gives us the ability to stack multiple peak lists over the same reciprocal space and edit them independently if needed</a:t>
                      </a:r>
                      <a:r>
                        <a:rPr kumimoji="0" lang="en-US" sz="2400" b="0" i="0" u="none" strike="noStrike" kern="0" cap="none" normalizeH="0" baseline="0" dirty="0" smtClean="0">
                          <a:ln>
                            <a:noFill/>
                          </a:ln>
                          <a:solidFill>
                            <a:schemeClr val="tx1"/>
                          </a:solidFill>
                          <a:effectLst/>
                          <a:latin typeface="+mn-lt"/>
                        </a:rPr>
                        <a:t>.</a:t>
                      </a:r>
                      <a:r>
                        <a:rPr lang="en-US" sz="2400" kern="1200" dirty="0" smtClean="0">
                          <a:solidFill>
                            <a:schemeClr val="tx1"/>
                          </a:solidFill>
                          <a:latin typeface="+mn-lt"/>
                          <a:ea typeface="+mn-ea"/>
                          <a:cs typeface="+mn-cs"/>
                        </a:rPr>
                        <a:t> Being able to see is also crucial for screening real peaks </a:t>
                      </a:r>
                      <a:r>
                        <a:rPr lang="en-US" sz="2400" kern="1200" dirty="0" err="1" smtClean="0">
                          <a:solidFill>
                            <a:schemeClr val="tx1"/>
                          </a:solidFill>
                          <a:latin typeface="+mn-lt"/>
                          <a:ea typeface="+mn-ea"/>
                          <a:cs typeface="+mn-cs"/>
                        </a:rPr>
                        <a:t>vs</a:t>
                      </a:r>
                      <a:r>
                        <a:rPr lang="en-US" sz="2400" kern="1200" dirty="0" smtClean="0">
                          <a:solidFill>
                            <a:schemeClr val="tx1"/>
                          </a:solidFill>
                          <a:latin typeface="+mn-lt"/>
                          <a:ea typeface="+mn-ea"/>
                          <a:cs typeface="+mn-cs"/>
                        </a:rPr>
                        <a:t> sample environment peaks.</a:t>
                      </a:r>
                      <a:endParaRPr kumimoji="0" lang="en-US" sz="24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endParaRPr kumimoji="0" lang="en-US" sz="5000" b="0" i="0" u="none" strike="noStrike" kern="0" cap="none" normalizeH="0" baseline="0" dirty="0" smtClean="0">
                        <a:ln>
                          <a:noFill/>
                        </a:ln>
                        <a:solidFill>
                          <a:srgbClr val="002D55"/>
                        </a:solidFill>
                        <a:effectLst/>
                        <a:latin typeface="Corisande" pitchFamily="2" charset="0"/>
                      </a:endParaRP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actively being developed.</a:t>
                      </a:r>
                      <a:r>
                        <a:rPr lang="en-US" sz="2400" kern="1200" dirty="0" smtClean="0">
                          <a:solidFill>
                            <a:schemeClr val="tx1"/>
                          </a:solidFill>
                          <a:latin typeface="+mn-lt"/>
                          <a:ea typeface="+mn-ea"/>
                          <a:cs typeface="+mn-cs"/>
                        </a:rPr>
                        <a:t> Multiple scattering corrections and the introduction of space group symmetry directly in </a:t>
                      </a:r>
                      <a:r>
                        <a:rPr lang="en-US" sz="2400" kern="1200" dirty="0" err="1" smtClean="0">
                          <a:solidFill>
                            <a:schemeClr val="tx1"/>
                          </a:solidFill>
                          <a:latin typeface="+mn-lt"/>
                          <a:ea typeface="+mn-ea"/>
                          <a:cs typeface="+mn-cs"/>
                        </a:rPr>
                        <a:t>Mantid</a:t>
                      </a:r>
                      <a:r>
                        <a:rPr lang="en-US" sz="2400" kern="1200" dirty="0" smtClean="0">
                          <a:solidFill>
                            <a:schemeClr val="tx1"/>
                          </a:solidFill>
                          <a:latin typeface="+mn-lt"/>
                          <a:ea typeface="+mn-ea"/>
                          <a:cs typeface="+mn-cs"/>
                        </a:rPr>
                        <a:t> will benefit the SCD community greatly.</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New developments in hardware continually lead to higher data rates. The introduction of the ESS into the collaboration will push further our existing methodologies.</a:t>
                      </a:r>
                    </a:p>
                    <a:p>
                      <a:r>
                        <a:rPr kumimoji="0" lang="en-US" sz="5000" b="0" i="0" u="none" strike="noStrike" kern="0" cap="none" normalizeH="0" baseline="0" dirty="0" smtClean="0">
                          <a:ln>
                            <a:noFill/>
                          </a:ln>
                          <a:solidFill>
                            <a:srgbClr val="002D55"/>
                          </a:solidFill>
                          <a:effectLst/>
                          <a:latin typeface="Corisande" pitchFamily="2" charset="0"/>
                        </a:rPr>
                        <a:t>Acknowledgments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US" sz="2400" b="0" i="0" kern="1200" dirty="0" smtClean="0">
                          <a:solidFill>
                            <a:schemeClr val="tx1"/>
                          </a:solidFill>
                          <a:latin typeface="+mn-lt"/>
                          <a:ea typeface="+mn-ea"/>
                          <a:cs typeface="+mn-cs"/>
                        </a:rPr>
                        <a:t>A portion of this research, at ORNL’s Spallation Neutron Source, was sponsored by the Scientific User Facilities Division, Office of Basic Energy Sciences, US Department of</a:t>
                      </a:r>
                      <a:r>
                        <a:rPr lang="en-US" sz="2400" b="0" i="0" kern="1200" baseline="0" dirty="0" smtClean="0">
                          <a:solidFill>
                            <a:schemeClr val="tx1"/>
                          </a:solidFill>
                          <a:latin typeface="+mn-lt"/>
                          <a:ea typeface="+mn-ea"/>
                          <a:cs typeface="+mn-cs"/>
                        </a:rPr>
                        <a:t> </a:t>
                      </a:r>
                      <a:r>
                        <a:rPr lang="en-US" sz="2400" b="0" i="0" kern="1200" dirty="0" smtClean="0">
                          <a:solidFill>
                            <a:schemeClr val="tx1"/>
                          </a:solidFill>
                          <a:latin typeface="+mn-lt"/>
                          <a:ea typeface="+mn-ea"/>
                          <a:cs typeface="+mn-cs"/>
                        </a:rPr>
                        <a:t>Energy.</a:t>
                      </a:r>
                      <a:endParaRPr kumimoji="0" lang="en-US" sz="2400" b="0" i="0" u="none" strike="noStrike" kern="0"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endParaRPr kumimoji="0" lang="en-US" sz="5000" b="0" i="0" u="none" strike="noStrike" kern="0" cap="none" normalizeH="0" baseline="0" dirty="0" smtClean="0">
                        <a:ln>
                          <a:noFill/>
                        </a:ln>
                        <a:solidFill>
                          <a:srgbClr val="002D55"/>
                        </a:solidFill>
                        <a:effectLst/>
                        <a:latin typeface="Corisande" pitchFamily="2" charset="0"/>
                      </a:endParaRPr>
                    </a:p>
                    <a:p>
                      <a:r>
                        <a:rPr lang="en-GB" sz="1800" kern="1200" dirty="0" smtClean="0">
                          <a:solidFill>
                            <a:schemeClr val="tx1"/>
                          </a:solidFill>
                          <a:effectLst/>
                          <a:latin typeface="Arial"/>
                          <a:ea typeface="+mn-ea"/>
                          <a:cs typeface="Arial"/>
                        </a:rPr>
                        <a:t>[1] </a:t>
                      </a:r>
                      <a:r>
                        <a:rPr lang="en-US" sz="1800" kern="1200" dirty="0" smtClean="0">
                          <a:solidFill>
                            <a:schemeClr val="tx1"/>
                          </a:solidFill>
                          <a:latin typeface="+mn-lt"/>
                          <a:ea typeface="+mn-ea"/>
                          <a:cs typeface="+mn-cs"/>
                        </a:rPr>
                        <a:t>Taylor, J., Arnold, O., </a:t>
                      </a:r>
                      <a:r>
                        <a:rPr lang="en-US" sz="1800" kern="1200" dirty="0" err="1" smtClean="0">
                          <a:solidFill>
                            <a:schemeClr val="tx1"/>
                          </a:solidFill>
                          <a:latin typeface="+mn-lt"/>
                          <a:ea typeface="+mn-ea"/>
                          <a:cs typeface="+mn-cs"/>
                        </a:rPr>
                        <a:t>Bilheaux</a:t>
                      </a:r>
                      <a:r>
                        <a:rPr lang="en-US" sz="1800" kern="1200" dirty="0" smtClean="0">
                          <a:solidFill>
                            <a:schemeClr val="tx1"/>
                          </a:solidFill>
                          <a:latin typeface="+mn-lt"/>
                          <a:ea typeface="+mn-ea"/>
                          <a:cs typeface="+mn-cs"/>
                        </a:rPr>
                        <a:t>, J., Buts, A., Campbell, S., </a:t>
                      </a:r>
                      <a:r>
                        <a:rPr lang="en-US" sz="1800" kern="1200" dirty="0" err="1" smtClean="0">
                          <a:solidFill>
                            <a:schemeClr val="tx1"/>
                          </a:solidFill>
                          <a:latin typeface="+mn-lt"/>
                          <a:ea typeface="+mn-ea"/>
                          <a:cs typeface="+mn-cs"/>
                        </a:rPr>
                        <a:t>Doucet</a:t>
                      </a:r>
                      <a:r>
                        <a:rPr lang="en-US" sz="1800" kern="1200" dirty="0" smtClean="0">
                          <a:solidFill>
                            <a:schemeClr val="tx1"/>
                          </a:solidFill>
                          <a:latin typeface="+mn-lt"/>
                          <a:ea typeface="+mn-ea"/>
                          <a:cs typeface="+mn-cs"/>
                        </a:rPr>
                        <a:t>, M., ... &amp; </a:t>
                      </a:r>
                      <a:r>
                        <a:rPr lang="en-US" sz="1800" kern="1200" dirty="0" err="1" smtClean="0">
                          <a:solidFill>
                            <a:schemeClr val="tx1"/>
                          </a:solidFill>
                          <a:latin typeface="+mn-lt"/>
                          <a:ea typeface="+mn-ea"/>
                          <a:cs typeface="+mn-cs"/>
                        </a:rPr>
                        <a:t>Zikovsky</a:t>
                      </a:r>
                      <a:r>
                        <a:rPr lang="en-US" sz="1800" kern="1200" dirty="0" smtClean="0">
                          <a:solidFill>
                            <a:schemeClr val="tx1"/>
                          </a:solidFill>
                          <a:latin typeface="+mn-lt"/>
                          <a:ea typeface="+mn-ea"/>
                          <a:cs typeface="+mn-cs"/>
                        </a:rPr>
                        <a:t>, J. (2012). </a:t>
                      </a:r>
                      <a:r>
                        <a:rPr lang="en-US" sz="1800" kern="1200" dirty="0" err="1" smtClean="0">
                          <a:solidFill>
                            <a:schemeClr val="tx1"/>
                          </a:solidFill>
                          <a:latin typeface="+mn-lt"/>
                          <a:ea typeface="+mn-ea"/>
                          <a:cs typeface="+mn-cs"/>
                        </a:rPr>
                        <a:t>Mantid</a:t>
                      </a:r>
                      <a:r>
                        <a:rPr lang="en-US" sz="1800" kern="1200" dirty="0" smtClean="0">
                          <a:solidFill>
                            <a:schemeClr val="tx1"/>
                          </a:solidFill>
                          <a:latin typeface="+mn-lt"/>
                          <a:ea typeface="+mn-ea"/>
                          <a:cs typeface="+mn-cs"/>
                        </a:rPr>
                        <a:t>, A high performance framework for reduction and analysis of neutron scattering data. Bulletin of the American Physical Society, 57.</a:t>
                      </a:r>
                    </a:p>
                    <a:p>
                      <a:endParaRPr lang="en-GB" sz="1800"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[2]</a:t>
                      </a:r>
                      <a:r>
                        <a:rPr lang="en-US" sz="1800" kern="1200" dirty="0" smtClean="0">
                          <a:solidFill>
                            <a:schemeClr val="tx1"/>
                          </a:solidFill>
                          <a:latin typeface="+mn-lt"/>
                          <a:ea typeface="+mn-ea"/>
                          <a:cs typeface="+mn-cs"/>
                        </a:rPr>
                        <a:t> Ahrens, James, </a:t>
                      </a:r>
                      <a:r>
                        <a:rPr lang="en-US" sz="1800" kern="1200" dirty="0" err="1" smtClean="0">
                          <a:solidFill>
                            <a:schemeClr val="tx1"/>
                          </a:solidFill>
                          <a:latin typeface="+mn-lt"/>
                          <a:ea typeface="+mn-ea"/>
                          <a:cs typeface="+mn-cs"/>
                        </a:rPr>
                        <a:t>Geveci</a:t>
                      </a:r>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Berk</a:t>
                      </a:r>
                      <a:r>
                        <a:rPr lang="en-US" sz="1800" kern="1200" dirty="0" smtClean="0">
                          <a:solidFill>
                            <a:schemeClr val="tx1"/>
                          </a:solidFill>
                          <a:latin typeface="+mn-lt"/>
                          <a:ea typeface="+mn-ea"/>
                          <a:cs typeface="+mn-cs"/>
                        </a:rPr>
                        <a:t>, Law, Charles, </a:t>
                      </a:r>
                      <a:r>
                        <a:rPr lang="en-US" sz="1800" i="1" kern="1200" dirty="0" err="1" smtClean="0">
                          <a:solidFill>
                            <a:schemeClr val="tx1"/>
                          </a:solidFill>
                          <a:latin typeface="+mn-lt"/>
                          <a:ea typeface="+mn-ea"/>
                          <a:cs typeface="+mn-cs"/>
                        </a:rPr>
                        <a:t>ParaView</a:t>
                      </a:r>
                      <a:r>
                        <a:rPr lang="en-US" sz="1800" i="1" kern="1200" dirty="0" smtClean="0">
                          <a:solidFill>
                            <a:schemeClr val="tx1"/>
                          </a:solidFill>
                          <a:latin typeface="+mn-lt"/>
                          <a:ea typeface="+mn-ea"/>
                          <a:cs typeface="+mn-cs"/>
                        </a:rPr>
                        <a:t>: An End-User Tool for Large Data Visualization</a:t>
                      </a:r>
                      <a:r>
                        <a:rPr lang="en-US" sz="1800" i="0" kern="1200" dirty="0" smtClean="0">
                          <a:solidFill>
                            <a:schemeClr val="tx1"/>
                          </a:solidFill>
                          <a:latin typeface="+mn-lt"/>
                          <a:ea typeface="+mn-ea"/>
                          <a:cs typeface="+mn-cs"/>
                        </a:rPr>
                        <a:t>, Visualization Handbook, Elsevier, 2005, ISBN-13: 978-0123875822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i="0" kern="1200" dirty="0" smtClean="0">
                        <a:solidFill>
                          <a:schemeClr val="tx1"/>
                        </a:solidFill>
                        <a:latin typeface="+mn-lt"/>
                        <a:ea typeface="+mn-ea"/>
                        <a:cs typeface="+mn-cs"/>
                      </a:endParaRPr>
                    </a:p>
                    <a:p>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717750" y="6424217"/>
            <a:ext cx="27813000" cy="2677656"/>
          </a:xfrm>
          <a:prstGeom prst="rect">
            <a:avLst/>
          </a:prstGeom>
          <a:noFill/>
          <a:ln w="9525">
            <a:noFill/>
            <a:miter lim="800000"/>
            <a:headEnd/>
            <a:tailEnd/>
          </a:ln>
        </p:spPr>
        <p:txBody>
          <a:bodyPr>
            <a:spAutoFit/>
          </a:bodyPr>
          <a:lstStyle/>
          <a:p>
            <a:pPr algn="ctr"/>
            <a:r>
              <a:rPr lang="en-GB" dirty="0" smtClean="0">
                <a:solidFill>
                  <a:srgbClr val="002D55"/>
                </a:solidFill>
                <a:latin typeface="+mn-lt"/>
              </a:rPr>
              <a:t>Owen Arnold</a:t>
            </a:r>
            <a:r>
              <a:rPr lang="en-GB" baseline="30000" dirty="0" smtClean="0">
                <a:solidFill>
                  <a:srgbClr val="002D55"/>
                </a:solidFill>
                <a:latin typeface="+mn-lt"/>
              </a:rPr>
              <a:t>1</a:t>
            </a:r>
            <a:r>
              <a:rPr lang="en-GB" dirty="0">
                <a:solidFill>
                  <a:srgbClr val="002D55"/>
                </a:solidFill>
                <a:latin typeface="+mn-lt"/>
              </a:rPr>
              <a:t>, </a:t>
            </a:r>
            <a:r>
              <a:rPr lang="en-GB" u="sng" dirty="0">
                <a:solidFill>
                  <a:srgbClr val="002D55"/>
                </a:solidFill>
                <a:latin typeface="+mn-lt"/>
              </a:rPr>
              <a:t>Nick </a:t>
            </a:r>
            <a:r>
              <a:rPr lang="en-GB" u="sng" dirty="0" smtClean="0">
                <a:solidFill>
                  <a:srgbClr val="002D55"/>
                </a:solidFill>
                <a:latin typeface="+mn-lt"/>
              </a:rPr>
              <a:t>Draper</a:t>
            </a:r>
            <a:r>
              <a:rPr lang="en-GB" u="sng" baseline="30000" dirty="0" smtClean="0">
                <a:solidFill>
                  <a:srgbClr val="002D55"/>
                </a:solidFill>
                <a:latin typeface="+mn-lt"/>
              </a:rPr>
              <a:t>1</a:t>
            </a:r>
            <a:r>
              <a:rPr lang="en-GB" dirty="0">
                <a:solidFill>
                  <a:srgbClr val="002D55"/>
                </a:solidFill>
                <a:latin typeface="+mn-lt"/>
              </a:rPr>
              <a:t> </a:t>
            </a:r>
            <a:r>
              <a:rPr lang="en-GB" dirty="0" smtClean="0">
                <a:solidFill>
                  <a:srgbClr val="002D55"/>
                </a:solidFill>
                <a:latin typeface="+mn-lt"/>
              </a:rPr>
              <a:t>Pascal Manuel</a:t>
            </a:r>
            <a:r>
              <a:rPr lang="en-GB" baseline="30000" dirty="0" smtClean="0">
                <a:solidFill>
                  <a:srgbClr val="002D55"/>
                </a:solidFill>
                <a:latin typeface="+mn-lt"/>
              </a:rPr>
              <a:t>2</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Andrei Savici</a:t>
            </a:r>
            <a:r>
              <a:rPr lang="en-GB" baseline="30000" dirty="0" smtClean="0">
                <a:solidFill>
                  <a:srgbClr val="002D55"/>
                </a:solidFill>
                <a:latin typeface="+mn-lt"/>
              </a:rPr>
              <a:t>3</a:t>
            </a:r>
            <a:r>
              <a:rPr lang="en-GB" dirty="0" smtClean="0">
                <a:solidFill>
                  <a:srgbClr val="002D55"/>
                </a:solidFill>
                <a:latin typeface="+mn-lt"/>
              </a:rPr>
              <a:t>, Anton Piccardo-Selg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Steven Hahn</a:t>
            </a:r>
            <a:r>
              <a:rPr lang="en-GB" baseline="30000" dirty="0" smtClean="0">
                <a:solidFill>
                  <a:srgbClr val="002D55"/>
                </a:solidFill>
                <a:latin typeface="+mn-lt"/>
              </a:rPr>
              <a:t>3</a:t>
            </a:r>
            <a:r>
              <a:rPr lang="en-GB" dirty="0" smtClean="0">
                <a:solidFill>
                  <a:srgbClr val="002D55"/>
                </a:solidFill>
                <a:latin typeface="+mn-lt"/>
              </a:rPr>
              <a:t>, Vickie Lynch</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Buts</a:t>
            </a:r>
            <a:r>
              <a:rPr lang="en-GB" baseline="30000" dirty="0">
                <a:solidFill>
                  <a:srgbClr val="002D55"/>
                </a:solidFill>
                <a:latin typeface="+mn-lt"/>
              </a:rPr>
              <a:t>2</a:t>
            </a:r>
            <a:r>
              <a:rPr lang="en-GB" dirty="0">
                <a:solidFill>
                  <a:srgbClr val="002D55"/>
                </a:solidFill>
                <a:latin typeface="+mn-lt"/>
              </a:rPr>
              <a:t>, Peter </a:t>
            </a:r>
            <a:r>
              <a:rPr lang="en-GB" dirty="0" smtClean="0">
                <a:solidFill>
                  <a:srgbClr val="002D55"/>
                </a:solidFill>
                <a:latin typeface="+mn-lt"/>
              </a:rPr>
              <a:t>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Jon Taylor</a:t>
            </a:r>
            <a:r>
              <a:rPr lang="en-GB" baseline="30000" dirty="0" smtClean="0">
                <a:solidFill>
                  <a:srgbClr val="002D55"/>
                </a:solidFill>
                <a:latin typeface="+mn-lt"/>
              </a:rPr>
              <a:t>4</a:t>
            </a:r>
          </a:p>
          <a:p>
            <a:pPr algn="ctr"/>
            <a:r>
              <a:rPr lang="en-GB" baseline="30000" dirty="0" smtClean="0">
                <a:solidFill>
                  <a:srgbClr val="002D55"/>
                </a:solidFill>
                <a:latin typeface="+mn-lt"/>
              </a:rPr>
              <a:t>1 </a:t>
            </a:r>
            <a:r>
              <a:rPr lang="en-GB" dirty="0" smtClean="0">
                <a:solidFill>
                  <a:srgbClr val="002D55"/>
                </a:solidFill>
                <a:latin typeface="+mn-lt"/>
              </a:rPr>
              <a:t>Tessella,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GB</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t>
            </a:r>
          </a:p>
          <a:p>
            <a:pPr algn="ctr"/>
            <a:r>
              <a:rPr lang="en-GB" baseline="30000" dirty="0" smtClean="0">
                <a:solidFill>
                  <a:srgbClr val="002D55"/>
                </a:solidFill>
                <a:latin typeface="+mn-lt"/>
              </a:rPr>
              <a:t>4</a:t>
            </a:r>
            <a:r>
              <a:rPr lang="en-GB" dirty="0" smtClean="0">
                <a:solidFill>
                  <a:srgbClr val="002D55"/>
                </a:solidFill>
                <a:latin typeface="+mn-lt"/>
              </a:rPr>
              <a:t>European Spallation Source, Lund, SE</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1938992"/>
          </a:xfrm>
          <a:prstGeom prst="rect">
            <a:avLst/>
          </a:prstGeom>
          <a:noFill/>
          <a:ln w="9525">
            <a:noFill/>
            <a:miter lim="800000"/>
            <a:headEnd/>
            <a:tailEnd/>
          </a:ln>
        </p:spPr>
        <p:txBody>
          <a:bodyPr>
            <a:spAutoFit/>
          </a:bodyPr>
          <a:lstStyle/>
          <a:p>
            <a:pPr algn="ctr"/>
            <a:r>
              <a:rPr lang="en-GB" sz="6000" b="1" dirty="0" smtClean="0">
                <a:latin typeface="Arial"/>
                <a:cs typeface="Arial"/>
              </a:rPr>
              <a:t>Visualisation and Analysis in </a:t>
            </a:r>
            <a:r>
              <a:rPr lang="en-GB" sz="6000" b="1" dirty="0" err="1" smtClean="0">
                <a:latin typeface="Arial"/>
                <a:cs typeface="Arial"/>
              </a:rPr>
              <a:t>Mantid</a:t>
            </a:r>
            <a:r>
              <a:rPr lang="en-GB" sz="6000" b="1" dirty="0" smtClean="0">
                <a:latin typeface="Arial"/>
                <a:cs typeface="Arial"/>
              </a:rPr>
              <a:t> for Single Crystal Neutron Diffraction</a:t>
            </a:r>
            <a:endParaRPr lang="en-GB" sz="6000" b="1" dirty="0">
              <a:latin typeface="Arial" pitchFamily="34" charset="0"/>
              <a:cs typeface="Arial" pitchFamily="34" charset="0"/>
            </a:endParaRPr>
          </a:p>
        </p:txBody>
      </p:sp>
      <p:grpSp>
        <p:nvGrpSpPr>
          <p:cNvPr id="3084" name="Group 3083"/>
          <p:cNvGrpSpPr/>
          <p:nvPr/>
        </p:nvGrpSpPr>
        <p:grpSpPr>
          <a:xfrm>
            <a:off x="10798870" y="23274089"/>
            <a:ext cx="8424936" cy="3600400"/>
            <a:chOff x="10726862" y="24990135"/>
            <a:chExt cx="9076797" cy="3970845"/>
          </a:xfrm>
        </p:grpSpPr>
        <p:sp>
          <p:nvSpPr>
            <p:cNvPr id="27" name="TextBox 26"/>
            <p:cNvSpPr txBox="1"/>
            <p:nvPr/>
          </p:nvSpPr>
          <p:spPr>
            <a:xfrm>
              <a:off x="10726862" y="28314649"/>
              <a:ext cx="8928992" cy="646331"/>
            </a:xfrm>
            <a:prstGeom prst="rect">
              <a:avLst/>
            </a:prstGeom>
            <a:noFill/>
          </p:spPr>
          <p:txBody>
            <a:bodyPr wrap="square" rtlCol="0">
              <a:spAutoFit/>
            </a:bodyPr>
            <a:lstStyle/>
            <a:p>
              <a:pPr lvl="0" defTabSz="4173538" eaLnBrk="1" hangingPunct="1">
                <a:spcBef>
                  <a:spcPct val="20000"/>
                </a:spcBef>
                <a:defRPr/>
              </a:pPr>
              <a:r>
                <a:rPr lang="en-US" sz="1800" i="1" kern="0" dirty="0" smtClean="0">
                  <a:solidFill>
                    <a:srgbClr val="000000"/>
                  </a:solidFill>
                  <a:latin typeface="+mn-lt"/>
                  <a:cs typeface="Arial"/>
                </a:rPr>
                <a:t>Elliptical peak integration of TOPAZ data. Right is zoomed version of left. Full data reduction and 3D visualization performed in </a:t>
              </a:r>
              <a:r>
                <a:rPr lang="en-US" sz="1800" i="1" kern="0" dirty="0" err="1" smtClean="0">
                  <a:solidFill>
                    <a:srgbClr val="000000"/>
                  </a:solidFill>
                  <a:latin typeface="+mn-lt"/>
                  <a:cs typeface="Arial"/>
                </a:rPr>
                <a:t>Mantid</a:t>
              </a:r>
              <a:r>
                <a:rPr lang="en-US" sz="1800" i="1" kern="0" dirty="0" smtClean="0">
                  <a:solidFill>
                    <a:srgbClr val="000000"/>
                  </a:solidFill>
                  <a:latin typeface="+mn-lt"/>
                  <a:cs typeface="Arial"/>
                </a:rPr>
                <a:t>. </a:t>
              </a:r>
              <a:endParaRPr lang="en-US" sz="1800" i="1" kern="0" dirty="0">
                <a:solidFill>
                  <a:srgbClr val="000000"/>
                </a:solidFill>
                <a:latin typeface="+mn-lt"/>
                <a:cs typeface="Arial"/>
              </a:endParaRPr>
            </a:p>
          </p:txBody>
        </p:sp>
        <p:pic>
          <p:nvPicPr>
            <p:cNvPr id="3072" name="Picture 3071" descr="Untitled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862" y="24990135"/>
              <a:ext cx="9076797" cy="3324514"/>
            </a:xfrm>
            <a:prstGeom prst="rect">
              <a:avLst/>
            </a:prstGeom>
          </p:spPr>
        </p:pic>
      </p:grpSp>
      <p:grpSp>
        <p:nvGrpSpPr>
          <p:cNvPr id="3077" name="Group 3076"/>
          <p:cNvGrpSpPr/>
          <p:nvPr/>
        </p:nvGrpSpPr>
        <p:grpSpPr>
          <a:xfrm>
            <a:off x="861766" y="31833749"/>
            <a:ext cx="9144000" cy="6345996"/>
            <a:chOff x="861766" y="29754809"/>
            <a:chExt cx="9144000" cy="6345996"/>
          </a:xfrm>
        </p:grpSpPr>
        <p:pic>
          <p:nvPicPr>
            <p:cNvPr id="3073" name="Picture 3072"/>
            <p:cNvPicPr>
              <a:picLocks noChangeAspect="1"/>
            </p:cNvPicPr>
            <p:nvPr/>
          </p:nvPicPr>
          <p:blipFill>
            <a:blip r:embed="rId4"/>
            <a:stretch>
              <a:fillRect/>
            </a:stretch>
          </p:blipFill>
          <p:spPr>
            <a:xfrm>
              <a:off x="861766" y="29754809"/>
              <a:ext cx="9144000" cy="6096000"/>
            </a:xfrm>
            <a:prstGeom prst="rect">
              <a:avLst/>
            </a:prstGeom>
          </p:spPr>
        </p:pic>
        <p:sp>
          <p:nvSpPr>
            <p:cNvPr id="3076" name="TextBox 3075"/>
            <p:cNvSpPr txBox="1"/>
            <p:nvPr/>
          </p:nvSpPr>
          <p:spPr>
            <a:xfrm rot="10800000" flipV="1">
              <a:off x="1221806" y="35731473"/>
              <a:ext cx="6552728" cy="369332"/>
            </a:xfrm>
            <a:prstGeom prst="rect">
              <a:avLst/>
            </a:prstGeom>
            <a:noFill/>
          </p:spPr>
          <p:txBody>
            <a:bodyPr wrap="square" rtlCol="0">
              <a:spAutoFit/>
            </a:bodyPr>
            <a:lstStyle/>
            <a:p>
              <a:r>
                <a:rPr lang="en-US" sz="1800" i="1" dirty="0" smtClean="0">
                  <a:latin typeface="+mn-lt"/>
                </a:rPr>
                <a:t>Sparse data workspace schematic</a:t>
              </a:r>
              <a:endParaRPr lang="en-US" sz="1800" i="1" dirty="0">
                <a:latin typeface="+mn-lt"/>
              </a:endParaRPr>
            </a:p>
          </p:txBody>
        </p:sp>
      </p:grpSp>
      <p:grpSp>
        <p:nvGrpSpPr>
          <p:cNvPr id="3083" name="Group 3082"/>
          <p:cNvGrpSpPr/>
          <p:nvPr/>
        </p:nvGrpSpPr>
        <p:grpSpPr>
          <a:xfrm>
            <a:off x="10942886" y="34435329"/>
            <a:ext cx="7920880" cy="5071554"/>
            <a:chOff x="10294814" y="36163521"/>
            <a:chExt cx="7059538" cy="4822795"/>
          </a:xfrm>
        </p:grpSpPr>
        <p:pic>
          <p:nvPicPr>
            <p:cNvPr id="3079" name="Picture 3078"/>
            <p:cNvPicPr>
              <a:picLocks noChangeAspect="1"/>
            </p:cNvPicPr>
            <p:nvPr/>
          </p:nvPicPr>
          <p:blipFill>
            <a:blip r:embed="rId5"/>
            <a:stretch>
              <a:fillRect/>
            </a:stretch>
          </p:blipFill>
          <p:spPr>
            <a:xfrm>
              <a:off x="10294814" y="36163521"/>
              <a:ext cx="7059538" cy="4169920"/>
            </a:xfrm>
            <a:prstGeom prst="rect">
              <a:avLst/>
            </a:prstGeom>
          </p:spPr>
        </p:pic>
        <p:sp>
          <p:nvSpPr>
            <p:cNvPr id="3082" name="TextBox 3081"/>
            <p:cNvSpPr txBox="1"/>
            <p:nvPr/>
          </p:nvSpPr>
          <p:spPr>
            <a:xfrm>
              <a:off x="10294814" y="40339985"/>
              <a:ext cx="6120680" cy="646331"/>
            </a:xfrm>
            <a:prstGeom prst="rect">
              <a:avLst/>
            </a:prstGeom>
            <a:noFill/>
          </p:spPr>
          <p:txBody>
            <a:bodyPr wrap="square" rtlCol="0">
              <a:spAutoFit/>
            </a:bodyPr>
            <a:lstStyle/>
            <a:p>
              <a:r>
                <a:rPr lang="en-US" sz="1800" i="1" dirty="0">
                  <a:latin typeface="+mn-lt"/>
                </a:rPr>
                <a:t>TOPAZ measurements in 11 different </a:t>
              </a:r>
              <a:r>
                <a:rPr lang="en-US" sz="1800" i="1" dirty="0" smtClean="0">
                  <a:latin typeface="+mn-lt"/>
                </a:rPr>
                <a:t>orientations correctly normalized.</a:t>
              </a:r>
              <a:endParaRPr lang="en-US" sz="1800" i="1" dirty="0">
                <a:latin typeface="+mn-lt"/>
              </a:endParaRPr>
            </a:p>
          </p:txBody>
        </p:sp>
      </p:grpSp>
      <p:grpSp>
        <p:nvGrpSpPr>
          <p:cNvPr id="49" name="Group 48"/>
          <p:cNvGrpSpPr/>
          <p:nvPr/>
        </p:nvGrpSpPr>
        <p:grpSpPr>
          <a:xfrm>
            <a:off x="10366822" y="18367140"/>
            <a:ext cx="9303857" cy="4703080"/>
            <a:chOff x="10438830" y="9485227"/>
            <a:chExt cx="9303857" cy="4703080"/>
          </a:xfrm>
        </p:grpSpPr>
        <p:pic>
          <p:nvPicPr>
            <p:cNvPr id="50" name="Picture 49" descr="Screen Shot 2013-07-01 at 14.00.4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51" name="Picture 50" descr="NaCl_VSI.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52" name="TextBox 51"/>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smtClean="0">
                  <a:solidFill>
                    <a:srgbClr val="000000"/>
                  </a:solidFill>
                  <a:latin typeface="+mn-lt"/>
                  <a:cs typeface="Arial"/>
                </a:rPr>
                <a:t>visualization </a:t>
              </a:r>
              <a:r>
                <a:rPr lang="en-US" sz="1800" i="1" kern="0" dirty="0">
                  <a:solidFill>
                    <a:srgbClr val="000000"/>
                  </a:solidFill>
                  <a:latin typeface="+mn-lt"/>
                  <a:cs typeface="Arial"/>
                </a:rPr>
                <a:t>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7" name="Group 6"/>
          <p:cNvGrpSpPr/>
          <p:nvPr/>
        </p:nvGrpSpPr>
        <p:grpSpPr>
          <a:xfrm>
            <a:off x="20015894" y="16217305"/>
            <a:ext cx="8793560" cy="5614883"/>
            <a:chOff x="11374934" y="14849153"/>
            <a:chExt cx="8793560" cy="5614883"/>
          </a:xfrm>
        </p:grpSpPr>
        <p:pic>
          <p:nvPicPr>
            <p:cNvPr id="3" name="Picture 2"/>
            <p:cNvPicPr>
              <a:picLocks noChangeAspect="1"/>
            </p:cNvPicPr>
            <p:nvPr/>
          </p:nvPicPr>
          <p:blipFill>
            <a:blip r:embed="rId8"/>
            <a:stretch>
              <a:fillRect/>
            </a:stretch>
          </p:blipFill>
          <p:spPr>
            <a:xfrm>
              <a:off x="11374934" y="14849153"/>
              <a:ext cx="8793560" cy="4910889"/>
            </a:xfrm>
            <a:prstGeom prst="rect">
              <a:avLst/>
            </a:prstGeom>
          </p:spPr>
        </p:pic>
        <p:sp>
          <p:nvSpPr>
            <p:cNvPr id="5" name="TextBox 4"/>
            <p:cNvSpPr txBox="1"/>
            <p:nvPr/>
          </p:nvSpPr>
          <p:spPr>
            <a:xfrm>
              <a:off x="11374934" y="19817705"/>
              <a:ext cx="8784976" cy="646331"/>
            </a:xfrm>
            <a:prstGeom prst="rect">
              <a:avLst/>
            </a:prstGeom>
            <a:noFill/>
          </p:spPr>
          <p:txBody>
            <a:bodyPr wrap="square" rtlCol="0">
              <a:spAutoFit/>
            </a:bodyPr>
            <a:lstStyle/>
            <a:p>
              <a:r>
                <a:rPr lang="en-US" sz="1800" i="1" dirty="0" smtClean="0">
                  <a:latin typeface="+mn-lt"/>
                </a:rPr>
                <a:t>Editing auto generated peak lists interactively in the </a:t>
              </a:r>
              <a:r>
                <a:rPr lang="en-US" sz="1800" i="1" dirty="0" err="1" smtClean="0">
                  <a:latin typeface="+mn-lt"/>
                </a:rPr>
                <a:t>SliceViewer</a:t>
              </a:r>
              <a:r>
                <a:rPr lang="en-US" sz="1800" i="1" dirty="0" smtClean="0">
                  <a:latin typeface="+mn-lt"/>
                </a:rPr>
                <a:t>. Instantaneous navigation by peak.  Data from TOPAZ.</a:t>
              </a:r>
              <a:endParaRPr lang="en-US" sz="1800" i="1" dirty="0">
                <a:latin typeface="+mn-lt"/>
              </a:endParaRPr>
            </a:p>
          </p:txBody>
        </p:sp>
      </p:grpSp>
      <p:grpSp>
        <p:nvGrpSpPr>
          <p:cNvPr id="10" name="Group 9"/>
          <p:cNvGrpSpPr/>
          <p:nvPr/>
        </p:nvGrpSpPr>
        <p:grpSpPr>
          <a:xfrm>
            <a:off x="20087902" y="22193969"/>
            <a:ext cx="8424936" cy="7343075"/>
            <a:chOff x="20015894" y="23166752"/>
            <a:chExt cx="8712968" cy="7090372"/>
          </a:xfrm>
        </p:grpSpPr>
        <p:pic>
          <p:nvPicPr>
            <p:cNvPr id="8" name="Picture 7" descr="peaks_view_full.PNG"/>
            <p:cNvPicPr>
              <a:picLocks noChangeAspect="1"/>
            </p:cNvPicPr>
            <p:nvPr/>
          </p:nvPicPr>
          <p:blipFill rotWithShape="1">
            <a:blip r:embed="rId9">
              <a:extLst>
                <a:ext uri="{28A0092B-C50C-407E-A947-70E740481C1C}">
                  <a14:useLocalDpi xmlns:a14="http://schemas.microsoft.com/office/drawing/2010/main" val="0"/>
                </a:ext>
              </a:extLst>
            </a:blip>
            <a:srcRect t="17416"/>
            <a:stretch/>
          </p:blipFill>
          <p:spPr>
            <a:xfrm>
              <a:off x="20015894" y="23166752"/>
              <a:ext cx="8712968" cy="6320011"/>
            </a:xfrm>
            <a:prstGeom prst="rect">
              <a:avLst/>
            </a:prstGeom>
          </p:spPr>
        </p:pic>
        <p:sp>
          <p:nvSpPr>
            <p:cNvPr id="9" name="TextBox 8"/>
            <p:cNvSpPr txBox="1"/>
            <p:nvPr/>
          </p:nvSpPr>
          <p:spPr>
            <a:xfrm>
              <a:off x="20015894" y="29610793"/>
              <a:ext cx="8712968" cy="646331"/>
            </a:xfrm>
            <a:prstGeom prst="rect">
              <a:avLst/>
            </a:prstGeom>
            <a:noFill/>
          </p:spPr>
          <p:txBody>
            <a:bodyPr wrap="square" rtlCol="0">
              <a:spAutoFit/>
            </a:bodyPr>
            <a:lstStyle/>
            <a:p>
              <a:r>
                <a:rPr lang="en-US" sz="1800" i="1" dirty="0" err="1" smtClean="0">
                  <a:latin typeface="+mn-lt"/>
                </a:rPr>
                <a:t>Interacitve</a:t>
              </a:r>
              <a:r>
                <a:rPr lang="en-US" sz="1800" i="1" dirty="0" smtClean="0">
                  <a:latin typeface="+mn-lt"/>
                </a:rPr>
                <a:t> peak list </a:t>
              </a:r>
              <a:r>
                <a:rPr lang="en-US" sz="1800" i="1" dirty="0" err="1" smtClean="0">
                  <a:latin typeface="+mn-lt"/>
                </a:rPr>
                <a:t>visualisation</a:t>
              </a:r>
              <a:r>
                <a:rPr lang="en-US" sz="1800" i="1" dirty="0" smtClean="0">
                  <a:latin typeface="+mn-lt"/>
                </a:rPr>
                <a:t> in 3D. Peak table allows sorting by peak property. Selecting rows zooms to peak of interest. Data from TOPAZ.</a:t>
              </a:r>
              <a:endParaRPr lang="en-US" sz="1800" i="1" dirty="0">
                <a:latin typeface="+mn-lt"/>
              </a:endParaRPr>
            </a:p>
          </p:txBody>
        </p:sp>
      </p:grpSp>
      <p:grpSp>
        <p:nvGrpSpPr>
          <p:cNvPr id="15" name="Group 14"/>
          <p:cNvGrpSpPr/>
          <p:nvPr/>
        </p:nvGrpSpPr>
        <p:grpSpPr>
          <a:xfrm>
            <a:off x="9877541" y="39691913"/>
            <a:ext cx="19586276" cy="2382215"/>
            <a:chOff x="9877541" y="39475889"/>
            <a:chExt cx="19586276" cy="2382215"/>
          </a:xfrm>
        </p:grpSpPr>
        <p:grpSp>
          <p:nvGrpSpPr>
            <p:cNvPr id="14" name="Group 13"/>
            <p:cNvGrpSpPr/>
            <p:nvPr/>
          </p:nvGrpSpPr>
          <p:grpSpPr>
            <a:xfrm>
              <a:off x="9877541" y="39475889"/>
              <a:ext cx="19586276" cy="2382215"/>
              <a:chOff x="9877541" y="39469938"/>
              <a:chExt cx="19586276" cy="2382215"/>
            </a:xfrm>
          </p:grpSpPr>
          <p:pic>
            <p:nvPicPr>
              <p:cNvPr id="3089" name="Picture 17" descr="C:\Mantid\Documents\Images\ISIS Logo - Transparent.gif"/>
              <p:cNvPicPr>
                <a:picLocks noChangeAspect="1" noChangeArrowheads="1"/>
              </p:cNvPicPr>
              <p:nvPr/>
            </p:nvPicPr>
            <p:blipFill>
              <a:blip r:embed="rId10" cstate="print"/>
              <a:srcRect/>
              <a:stretch>
                <a:fillRect/>
              </a:stretch>
            </p:blipFill>
            <p:spPr bwMode="auto">
              <a:xfrm>
                <a:off x="9877541" y="39691913"/>
                <a:ext cx="4266451" cy="1888429"/>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559061" y="39469938"/>
                <a:ext cx="5904756" cy="2363985"/>
              </a:xfrm>
              <a:prstGeom prst="rect">
                <a:avLst/>
              </a:prstGeom>
            </p:spPr>
          </p:pic>
          <p:pic>
            <p:nvPicPr>
              <p:cNvPr id="11" name="Picture 10" descr="ess_logo_transparen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44158" y="39469938"/>
                <a:ext cx="4482855" cy="2382215"/>
              </a:xfrm>
              <a:prstGeom prst="rect">
                <a:avLst/>
              </a:prstGeom>
            </p:spPr>
          </p:pic>
        </p:grpSp>
        <p:pic>
          <p:nvPicPr>
            <p:cNvPr id="2" name="Picture 1" descr="Ornl_hfir_sns_logo_vertic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399270" y="39619905"/>
              <a:ext cx="3960440" cy="1957769"/>
            </a:xfrm>
            <a:prstGeom prst="rect">
              <a:avLst/>
            </a:prstGeom>
          </p:spPr>
        </p:pic>
      </p:grpSp>
      <p:pic>
        <p:nvPicPr>
          <p:cNvPr id="6" name="Picture 5" descr="Mantid_Logo_with_icon.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1766" y="39126494"/>
            <a:ext cx="5544616" cy="3085699"/>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3.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4.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7250</TotalTime>
  <Words>706</Words>
  <Application>Microsoft Macintosh PowerPoint</Application>
  <PresentationFormat>Custom</PresentationFormat>
  <Paragraphs>131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217</cp:revision>
  <cp:lastPrinted>2015-08-21T14:48:15Z</cp:lastPrinted>
  <dcterms:created xsi:type="dcterms:W3CDTF">2007-04-05T18:09:36Z</dcterms:created>
  <dcterms:modified xsi:type="dcterms:W3CDTF">2015-08-21T15:04:40Z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