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9"/>
  </p:notesMasterIdLst>
  <p:sldIdLst>
    <p:sldId id="375" r:id="rId2"/>
    <p:sldId id="376" r:id="rId3"/>
    <p:sldId id="378" r:id="rId4"/>
    <p:sldId id="413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08" r:id="rId13"/>
    <p:sldId id="476" r:id="rId14"/>
    <p:sldId id="475" r:id="rId15"/>
    <p:sldId id="477" r:id="rId16"/>
    <p:sldId id="478" r:id="rId17"/>
    <p:sldId id="479" r:id="rId18"/>
    <p:sldId id="317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371" r:id="rId28"/>
    <p:sldId id="492" r:id="rId29"/>
    <p:sldId id="326" r:id="rId30"/>
    <p:sldId id="493" r:id="rId31"/>
    <p:sldId id="494" r:id="rId32"/>
    <p:sldId id="495" r:id="rId33"/>
    <p:sldId id="496" r:id="rId34"/>
    <p:sldId id="497" r:id="rId35"/>
    <p:sldId id="465" r:id="rId36"/>
    <p:sldId id="498" r:id="rId37"/>
    <p:sldId id="499" r:id="rId38"/>
    <p:sldId id="500" r:id="rId39"/>
    <p:sldId id="501" r:id="rId40"/>
    <p:sldId id="400" r:id="rId41"/>
    <p:sldId id="488" r:id="rId42"/>
    <p:sldId id="489" r:id="rId43"/>
    <p:sldId id="490" r:id="rId44"/>
    <p:sldId id="491" r:id="rId45"/>
    <p:sldId id="390" r:id="rId46"/>
    <p:sldId id="391" r:id="rId47"/>
    <p:sldId id="392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5EE3F0-735C-440F-866F-EC0FAA20BA8C}">
          <p14:sldIdLst>
            <p14:sldId id="375"/>
            <p14:sldId id="376"/>
            <p14:sldId id="378"/>
          </p14:sldIdLst>
        </p14:section>
        <p14:section name="User Interface" id="{EA843E4F-1C2B-4490-B06E-0DACFC5ACDA9}">
          <p14:sldIdLst>
            <p14:sldId id="413"/>
            <p14:sldId id="467"/>
            <p14:sldId id="468"/>
            <p14:sldId id="469"/>
            <p14:sldId id="470"/>
            <p14:sldId id="471"/>
            <p14:sldId id="472"/>
            <p14:sldId id="473"/>
          </p14:sldIdLst>
        </p14:section>
        <p14:section name="Framework" id="{B68A8BA3-78B2-4F82-8E6A-A6E6F7D6966E}">
          <p14:sldIdLst>
            <p14:sldId id="408"/>
            <p14:sldId id="476"/>
            <p14:sldId id="475"/>
            <p14:sldId id="477"/>
            <p14:sldId id="478"/>
            <p14:sldId id="479"/>
          </p14:sldIdLst>
        </p14:section>
        <p14:section name="Documentation" id="{321B3085-6D4D-45FE-8739-9805DB017970}">
          <p14:sldIdLst/>
        </p14:section>
        <p14:section name="Python" id="{20B34580-C4B8-4A22-B79A-5407B7332806}">
          <p14:sldIdLst/>
        </p14:section>
        <p14:section name="Indirect Inelastic" id="{B0490C37-4B12-42E2-9824-3BCB43329C3B}">
          <p14:sldIdLst>
            <p14:sldId id="317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</p14:sldIdLst>
        </p14:section>
        <p14:section name="Reflectometry" id="{81105B00-14D3-4F64-B9B5-E571F005382E}">
          <p14:sldIdLst/>
        </p14:section>
        <p14:section name="SANS" id="{C8081661-8202-4A77-82CC-F15A3A9A49AE}">
          <p14:sldIdLst>
            <p14:sldId id="371"/>
            <p14:sldId id="492"/>
          </p14:sldIdLst>
        </p14:section>
        <p14:section name="Muon" id="{47A39979-C8FA-44EC-8E5D-E31A9755DA7B}">
          <p14:sldIdLst>
            <p14:sldId id="326"/>
            <p14:sldId id="493"/>
            <p14:sldId id="494"/>
            <p14:sldId id="495"/>
            <p14:sldId id="496"/>
            <p14:sldId id="497"/>
          </p14:sldIdLst>
        </p14:section>
        <p14:section name="Direct" id="{C21A5263-5360-4E38-9420-DB1822B3E419}">
          <p14:sldIdLst>
            <p14:sldId id="465"/>
            <p14:sldId id="498"/>
            <p14:sldId id="499"/>
            <p14:sldId id="500"/>
            <p14:sldId id="501"/>
          </p14:sldIdLst>
        </p14:section>
        <p14:section name="Diffraction" id="{6EB82FA1-79EF-4108-A083-BBB5E1A00B4F}">
          <p14:sldIdLst>
            <p14:sldId id="400"/>
            <p14:sldId id="488"/>
            <p14:sldId id="489"/>
            <p14:sldId id="490"/>
            <p14:sldId id="491"/>
          </p14:sldIdLst>
        </p14:section>
        <p14:section name="Conclusion" id="{68A5001D-DBEF-4EDA-92A5-8D8F15BE9927}">
          <p14:sldIdLst>
            <p14:sldId id="390"/>
            <p14:sldId id="391"/>
            <p14:sldId id="3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05" autoAdjust="0"/>
    <p:restoredTop sz="94638" autoAdjust="0"/>
  </p:normalViewPr>
  <p:slideViewPr>
    <p:cSldViewPr>
      <p:cViewPr varScale="1">
        <p:scale>
          <a:sx n="95" d="100"/>
          <a:sy n="95" d="100"/>
        </p:scale>
        <p:origin x="-96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81645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5E80D93F-4329-4528-8132-186848845BC1}" type="slidenum">
              <a:rPr lang="en-GB" sz="1200">
                <a:solidFill>
                  <a:srgbClr val="000000"/>
                </a:solidFill>
                <a:latin typeface="Arial"/>
                <a:ea typeface="+mn-e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2030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087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1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7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FCCBC927-AE9E-4B3F-82A8-10D7A93E79D8}" type="slidenum">
              <a:rPr lang="en-GB" sz="1200">
                <a:solidFill>
                  <a:srgbClr val="000000"/>
                </a:solidFill>
                <a:latin typeface="Arial"/>
                <a:ea typeface="+mn-e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298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3875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41" y="6185922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96" y="6231334"/>
            <a:ext cx="3050963" cy="459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09" y="6146139"/>
            <a:ext cx="1185201" cy="6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_no_logo_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5" name="Picture 8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08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18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antidproject.org/nightly/api/python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://matplotlib.org/users/pyplot_tutorial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ntidproject.org/" TargetMode="External"/><Relationship Id="rId4" Type="http://schemas.openxmlformats.org/officeDocument/2006/relationships/hyperlink" Target="mailto:nick.draper@stfc.ac.uk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trac.mantidproject.org/mantid/roadma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Mantid Release 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Release 3.4</a:t>
            </a:r>
          </a:p>
          <a:p>
            <a:pPr eaLnBrk="1" hangingPunct="1">
              <a:defRPr/>
            </a:pPr>
            <a:r>
              <a:rPr lang="en-GB" sz="1800" dirty="0" smtClean="0"/>
              <a:t>ISIS</a:t>
            </a:r>
          </a:p>
        </p:txBody>
      </p:sp>
    </p:spTree>
    <p:extLst>
      <p:ext uri="{BB962C8B-B14F-4D97-AF65-F5344CB8AC3E}">
        <p14:creationId xmlns:p14="http://schemas.microsoft.com/office/powerpoint/2010/main" val="2686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Sample Transmission Calculator</a:t>
            </a:r>
            <a:endParaRPr lang="en-GB" dirty="0"/>
          </a:p>
        </p:txBody>
      </p:sp>
      <p:pic>
        <p:nvPicPr>
          <p:cNvPr id="7170" name="Picture 2" descr="File:TransmissionCa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03783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Important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216024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Tomographic Reconstruction User Interface</a:t>
            </a:r>
          </a:p>
          <a:p>
            <a:r>
              <a:rPr lang="en-GB" b="1" dirty="0" err="1" smtClean="0"/>
              <a:t>SliceViewer</a:t>
            </a:r>
            <a:r>
              <a:rPr lang="en-GB" dirty="0" smtClean="0"/>
              <a:t>, </a:t>
            </a:r>
            <a:r>
              <a:rPr lang="en-GB" b="1" dirty="0" err="1" smtClean="0"/>
              <a:t>LineViewer</a:t>
            </a:r>
            <a:r>
              <a:rPr lang="en-GB" dirty="0" smtClean="0"/>
              <a:t> and </a:t>
            </a:r>
            <a:r>
              <a:rPr lang="en-GB" b="1" dirty="0" err="1" smtClean="0"/>
              <a:t>PeaksViewer</a:t>
            </a:r>
            <a:endParaRPr lang="en-GB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13738"/>
            <a:ext cx="5690220" cy="427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9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Framework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6144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Framework – Improvements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13384"/>
            <a:ext cx="8496944" cy="5427984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err="1" smtClean="0"/>
              <a:t>ParaView</a:t>
            </a:r>
            <a:r>
              <a:rPr lang="en-GB" dirty="0" smtClean="0"/>
              <a:t> bundled with the installation packages</a:t>
            </a:r>
          </a:p>
          <a:p>
            <a:pPr>
              <a:spcBef>
                <a:spcPts val="300"/>
              </a:spcBef>
            </a:pPr>
            <a:endParaRPr lang="en-GB" dirty="0" smtClean="0"/>
          </a:p>
          <a:p>
            <a:r>
              <a:rPr lang="en-GB" dirty="0" smtClean="0"/>
              <a:t>Instrument definitions</a:t>
            </a:r>
          </a:p>
          <a:p>
            <a:pPr lvl="1"/>
            <a:r>
              <a:rPr lang="en-GB" dirty="0" smtClean="0"/>
              <a:t>LET, ALF and others at SNS updated</a:t>
            </a:r>
          </a:p>
          <a:p>
            <a:pPr lvl="1"/>
            <a:r>
              <a:rPr lang="en-GB" dirty="0" smtClean="0"/>
              <a:t>You get these updates automatically since v3.3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dirty="0" smtClean="0"/>
          </a:p>
          <a:p>
            <a:r>
              <a:rPr lang="en-GB" dirty="0" smtClean="0"/>
              <a:t>Infrastructure for distributed computing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dirty="0" smtClean="0"/>
          </a:p>
          <a:p>
            <a:r>
              <a:rPr lang="en-GB" dirty="0" smtClean="0"/>
              <a:t>Algorithms:</a:t>
            </a:r>
          </a:p>
          <a:p>
            <a:pPr lvl="1"/>
            <a:r>
              <a:rPr lang="en-GB" dirty="0" smtClean="0"/>
              <a:t>~40 new ones</a:t>
            </a:r>
          </a:p>
          <a:p>
            <a:pPr lvl="1"/>
            <a:r>
              <a:rPr lang="en-GB" dirty="0" smtClean="0"/>
              <a:t>~100 improved/extended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772816"/>
            <a:ext cx="1117648" cy="79166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239494" y="4509120"/>
            <a:ext cx="2707754" cy="644898"/>
            <a:chOff x="6146053" y="3286184"/>
            <a:chExt cx="2707754" cy="6448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053" y="3404215"/>
              <a:ext cx="2707754" cy="52686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7831" y="3286184"/>
              <a:ext cx="591855" cy="524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07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-17136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GB" sz="2800">
                <a:latin typeface="Lucida Sans"/>
              </a:rPr>
              <a:t> Performance Improvements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57200" y="908640"/>
            <a:ext cx="8228880" cy="532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SzPct val="114000"/>
              <a:buFont typeface="Wingdings" panose="05000000000000000000" pitchFamily="2" charset="2"/>
              <a:buChar char="§"/>
            </a:pPr>
            <a:r>
              <a:rPr lang="en-GB" b="1" dirty="0" err="1">
                <a:latin typeface="Lucida Sans"/>
              </a:rPr>
              <a:t>MergeMDFiles</a:t>
            </a:r>
            <a:r>
              <a:rPr lang="en-GB" dirty="0">
                <a:latin typeface="Lucida Sans"/>
              </a:rPr>
              <a:t> – Manages memory more efficiently, improving performance up to </a:t>
            </a:r>
            <a:r>
              <a:rPr lang="en-GB" b="1" dirty="0">
                <a:latin typeface="Lucida Sans"/>
              </a:rPr>
              <a:t>30%</a:t>
            </a:r>
            <a:endParaRPr dirty="0"/>
          </a:p>
          <a:p>
            <a:pPr marL="285750" indent="-285750">
              <a:lnSpc>
                <a:spcPct val="100000"/>
              </a:lnSpc>
              <a:buSzPct val="114000"/>
              <a:buFont typeface="Wingdings" panose="05000000000000000000" pitchFamily="2" charset="2"/>
              <a:buChar char="§"/>
            </a:pPr>
            <a:r>
              <a:rPr lang="en-GB" b="1" dirty="0" err="1">
                <a:latin typeface="Lucida Sans"/>
              </a:rPr>
              <a:t>MergeMD</a:t>
            </a:r>
            <a:r>
              <a:rPr lang="en-GB" dirty="0">
                <a:latin typeface="Lucida Sans"/>
              </a:rPr>
              <a:t> – Only loads experiment information when needed, can save hours in a large </a:t>
            </a:r>
            <a:r>
              <a:rPr lang="en-GB" dirty="0" err="1">
                <a:latin typeface="Lucida Sans"/>
              </a:rPr>
              <a:t>MergeMD</a:t>
            </a:r>
            <a:r>
              <a:rPr lang="en-GB" dirty="0">
                <a:latin typeface="Lucida Sans"/>
              </a:rPr>
              <a:t> run</a:t>
            </a:r>
            <a:endParaRPr dirty="0"/>
          </a:p>
          <a:p>
            <a:pPr marL="285750" indent="-285750">
              <a:lnSpc>
                <a:spcPct val="100000"/>
              </a:lnSpc>
              <a:buSzPct val="114000"/>
              <a:buFont typeface="Wingdings" panose="05000000000000000000" pitchFamily="2" charset="2"/>
              <a:buChar char="§"/>
            </a:pPr>
            <a:r>
              <a:rPr lang="en-GB" b="1" dirty="0" err="1">
                <a:latin typeface="Lucida Sans"/>
              </a:rPr>
              <a:t>SaveNXSPE</a:t>
            </a:r>
            <a:r>
              <a:rPr lang="en-GB" dirty="0">
                <a:latin typeface="Lucida Sans"/>
              </a:rPr>
              <a:t> – Writes to disk more efficiently</a:t>
            </a:r>
            <a:endParaRPr dirty="0"/>
          </a:p>
          <a:p>
            <a:pPr marL="742950" lvl="1" indent="-285750">
              <a:lnSpc>
                <a:spcPct val="100000"/>
              </a:lnSpc>
              <a:buSzPct val="114000"/>
              <a:buFont typeface="Wingdings" panose="05000000000000000000" pitchFamily="2" charset="2"/>
              <a:buChar char="§"/>
            </a:pPr>
            <a:r>
              <a:rPr lang="en-GB" dirty="0">
                <a:latin typeface="Lucida Sans"/>
              </a:rPr>
              <a:t>Runs </a:t>
            </a:r>
            <a:r>
              <a:rPr lang="en-GB" b="1" dirty="0">
                <a:latin typeface="Lucida Sans"/>
              </a:rPr>
              <a:t>2x faster</a:t>
            </a:r>
            <a:endParaRPr dirty="0"/>
          </a:p>
          <a:p>
            <a:pPr marL="742950" lvl="1" indent="-285750">
              <a:lnSpc>
                <a:spcPct val="100000"/>
              </a:lnSpc>
              <a:buSzPct val="114000"/>
              <a:buFont typeface="Wingdings" panose="05000000000000000000" pitchFamily="2" charset="2"/>
              <a:buChar char="§"/>
            </a:pPr>
            <a:r>
              <a:rPr lang="en-GB" dirty="0">
                <a:latin typeface="Lucida Sans"/>
              </a:rPr>
              <a:t>Now saves to CEPH quickly</a:t>
            </a:r>
            <a:endParaRPr dirty="0"/>
          </a:p>
          <a:p>
            <a:pPr marL="285750" indent="-285750">
              <a:lnSpc>
                <a:spcPct val="100000"/>
              </a:lnSpc>
              <a:buSzPct val="114000"/>
              <a:buFont typeface="Wingdings" panose="05000000000000000000" pitchFamily="2" charset="2"/>
              <a:buChar char="§"/>
            </a:pPr>
            <a:r>
              <a:rPr lang="en-GB" b="1" dirty="0" err="1">
                <a:latin typeface="Lucida Sans"/>
              </a:rPr>
              <a:t>LoadNexusProcessed</a:t>
            </a:r>
            <a:r>
              <a:rPr lang="en-GB" dirty="0">
                <a:latin typeface="Lucida Sans"/>
              </a:rPr>
              <a:t> loads multi-period workspaces more efficiently, up to </a:t>
            </a:r>
            <a:r>
              <a:rPr lang="en-GB" b="1" dirty="0">
                <a:latin typeface="Lucida Sans"/>
              </a:rPr>
              <a:t>100x faster</a:t>
            </a:r>
            <a:endParaRPr dirty="0"/>
          </a:p>
          <a:p>
            <a:pPr marL="285750" indent="-285750">
              <a:lnSpc>
                <a:spcPct val="100000"/>
              </a:lnSpc>
              <a:buSzPct val="114000"/>
              <a:buFont typeface="Wingdings" panose="05000000000000000000" pitchFamily="2" charset="2"/>
              <a:buChar char="§"/>
            </a:pPr>
            <a:r>
              <a:rPr lang="en-GB" b="1" dirty="0">
                <a:latin typeface="Lucida Sans"/>
              </a:rPr>
              <a:t>Project saving</a:t>
            </a:r>
            <a:r>
              <a:rPr lang="en-GB" dirty="0">
                <a:latin typeface="Lucida Sans"/>
              </a:rPr>
              <a:t> places </a:t>
            </a:r>
            <a:r>
              <a:rPr lang="en-GB" dirty="0" err="1">
                <a:latin typeface="Lucida Sans"/>
              </a:rPr>
              <a:t>multiperiod</a:t>
            </a:r>
            <a:r>
              <a:rPr lang="en-GB" dirty="0">
                <a:latin typeface="Lucida Sans"/>
              </a:rPr>
              <a:t> data in a single Nexus file now, which is approximately </a:t>
            </a:r>
            <a:r>
              <a:rPr lang="en-GB" b="1" dirty="0">
                <a:latin typeface="Lucida Sans"/>
              </a:rPr>
              <a:t>5x faster</a:t>
            </a:r>
            <a:endParaRPr dirty="0"/>
          </a:p>
          <a:p>
            <a:pPr marL="285750" indent="-285750">
              <a:lnSpc>
                <a:spcPct val="100000"/>
              </a:lnSpc>
              <a:buSzPct val="114000"/>
              <a:buFont typeface="Wingdings" panose="05000000000000000000" pitchFamily="2" charset="2"/>
              <a:buChar char="§"/>
            </a:pPr>
            <a:r>
              <a:rPr lang="en-GB" b="1" dirty="0" err="1">
                <a:latin typeface="Lucida Sans"/>
              </a:rPr>
              <a:t>SmoothMD</a:t>
            </a:r>
            <a:r>
              <a:rPr lang="en-GB" dirty="0">
                <a:latin typeface="Lucida Sans"/>
              </a:rPr>
              <a:t> and some other multi-dimensional algorithms are running </a:t>
            </a:r>
            <a:r>
              <a:rPr lang="en-GB" b="1" dirty="0">
                <a:latin typeface="Lucida Sans"/>
              </a:rPr>
              <a:t>2x faster</a:t>
            </a:r>
            <a:r>
              <a:rPr lang="en-GB" dirty="0">
                <a:latin typeface="Lucida Sans"/>
              </a:rPr>
              <a:t> than they were during testing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</p:txBody>
      </p:sp>
      <p:pic>
        <p:nvPicPr>
          <p:cNvPr id="166" name="Picture 165"/>
          <p:cNvPicPr/>
          <p:nvPr/>
        </p:nvPicPr>
        <p:blipFill>
          <a:blip r:embed="rId3"/>
          <a:stretch>
            <a:fillRect/>
          </a:stretch>
        </p:blipFill>
        <p:spPr>
          <a:xfrm>
            <a:off x="5109840" y="4614120"/>
            <a:ext cx="2954160" cy="200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128" y="-162272"/>
            <a:ext cx="8532440" cy="1143000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Python Plotting Command </a:t>
            </a:r>
            <a:r>
              <a:rPr lang="en-GB" sz="3600" dirty="0"/>
              <a:t>L</a:t>
            </a:r>
            <a:r>
              <a:rPr lang="en-GB" sz="3600" dirty="0" smtClean="0"/>
              <a:t>ine Interface</a:t>
            </a:r>
            <a:endParaRPr lang="en-GB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1520" y="908720"/>
            <a:ext cx="8373616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/>
              <a:t>New Python plotting interface now </a:t>
            </a:r>
            <a:r>
              <a:rPr lang="en-GB" b="0" kern="0" dirty="0" smtClean="0"/>
              <a:t>available by default. Like:</a:t>
            </a:r>
          </a:p>
          <a:p>
            <a:pPr lvl="1"/>
            <a:r>
              <a:rPr lang="en-GB" b="0" kern="0" dirty="0" smtClean="0"/>
              <a:t>Python </a:t>
            </a:r>
            <a:r>
              <a:rPr lang="en-GB" b="0" kern="0" dirty="0" err="1" smtClean="0"/>
              <a:t>matplotlib</a:t>
            </a:r>
            <a:endParaRPr lang="en-GB" b="0" kern="0" dirty="0"/>
          </a:p>
          <a:p>
            <a:pPr lvl="1"/>
            <a:r>
              <a:rPr lang="en-GB" b="0" kern="0" dirty="0" err="1" smtClean="0"/>
              <a:t>Matlab</a:t>
            </a:r>
            <a:r>
              <a:rPr lang="en-GB" b="0" kern="0" dirty="0" smtClean="0"/>
              <a:t> plot </a:t>
            </a:r>
            <a:r>
              <a:rPr lang="en-GB" b="0" kern="0" dirty="0" smtClean="0"/>
              <a:t>commands</a:t>
            </a:r>
          </a:p>
          <a:p>
            <a:pPr marL="457200" lvl="1" indent="0">
              <a:buNone/>
            </a:pPr>
            <a:endParaRPr lang="en-GB" sz="1000" b="0" kern="0" dirty="0" smtClean="0"/>
          </a:p>
          <a:p>
            <a:r>
              <a:rPr lang="en-GB" b="0" kern="0" dirty="0" smtClean="0"/>
              <a:t>Interface: </a:t>
            </a:r>
          </a:p>
          <a:p>
            <a:pPr lvl="1"/>
            <a:r>
              <a:rPr lang="en-GB" sz="1800" b="0" kern="0" dirty="0"/>
              <a:t>Supports: </a:t>
            </a:r>
            <a:r>
              <a:rPr lang="en-GB" sz="1800" b="0" kern="0" dirty="0" err="1"/>
              <a:t>plotSpectrum</a:t>
            </a:r>
            <a:r>
              <a:rPr lang="en-GB" sz="1800" b="0" kern="0" dirty="0"/>
              <a:t> / Bin / MD</a:t>
            </a:r>
          </a:p>
          <a:p>
            <a:pPr lvl="1"/>
            <a:r>
              <a:rPr lang="en-GB" sz="1800" b="0" kern="0" dirty="0" smtClean="0"/>
              <a:t>Interface:</a:t>
            </a:r>
          </a:p>
          <a:p>
            <a:pPr lvl="2"/>
            <a:r>
              <a:rPr lang="en-GB" b="0" kern="0" dirty="0" smtClean="0"/>
              <a:t>Functional</a:t>
            </a:r>
          </a:p>
          <a:p>
            <a:pPr lvl="2"/>
            <a:r>
              <a:rPr lang="en-GB" b="0" kern="0" dirty="0" smtClean="0"/>
              <a:t>Object-oriented</a:t>
            </a:r>
          </a:p>
          <a:p>
            <a:pPr lvl="1"/>
            <a:r>
              <a:rPr lang="en-GB" sz="1800" b="0" i="1" kern="0" dirty="0" err="1" smtClean="0"/>
              <a:t>kwargs</a:t>
            </a:r>
            <a:r>
              <a:rPr lang="en-GB" sz="1800" b="0" kern="0" dirty="0" smtClean="0"/>
              <a:t>: </a:t>
            </a:r>
            <a:r>
              <a:rPr lang="en-GB" sz="1800" b="0" kern="0" dirty="0" err="1" smtClean="0">
                <a:solidFill>
                  <a:srgbClr val="0070C0"/>
                </a:solidFill>
              </a:rPr>
              <a:t>linestyle</a:t>
            </a:r>
            <a:r>
              <a:rPr lang="en-GB" sz="1800" b="0" kern="0" dirty="0" smtClean="0">
                <a:solidFill>
                  <a:srgbClr val="0070C0"/>
                </a:solidFill>
              </a:rPr>
              <a:t>=‘-.’</a:t>
            </a:r>
            <a:r>
              <a:rPr lang="en-GB" sz="1800" b="0" kern="0" dirty="0" smtClean="0"/>
              <a:t>,</a:t>
            </a:r>
            <a:r>
              <a:rPr lang="en-GB" sz="1800" b="0" kern="0" dirty="0" smtClean="0">
                <a:solidFill>
                  <a:srgbClr val="0070C0"/>
                </a:solidFill>
              </a:rPr>
              <a:t> </a:t>
            </a:r>
            <a:r>
              <a:rPr lang="en-GB" sz="1800" b="0" kern="0" dirty="0" err="1" smtClean="0">
                <a:solidFill>
                  <a:srgbClr val="0070C0"/>
                </a:solidFill>
              </a:rPr>
              <a:t>color</a:t>
            </a:r>
            <a:r>
              <a:rPr lang="en-GB" sz="1800" b="0" kern="0" dirty="0" smtClean="0">
                <a:solidFill>
                  <a:srgbClr val="0070C0"/>
                </a:solidFill>
              </a:rPr>
              <a:t>=‘red’</a:t>
            </a:r>
          </a:p>
          <a:p>
            <a:pPr lvl="1"/>
            <a:r>
              <a:rPr lang="en-GB" sz="1800" b="0" kern="0" dirty="0" smtClean="0"/>
              <a:t>VSI planned – feedback </a:t>
            </a:r>
            <a:r>
              <a:rPr lang="en-GB" sz="1800" b="0" kern="0" dirty="0" smtClean="0"/>
              <a:t>welcome</a:t>
            </a:r>
          </a:p>
          <a:p>
            <a:pPr marL="457200" lvl="1" indent="0">
              <a:buNone/>
            </a:pPr>
            <a:endParaRPr lang="en-GB" sz="1000" b="0" kern="0" dirty="0"/>
          </a:p>
          <a:p>
            <a:r>
              <a:rPr lang="en-GB" sz="2000" b="0" kern="0" dirty="0" smtClean="0"/>
              <a:t>Not to be confused:</a:t>
            </a:r>
          </a:p>
          <a:p>
            <a:pPr lvl="1"/>
            <a:r>
              <a:rPr lang="en-GB" b="0" kern="0" dirty="0" err="1" smtClean="0"/>
              <a:t>Matplotlib</a:t>
            </a:r>
            <a:r>
              <a:rPr lang="en-GB" b="0" kern="0" dirty="0" smtClean="0"/>
              <a:t> - also </a:t>
            </a:r>
            <a:r>
              <a:rPr lang="en-GB" kern="0" dirty="0" smtClean="0"/>
              <a:t>shipped</a:t>
            </a:r>
          </a:p>
          <a:p>
            <a:pPr marL="457200" lvl="1" indent="0">
              <a:buNone/>
            </a:pPr>
            <a:r>
              <a:rPr lang="en-GB" kern="0" dirty="0"/>
              <a:t> </a:t>
            </a:r>
            <a:r>
              <a:rPr lang="en-GB" kern="0" dirty="0" smtClean="0"/>
              <a:t>    (</a:t>
            </a:r>
            <a:r>
              <a:rPr lang="en-GB" kern="0" dirty="0" smtClean="0">
                <a:solidFill>
                  <a:srgbClr val="00B050"/>
                </a:solidFill>
              </a:rPr>
              <a:t>import</a:t>
            </a:r>
            <a:r>
              <a:rPr lang="en-GB" kern="0" dirty="0" smtClean="0"/>
              <a:t> </a:t>
            </a:r>
            <a:r>
              <a:rPr lang="en-GB" kern="0" dirty="0" err="1" smtClean="0">
                <a:solidFill>
                  <a:srgbClr val="0070C0"/>
                </a:solidFill>
              </a:rPr>
              <a:t>matplotlib</a:t>
            </a:r>
            <a:r>
              <a:rPr lang="en-GB" kern="0" dirty="0" smtClean="0"/>
              <a:t>)</a:t>
            </a:r>
            <a:endParaRPr lang="en-GB" b="0" kern="0" dirty="0" smtClean="0"/>
          </a:p>
          <a:p>
            <a:pPr lvl="1"/>
            <a:endParaRPr lang="en-GB" b="0" kern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02" y="2492896"/>
            <a:ext cx="4101298" cy="40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41" y="4091384"/>
            <a:ext cx="3163556" cy="2577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20" y="-171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Python Plotting Command Line Interface</a:t>
            </a:r>
            <a:endParaRPr lang="en-GB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5367" y="3645024"/>
            <a:ext cx="856135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Object-oriented interface (Figure, Axis, Line2D, etc.):</a:t>
            </a:r>
            <a:endParaRPr lang="en-GB" b="0" kern="0" dirty="0"/>
          </a:p>
          <a:p>
            <a:endParaRPr lang="en-GB" b="0" kern="0" dirty="0" smtClean="0"/>
          </a:p>
          <a:p>
            <a:endParaRPr lang="en-GB" b="0" kern="0" dirty="0"/>
          </a:p>
          <a:p>
            <a:endParaRPr lang="en-GB" b="0" kern="0" dirty="0" smtClean="0"/>
          </a:p>
        </p:txBody>
      </p:sp>
      <p:sp>
        <p:nvSpPr>
          <p:cNvPr id="12" name="Right Arrow 6"/>
          <p:cNvSpPr/>
          <p:nvPr/>
        </p:nvSpPr>
        <p:spPr bwMode="auto">
          <a:xfrm>
            <a:off x="3854928" y="5889743"/>
            <a:ext cx="2443384" cy="363066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376457 w 1354865"/>
              <a:gd name="connsiteY0" fmla="*/ 121158 h 484632"/>
              <a:gd name="connsiteX1" fmla="*/ 1112549 w 1354865"/>
              <a:gd name="connsiteY1" fmla="*/ 121158 h 484632"/>
              <a:gd name="connsiteX2" fmla="*/ 1112549 w 1354865"/>
              <a:gd name="connsiteY2" fmla="*/ 0 h 484632"/>
              <a:gd name="connsiteX3" fmla="*/ 1354865 w 1354865"/>
              <a:gd name="connsiteY3" fmla="*/ 242316 h 484632"/>
              <a:gd name="connsiteX4" fmla="*/ 1112549 w 1354865"/>
              <a:gd name="connsiteY4" fmla="*/ 484632 h 484632"/>
              <a:gd name="connsiteX5" fmla="*/ 1112549 w 1354865"/>
              <a:gd name="connsiteY5" fmla="*/ 363474 h 484632"/>
              <a:gd name="connsiteX6" fmla="*/ 0 w 1354865"/>
              <a:gd name="connsiteY6" fmla="*/ 226217 h 484632"/>
              <a:gd name="connsiteX7" fmla="*/ 376457 w 1354865"/>
              <a:gd name="connsiteY7" fmla="*/ 121158 h 484632"/>
              <a:gd name="connsiteX0" fmla="*/ 401027 w 1379435"/>
              <a:gd name="connsiteY0" fmla="*/ 121158 h 484632"/>
              <a:gd name="connsiteX1" fmla="*/ 133 w 1379435"/>
              <a:gd name="connsiteY1" fmla="*/ 210071 h 484632"/>
              <a:gd name="connsiteX2" fmla="*/ 1137119 w 1379435"/>
              <a:gd name="connsiteY2" fmla="*/ 121158 h 484632"/>
              <a:gd name="connsiteX3" fmla="*/ 1137119 w 1379435"/>
              <a:gd name="connsiteY3" fmla="*/ 0 h 484632"/>
              <a:gd name="connsiteX4" fmla="*/ 1379435 w 1379435"/>
              <a:gd name="connsiteY4" fmla="*/ 242316 h 484632"/>
              <a:gd name="connsiteX5" fmla="*/ 1137119 w 1379435"/>
              <a:gd name="connsiteY5" fmla="*/ 484632 h 484632"/>
              <a:gd name="connsiteX6" fmla="*/ 1137119 w 1379435"/>
              <a:gd name="connsiteY6" fmla="*/ 363474 h 484632"/>
              <a:gd name="connsiteX7" fmla="*/ 24570 w 1379435"/>
              <a:gd name="connsiteY7" fmla="*/ 226217 h 484632"/>
              <a:gd name="connsiteX8" fmla="*/ 401027 w 1379435"/>
              <a:gd name="connsiteY8" fmla="*/ 121158 h 484632"/>
              <a:gd name="connsiteX0" fmla="*/ 11860 w 1381020"/>
              <a:gd name="connsiteY0" fmla="*/ 244469 h 484632"/>
              <a:gd name="connsiteX1" fmla="*/ 1718 w 1381020"/>
              <a:gd name="connsiteY1" fmla="*/ 210071 h 484632"/>
              <a:gd name="connsiteX2" fmla="*/ 1138704 w 1381020"/>
              <a:gd name="connsiteY2" fmla="*/ 121158 h 484632"/>
              <a:gd name="connsiteX3" fmla="*/ 1138704 w 1381020"/>
              <a:gd name="connsiteY3" fmla="*/ 0 h 484632"/>
              <a:gd name="connsiteX4" fmla="*/ 1381020 w 1381020"/>
              <a:gd name="connsiteY4" fmla="*/ 242316 h 484632"/>
              <a:gd name="connsiteX5" fmla="*/ 1138704 w 1381020"/>
              <a:gd name="connsiteY5" fmla="*/ 484632 h 484632"/>
              <a:gd name="connsiteX6" fmla="*/ 1138704 w 1381020"/>
              <a:gd name="connsiteY6" fmla="*/ 363474 h 484632"/>
              <a:gd name="connsiteX7" fmla="*/ 26155 w 1381020"/>
              <a:gd name="connsiteY7" fmla="*/ 226217 h 484632"/>
              <a:gd name="connsiteX8" fmla="*/ 11860 w 1381020"/>
              <a:gd name="connsiteY8" fmla="*/ 244469 h 484632"/>
              <a:gd name="connsiteX0" fmla="*/ 0 w 1766633"/>
              <a:gd name="connsiteY0" fmla="*/ 374643 h 484632"/>
              <a:gd name="connsiteX1" fmla="*/ 387331 w 1766633"/>
              <a:gd name="connsiteY1" fmla="*/ 210071 h 484632"/>
              <a:gd name="connsiteX2" fmla="*/ 1524317 w 1766633"/>
              <a:gd name="connsiteY2" fmla="*/ 121158 h 484632"/>
              <a:gd name="connsiteX3" fmla="*/ 1524317 w 1766633"/>
              <a:gd name="connsiteY3" fmla="*/ 0 h 484632"/>
              <a:gd name="connsiteX4" fmla="*/ 1766633 w 1766633"/>
              <a:gd name="connsiteY4" fmla="*/ 242316 h 484632"/>
              <a:gd name="connsiteX5" fmla="*/ 1524317 w 1766633"/>
              <a:gd name="connsiteY5" fmla="*/ 484632 h 484632"/>
              <a:gd name="connsiteX6" fmla="*/ 1524317 w 1766633"/>
              <a:gd name="connsiteY6" fmla="*/ 363474 h 484632"/>
              <a:gd name="connsiteX7" fmla="*/ 411768 w 1766633"/>
              <a:gd name="connsiteY7" fmla="*/ 226217 h 484632"/>
              <a:gd name="connsiteX8" fmla="*/ 0 w 1766633"/>
              <a:gd name="connsiteY8" fmla="*/ 374643 h 484632"/>
              <a:gd name="connsiteX0" fmla="*/ 0 w 1382892"/>
              <a:gd name="connsiteY0" fmla="*/ 213738 h 484632"/>
              <a:gd name="connsiteX1" fmla="*/ 3590 w 1382892"/>
              <a:gd name="connsiteY1" fmla="*/ 210071 h 484632"/>
              <a:gd name="connsiteX2" fmla="*/ 1140576 w 1382892"/>
              <a:gd name="connsiteY2" fmla="*/ 121158 h 484632"/>
              <a:gd name="connsiteX3" fmla="*/ 1140576 w 1382892"/>
              <a:gd name="connsiteY3" fmla="*/ 0 h 484632"/>
              <a:gd name="connsiteX4" fmla="*/ 1382892 w 1382892"/>
              <a:gd name="connsiteY4" fmla="*/ 242316 h 484632"/>
              <a:gd name="connsiteX5" fmla="*/ 1140576 w 1382892"/>
              <a:gd name="connsiteY5" fmla="*/ 484632 h 484632"/>
              <a:gd name="connsiteX6" fmla="*/ 1140576 w 1382892"/>
              <a:gd name="connsiteY6" fmla="*/ 363474 h 484632"/>
              <a:gd name="connsiteX7" fmla="*/ 28027 w 1382892"/>
              <a:gd name="connsiteY7" fmla="*/ 226217 h 484632"/>
              <a:gd name="connsiteX8" fmla="*/ 0 w 1382892"/>
              <a:gd name="connsiteY8" fmla="*/ 213738 h 484632"/>
              <a:gd name="connsiteX0" fmla="*/ 27230 w 1380458"/>
              <a:gd name="connsiteY0" fmla="*/ 232697 h 484632"/>
              <a:gd name="connsiteX1" fmla="*/ 1156 w 1380458"/>
              <a:gd name="connsiteY1" fmla="*/ 210071 h 484632"/>
              <a:gd name="connsiteX2" fmla="*/ 1138142 w 1380458"/>
              <a:gd name="connsiteY2" fmla="*/ 121158 h 484632"/>
              <a:gd name="connsiteX3" fmla="*/ 1138142 w 1380458"/>
              <a:gd name="connsiteY3" fmla="*/ 0 h 484632"/>
              <a:gd name="connsiteX4" fmla="*/ 1380458 w 1380458"/>
              <a:gd name="connsiteY4" fmla="*/ 242316 h 484632"/>
              <a:gd name="connsiteX5" fmla="*/ 1138142 w 1380458"/>
              <a:gd name="connsiteY5" fmla="*/ 484632 h 484632"/>
              <a:gd name="connsiteX6" fmla="*/ 1138142 w 1380458"/>
              <a:gd name="connsiteY6" fmla="*/ 363474 h 484632"/>
              <a:gd name="connsiteX7" fmla="*/ 25593 w 1380458"/>
              <a:gd name="connsiteY7" fmla="*/ 226217 h 484632"/>
              <a:gd name="connsiteX8" fmla="*/ 27230 w 1380458"/>
              <a:gd name="connsiteY8" fmla="*/ 232697 h 484632"/>
              <a:gd name="connsiteX0" fmla="*/ 17197 w 1380768"/>
              <a:gd name="connsiteY0" fmla="*/ 185837 h 484632"/>
              <a:gd name="connsiteX1" fmla="*/ 1466 w 1380768"/>
              <a:gd name="connsiteY1" fmla="*/ 210071 h 484632"/>
              <a:gd name="connsiteX2" fmla="*/ 1138452 w 1380768"/>
              <a:gd name="connsiteY2" fmla="*/ 121158 h 484632"/>
              <a:gd name="connsiteX3" fmla="*/ 1138452 w 1380768"/>
              <a:gd name="connsiteY3" fmla="*/ 0 h 484632"/>
              <a:gd name="connsiteX4" fmla="*/ 1380768 w 1380768"/>
              <a:gd name="connsiteY4" fmla="*/ 242316 h 484632"/>
              <a:gd name="connsiteX5" fmla="*/ 1138452 w 1380768"/>
              <a:gd name="connsiteY5" fmla="*/ 484632 h 484632"/>
              <a:gd name="connsiteX6" fmla="*/ 1138452 w 1380768"/>
              <a:gd name="connsiteY6" fmla="*/ 363474 h 484632"/>
              <a:gd name="connsiteX7" fmla="*/ 25903 w 1380768"/>
              <a:gd name="connsiteY7" fmla="*/ 226217 h 484632"/>
              <a:gd name="connsiteX8" fmla="*/ 17197 w 1380768"/>
              <a:gd name="connsiteY8" fmla="*/ 185837 h 484632"/>
              <a:gd name="connsiteX0" fmla="*/ 2174 w 1365745"/>
              <a:gd name="connsiteY0" fmla="*/ 185837 h 484632"/>
              <a:gd name="connsiteX1" fmla="*/ 2554 w 1365745"/>
              <a:gd name="connsiteY1" fmla="*/ 218215 h 484632"/>
              <a:gd name="connsiteX2" fmla="*/ 1123429 w 1365745"/>
              <a:gd name="connsiteY2" fmla="*/ 121158 h 484632"/>
              <a:gd name="connsiteX3" fmla="*/ 1123429 w 1365745"/>
              <a:gd name="connsiteY3" fmla="*/ 0 h 484632"/>
              <a:gd name="connsiteX4" fmla="*/ 1365745 w 1365745"/>
              <a:gd name="connsiteY4" fmla="*/ 242316 h 484632"/>
              <a:gd name="connsiteX5" fmla="*/ 1123429 w 1365745"/>
              <a:gd name="connsiteY5" fmla="*/ 484632 h 484632"/>
              <a:gd name="connsiteX6" fmla="*/ 1123429 w 1365745"/>
              <a:gd name="connsiteY6" fmla="*/ 363474 h 484632"/>
              <a:gd name="connsiteX7" fmla="*/ 10880 w 1365745"/>
              <a:gd name="connsiteY7" fmla="*/ 226217 h 484632"/>
              <a:gd name="connsiteX8" fmla="*/ 2174 w 1365745"/>
              <a:gd name="connsiteY8" fmla="*/ 185837 h 484632"/>
              <a:gd name="connsiteX0" fmla="*/ 0 w 1459192"/>
              <a:gd name="connsiteY0" fmla="*/ 160258 h 484632"/>
              <a:gd name="connsiteX1" fmla="*/ 96001 w 1459192"/>
              <a:gd name="connsiteY1" fmla="*/ 218215 h 484632"/>
              <a:gd name="connsiteX2" fmla="*/ 1216876 w 1459192"/>
              <a:gd name="connsiteY2" fmla="*/ 121158 h 484632"/>
              <a:gd name="connsiteX3" fmla="*/ 1216876 w 1459192"/>
              <a:gd name="connsiteY3" fmla="*/ 0 h 484632"/>
              <a:gd name="connsiteX4" fmla="*/ 1459192 w 1459192"/>
              <a:gd name="connsiteY4" fmla="*/ 242316 h 484632"/>
              <a:gd name="connsiteX5" fmla="*/ 1216876 w 1459192"/>
              <a:gd name="connsiteY5" fmla="*/ 484632 h 484632"/>
              <a:gd name="connsiteX6" fmla="*/ 1216876 w 1459192"/>
              <a:gd name="connsiteY6" fmla="*/ 363474 h 484632"/>
              <a:gd name="connsiteX7" fmla="*/ 104327 w 1459192"/>
              <a:gd name="connsiteY7" fmla="*/ 226217 h 484632"/>
              <a:gd name="connsiteX8" fmla="*/ 0 w 1459192"/>
              <a:gd name="connsiteY8" fmla="*/ 160258 h 484632"/>
              <a:gd name="connsiteX0" fmla="*/ 8351 w 1365134"/>
              <a:gd name="connsiteY0" fmla="*/ 228938 h 484632"/>
              <a:gd name="connsiteX1" fmla="*/ 1943 w 1365134"/>
              <a:gd name="connsiteY1" fmla="*/ 218215 h 484632"/>
              <a:gd name="connsiteX2" fmla="*/ 1122818 w 1365134"/>
              <a:gd name="connsiteY2" fmla="*/ 121158 h 484632"/>
              <a:gd name="connsiteX3" fmla="*/ 1122818 w 1365134"/>
              <a:gd name="connsiteY3" fmla="*/ 0 h 484632"/>
              <a:gd name="connsiteX4" fmla="*/ 1365134 w 1365134"/>
              <a:gd name="connsiteY4" fmla="*/ 242316 h 484632"/>
              <a:gd name="connsiteX5" fmla="*/ 1122818 w 1365134"/>
              <a:gd name="connsiteY5" fmla="*/ 484632 h 484632"/>
              <a:gd name="connsiteX6" fmla="*/ 1122818 w 1365134"/>
              <a:gd name="connsiteY6" fmla="*/ 363474 h 484632"/>
              <a:gd name="connsiteX7" fmla="*/ 10269 w 1365134"/>
              <a:gd name="connsiteY7" fmla="*/ 226217 h 484632"/>
              <a:gd name="connsiteX8" fmla="*/ 8351 w 1365134"/>
              <a:gd name="connsiteY8" fmla="*/ 228938 h 484632"/>
              <a:gd name="connsiteX0" fmla="*/ 2526 w 1365696"/>
              <a:gd name="connsiteY0" fmla="*/ 221627 h 484632"/>
              <a:gd name="connsiteX1" fmla="*/ 2505 w 1365696"/>
              <a:gd name="connsiteY1" fmla="*/ 218215 h 484632"/>
              <a:gd name="connsiteX2" fmla="*/ 1123380 w 1365696"/>
              <a:gd name="connsiteY2" fmla="*/ 121158 h 484632"/>
              <a:gd name="connsiteX3" fmla="*/ 1123380 w 1365696"/>
              <a:gd name="connsiteY3" fmla="*/ 0 h 484632"/>
              <a:gd name="connsiteX4" fmla="*/ 1365696 w 1365696"/>
              <a:gd name="connsiteY4" fmla="*/ 242316 h 484632"/>
              <a:gd name="connsiteX5" fmla="*/ 1123380 w 1365696"/>
              <a:gd name="connsiteY5" fmla="*/ 484632 h 484632"/>
              <a:gd name="connsiteX6" fmla="*/ 1123380 w 1365696"/>
              <a:gd name="connsiteY6" fmla="*/ 363474 h 484632"/>
              <a:gd name="connsiteX7" fmla="*/ 10831 w 1365696"/>
              <a:gd name="connsiteY7" fmla="*/ 226217 h 484632"/>
              <a:gd name="connsiteX8" fmla="*/ 2526 w 1365696"/>
              <a:gd name="connsiteY8" fmla="*/ 221627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96" h="484632">
                <a:moveTo>
                  <a:pt x="2526" y="221627"/>
                </a:moveTo>
                <a:cubicBezTo>
                  <a:pt x="11213" y="216184"/>
                  <a:pt x="-6182" y="223658"/>
                  <a:pt x="2505" y="218215"/>
                </a:cubicBezTo>
                <a:lnTo>
                  <a:pt x="1123380" y="121158"/>
                </a:lnTo>
                <a:lnTo>
                  <a:pt x="1123380" y="0"/>
                </a:lnTo>
                <a:lnTo>
                  <a:pt x="1365696" y="242316"/>
                </a:lnTo>
                <a:lnTo>
                  <a:pt x="1123380" y="484632"/>
                </a:lnTo>
                <a:lnTo>
                  <a:pt x="1123380" y="363474"/>
                </a:lnTo>
                <a:lnTo>
                  <a:pt x="10831" y="226217"/>
                </a:lnTo>
                <a:lnTo>
                  <a:pt x="2526" y="221627"/>
                </a:lnTo>
                <a:close/>
              </a:path>
            </a:pathLst>
          </a:custGeom>
          <a:solidFill>
            <a:srgbClr val="009644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Lucida Sans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142583" y="824768"/>
            <a:ext cx="8486451" cy="52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Plotting spectra, functional interface:</a:t>
            </a:r>
          </a:p>
          <a:p>
            <a:pPr marL="0" indent="0">
              <a:buNone/>
            </a:pPr>
            <a:endParaRPr lang="en-GB" b="0" kern="0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67" y="836711"/>
            <a:ext cx="3183730" cy="272180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5040" y="1307060"/>
            <a:ext cx="6256168" cy="2016224"/>
            <a:chOff x="29984" y="1196752"/>
            <a:chExt cx="6256168" cy="2016224"/>
          </a:xfrm>
        </p:grpSpPr>
        <p:sp>
          <p:nvSpPr>
            <p:cNvPr id="31" name="Right Arrow 6"/>
            <p:cNvSpPr/>
            <p:nvPr/>
          </p:nvSpPr>
          <p:spPr bwMode="auto">
            <a:xfrm>
              <a:off x="3870848" y="2564904"/>
              <a:ext cx="2415304" cy="365794"/>
            </a:xfrm>
            <a:custGeom>
              <a:avLst/>
              <a:gdLst>
                <a:gd name="connsiteX0" fmla="*/ 0 w 978408"/>
                <a:gd name="connsiteY0" fmla="*/ 121158 h 484632"/>
                <a:gd name="connsiteX1" fmla="*/ 736092 w 978408"/>
                <a:gd name="connsiteY1" fmla="*/ 121158 h 484632"/>
                <a:gd name="connsiteX2" fmla="*/ 736092 w 978408"/>
                <a:gd name="connsiteY2" fmla="*/ 0 h 484632"/>
                <a:gd name="connsiteX3" fmla="*/ 978408 w 978408"/>
                <a:gd name="connsiteY3" fmla="*/ 242316 h 484632"/>
                <a:gd name="connsiteX4" fmla="*/ 736092 w 978408"/>
                <a:gd name="connsiteY4" fmla="*/ 484632 h 484632"/>
                <a:gd name="connsiteX5" fmla="*/ 736092 w 978408"/>
                <a:gd name="connsiteY5" fmla="*/ 363474 h 484632"/>
                <a:gd name="connsiteX6" fmla="*/ 0 w 978408"/>
                <a:gd name="connsiteY6" fmla="*/ 363474 h 484632"/>
                <a:gd name="connsiteX7" fmla="*/ 0 w 978408"/>
                <a:gd name="connsiteY7" fmla="*/ 121158 h 484632"/>
                <a:gd name="connsiteX0" fmla="*/ 376457 w 1354865"/>
                <a:gd name="connsiteY0" fmla="*/ 121158 h 484632"/>
                <a:gd name="connsiteX1" fmla="*/ 1112549 w 1354865"/>
                <a:gd name="connsiteY1" fmla="*/ 121158 h 484632"/>
                <a:gd name="connsiteX2" fmla="*/ 1112549 w 1354865"/>
                <a:gd name="connsiteY2" fmla="*/ 0 h 484632"/>
                <a:gd name="connsiteX3" fmla="*/ 1354865 w 1354865"/>
                <a:gd name="connsiteY3" fmla="*/ 242316 h 484632"/>
                <a:gd name="connsiteX4" fmla="*/ 1112549 w 1354865"/>
                <a:gd name="connsiteY4" fmla="*/ 484632 h 484632"/>
                <a:gd name="connsiteX5" fmla="*/ 1112549 w 1354865"/>
                <a:gd name="connsiteY5" fmla="*/ 363474 h 484632"/>
                <a:gd name="connsiteX6" fmla="*/ 0 w 1354865"/>
                <a:gd name="connsiteY6" fmla="*/ 226217 h 484632"/>
                <a:gd name="connsiteX7" fmla="*/ 376457 w 1354865"/>
                <a:gd name="connsiteY7" fmla="*/ 121158 h 484632"/>
                <a:gd name="connsiteX0" fmla="*/ 401027 w 1379435"/>
                <a:gd name="connsiteY0" fmla="*/ 121158 h 484632"/>
                <a:gd name="connsiteX1" fmla="*/ 133 w 1379435"/>
                <a:gd name="connsiteY1" fmla="*/ 210071 h 484632"/>
                <a:gd name="connsiteX2" fmla="*/ 1137119 w 1379435"/>
                <a:gd name="connsiteY2" fmla="*/ 121158 h 484632"/>
                <a:gd name="connsiteX3" fmla="*/ 1137119 w 1379435"/>
                <a:gd name="connsiteY3" fmla="*/ 0 h 484632"/>
                <a:gd name="connsiteX4" fmla="*/ 1379435 w 1379435"/>
                <a:gd name="connsiteY4" fmla="*/ 242316 h 484632"/>
                <a:gd name="connsiteX5" fmla="*/ 1137119 w 1379435"/>
                <a:gd name="connsiteY5" fmla="*/ 484632 h 484632"/>
                <a:gd name="connsiteX6" fmla="*/ 1137119 w 1379435"/>
                <a:gd name="connsiteY6" fmla="*/ 363474 h 484632"/>
                <a:gd name="connsiteX7" fmla="*/ 24570 w 1379435"/>
                <a:gd name="connsiteY7" fmla="*/ 226217 h 484632"/>
                <a:gd name="connsiteX8" fmla="*/ 401027 w 1379435"/>
                <a:gd name="connsiteY8" fmla="*/ 121158 h 484632"/>
                <a:gd name="connsiteX0" fmla="*/ 11860 w 1381020"/>
                <a:gd name="connsiteY0" fmla="*/ 244469 h 484632"/>
                <a:gd name="connsiteX1" fmla="*/ 1718 w 1381020"/>
                <a:gd name="connsiteY1" fmla="*/ 210071 h 484632"/>
                <a:gd name="connsiteX2" fmla="*/ 1138704 w 1381020"/>
                <a:gd name="connsiteY2" fmla="*/ 121158 h 484632"/>
                <a:gd name="connsiteX3" fmla="*/ 1138704 w 1381020"/>
                <a:gd name="connsiteY3" fmla="*/ 0 h 484632"/>
                <a:gd name="connsiteX4" fmla="*/ 1381020 w 1381020"/>
                <a:gd name="connsiteY4" fmla="*/ 242316 h 484632"/>
                <a:gd name="connsiteX5" fmla="*/ 1138704 w 1381020"/>
                <a:gd name="connsiteY5" fmla="*/ 484632 h 484632"/>
                <a:gd name="connsiteX6" fmla="*/ 1138704 w 1381020"/>
                <a:gd name="connsiteY6" fmla="*/ 363474 h 484632"/>
                <a:gd name="connsiteX7" fmla="*/ 26155 w 1381020"/>
                <a:gd name="connsiteY7" fmla="*/ 226217 h 484632"/>
                <a:gd name="connsiteX8" fmla="*/ 11860 w 1381020"/>
                <a:gd name="connsiteY8" fmla="*/ 244469 h 484632"/>
                <a:gd name="connsiteX0" fmla="*/ 0 w 1766633"/>
                <a:gd name="connsiteY0" fmla="*/ 374643 h 484632"/>
                <a:gd name="connsiteX1" fmla="*/ 387331 w 1766633"/>
                <a:gd name="connsiteY1" fmla="*/ 210071 h 484632"/>
                <a:gd name="connsiteX2" fmla="*/ 1524317 w 1766633"/>
                <a:gd name="connsiteY2" fmla="*/ 121158 h 484632"/>
                <a:gd name="connsiteX3" fmla="*/ 1524317 w 1766633"/>
                <a:gd name="connsiteY3" fmla="*/ 0 h 484632"/>
                <a:gd name="connsiteX4" fmla="*/ 1766633 w 1766633"/>
                <a:gd name="connsiteY4" fmla="*/ 242316 h 484632"/>
                <a:gd name="connsiteX5" fmla="*/ 1524317 w 1766633"/>
                <a:gd name="connsiteY5" fmla="*/ 484632 h 484632"/>
                <a:gd name="connsiteX6" fmla="*/ 1524317 w 1766633"/>
                <a:gd name="connsiteY6" fmla="*/ 363474 h 484632"/>
                <a:gd name="connsiteX7" fmla="*/ 411768 w 1766633"/>
                <a:gd name="connsiteY7" fmla="*/ 226217 h 484632"/>
                <a:gd name="connsiteX8" fmla="*/ 0 w 1766633"/>
                <a:gd name="connsiteY8" fmla="*/ 374643 h 484632"/>
                <a:gd name="connsiteX0" fmla="*/ 0 w 1382892"/>
                <a:gd name="connsiteY0" fmla="*/ 213738 h 484632"/>
                <a:gd name="connsiteX1" fmla="*/ 3590 w 1382892"/>
                <a:gd name="connsiteY1" fmla="*/ 210071 h 484632"/>
                <a:gd name="connsiteX2" fmla="*/ 1140576 w 1382892"/>
                <a:gd name="connsiteY2" fmla="*/ 121158 h 484632"/>
                <a:gd name="connsiteX3" fmla="*/ 1140576 w 1382892"/>
                <a:gd name="connsiteY3" fmla="*/ 0 h 484632"/>
                <a:gd name="connsiteX4" fmla="*/ 1382892 w 1382892"/>
                <a:gd name="connsiteY4" fmla="*/ 242316 h 484632"/>
                <a:gd name="connsiteX5" fmla="*/ 1140576 w 1382892"/>
                <a:gd name="connsiteY5" fmla="*/ 484632 h 484632"/>
                <a:gd name="connsiteX6" fmla="*/ 1140576 w 1382892"/>
                <a:gd name="connsiteY6" fmla="*/ 363474 h 484632"/>
                <a:gd name="connsiteX7" fmla="*/ 28027 w 1382892"/>
                <a:gd name="connsiteY7" fmla="*/ 226217 h 484632"/>
                <a:gd name="connsiteX8" fmla="*/ 0 w 1382892"/>
                <a:gd name="connsiteY8" fmla="*/ 213738 h 484632"/>
                <a:gd name="connsiteX0" fmla="*/ 27230 w 1380458"/>
                <a:gd name="connsiteY0" fmla="*/ 232697 h 484632"/>
                <a:gd name="connsiteX1" fmla="*/ 1156 w 1380458"/>
                <a:gd name="connsiteY1" fmla="*/ 210071 h 484632"/>
                <a:gd name="connsiteX2" fmla="*/ 1138142 w 1380458"/>
                <a:gd name="connsiteY2" fmla="*/ 121158 h 484632"/>
                <a:gd name="connsiteX3" fmla="*/ 1138142 w 1380458"/>
                <a:gd name="connsiteY3" fmla="*/ 0 h 484632"/>
                <a:gd name="connsiteX4" fmla="*/ 1380458 w 1380458"/>
                <a:gd name="connsiteY4" fmla="*/ 242316 h 484632"/>
                <a:gd name="connsiteX5" fmla="*/ 1138142 w 1380458"/>
                <a:gd name="connsiteY5" fmla="*/ 484632 h 484632"/>
                <a:gd name="connsiteX6" fmla="*/ 1138142 w 1380458"/>
                <a:gd name="connsiteY6" fmla="*/ 363474 h 484632"/>
                <a:gd name="connsiteX7" fmla="*/ 25593 w 1380458"/>
                <a:gd name="connsiteY7" fmla="*/ 226217 h 484632"/>
                <a:gd name="connsiteX8" fmla="*/ 27230 w 1380458"/>
                <a:gd name="connsiteY8" fmla="*/ 232697 h 484632"/>
                <a:gd name="connsiteX0" fmla="*/ 17197 w 1380768"/>
                <a:gd name="connsiteY0" fmla="*/ 185837 h 484632"/>
                <a:gd name="connsiteX1" fmla="*/ 1466 w 1380768"/>
                <a:gd name="connsiteY1" fmla="*/ 210071 h 484632"/>
                <a:gd name="connsiteX2" fmla="*/ 1138452 w 1380768"/>
                <a:gd name="connsiteY2" fmla="*/ 121158 h 484632"/>
                <a:gd name="connsiteX3" fmla="*/ 1138452 w 1380768"/>
                <a:gd name="connsiteY3" fmla="*/ 0 h 484632"/>
                <a:gd name="connsiteX4" fmla="*/ 1380768 w 1380768"/>
                <a:gd name="connsiteY4" fmla="*/ 242316 h 484632"/>
                <a:gd name="connsiteX5" fmla="*/ 1138452 w 1380768"/>
                <a:gd name="connsiteY5" fmla="*/ 484632 h 484632"/>
                <a:gd name="connsiteX6" fmla="*/ 1138452 w 1380768"/>
                <a:gd name="connsiteY6" fmla="*/ 363474 h 484632"/>
                <a:gd name="connsiteX7" fmla="*/ 25903 w 1380768"/>
                <a:gd name="connsiteY7" fmla="*/ 226217 h 484632"/>
                <a:gd name="connsiteX8" fmla="*/ 17197 w 1380768"/>
                <a:gd name="connsiteY8" fmla="*/ 185837 h 484632"/>
                <a:gd name="connsiteX0" fmla="*/ 2174 w 1365745"/>
                <a:gd name="connsiteY0" fmla="*/ 185837 h 484632"/>
                <a:gd name="connsiteX1" fmla="*/ 2554 w 1365745"/>
                <a:gd name="connsiteY1" fmla="*/ 218215 h 484632"/>
                <a:gd name="connsiteX2" fmla="*/ 1123429 w 1365745"/>
                <a:gd name="connsiteY2" fmla="*/ 121158 h 484632"/>
                <a:gd name="connsiteX3" fmla="*/ 1123429 w 1365745"/>
                <a:gd name="connsiteY3" fmla="*/ 0 h 484632"/>
                <a:gd name="connsiteX4" fmla="*/ 1365745 w 1365745"/>
                <a:gd name="connsiteY4" fmla="*/ 242316 h 484632"/>
                <a:gd name="connsiteX5" fmla="*/ 1123429 w 1365745"/>
                <a:gd name="connsiteY5" fmla="*/ 484632 h 484632"/>
                <a:gd name="connsiteX6" fmla="*/ 1123429 w 1365745"/>
                <a:gd name="connsiteY6" fmla="*/ 363474 h 484632"/>
                <a:gd name="connsiteX7" fmla="*/ 10880 w 1365745"/>
                <a:gd name="connsiteY7" fmla="*/ 226217 h 484632"/>
                <a:gd name="connsiteX8" fmla="*/ 2174 w 1365745"/>
                <a:gd name="connsiteY8" fmla="*/ 185837 h 484632"/>
                <a:gd name="connsiteX0" fmla="*/ 0 w 1459192"/>
                <a:gd name="connsiteY0" fmla="*/ 160258 h 484632"/>
                <a:gd name="connsiteX1" fmla="*/ 96001 w 1459192"/>
                <a:gd name="connsiteY1" fmla="*/ 218215 h 484632"/>
                <a:gd name="connsiteX2" fmla="*/ 1216876 w 1459192"/>
                <a:gd name="connsiteY2" fmla="*/ 121158 h 484632"/>
                <a:gd name="connsiteX3" fmla="*/ 1216876 w 1459192"/>
                <a:gd name="connsiteY3" fmla="*/ 0 h 484632"/>
                <a:gd name="connsiteX4" fmla="*/ 1459192 w 1459192"/>
                <a:gd name="connsiteY4" fmla="*/ 242316 h 484632"/>
                <a:gd name="connsiteX5" fmla="*/ 1216876 w 1459192"/>
                <a:gd name="connsiteY5" fmla="*/ 484632 h 484632"/>
                <a:gd name="connsiteX6" fmla="*/ 1216876 w 1459192"/>
                <a:gd name="connsiteY6" fmla="*/ 363474 h 484632"/>
                <a:gd name="connsiteX7" fmla="*/ 104327 w 1459192"/>
                <a:gd name="connsiteY7" fmla="*/ 226217 h 484632"/>
                <a:gd name="connsiteX8" fmla="*/ 0 w 1459192"/>
                <a:gd name="connsiteY8" fmla="*/ 160258 h 484632"/>
                <a:gd name="connsiteX0" fmla="*/ 8351 w 1365134"/>
                <a:gd name="connsiteY0" fmla="*/ 228938 h 484632"/>
                <a:gd name="connsiteX1" fmla="*/ 1943 w 1365134"/>
                <a:gd name="connsiteY1" fmla="*/ 218215 h 484632"/>
                <a:gd name="connsiteX2" fmla="*/ 1122818 w 1365134"/>
                <a:gd name="connsiteY2" fmla="*/ 121158 h 484632"/>
                <a:gd name="connsiteX3" fmla="*/ 1122818 w 1365134"/>
                <a:gd name="connsiteY3" fmla="*/ 0 h 484632"/>
                <a:gd name="connsiteX4" fmla="*/ 1365134 w 1365134"/>
                <a:gd name="connsiteY4" fmla="*/ 242316 h 484632"/>
                <a:gd name="connsiteX5" fmla="*/ 1122818 w 1365134"/>
                <a:gd name="connsiteY5" fmla="*/ 484632 h 484632"/>
                <a:gd name="connsiteX6" fmla="*/ 1122818 w 1365134"/>
                <a:gd name="connsiteY6" fmla="*/ 363474 h 484632"/>
                <a:gd name="connsiteX7" fmla="*/ 10269 w 1365134"/>
                <a:gd name="connsiteY7" fmla="*/ 226217 h 484632"/>
                <a:gd name="connsiteX8" fmla="*/ 8351 w 1365134"/>
                <a:gd name="connsiteY8" fmla="*/ 228938 h 484632"/>
                <a:gd name="connsiteX0" fmla="*/ 2526 w 1365696"/>
                <a:gd name="connsiteY0" fmla="*/ 221627 h 484632"/>
                <a:gd name="connsiteX1" fmla="*/ 2505 w 1365696"/>
                <a:gd name="connsiteY1" fmla="*/ 218215 h 484632"/>
                <a:gd name="connsiteX2" fmla="*/ 1123380 w 1365696"/>
                <a:gd name="connsiteY2" fmla="*/ 121158 h 484632"/>
                <a:gd name="connsiteX3" fmla="*/ 1123380 w 1365696"/>
                <a:gd name="connsiteY3" fmla="*/ 0 h 484632"/>
                <a:gd name="connsiteX4" fmla="*/ 1365696 w 1365696"/>
                <a:gd name="connsiteY4" fmla="*/ 242316 h 484632"/>
                <a:gd name="connsiteX5" fmla="*/ 1123380 w 1365696"/>
                <a:gd name="connsiteY5" fmla="*/ 484632 h 484632"/>
                <a:gd name="connsiteX6" fmla="*/ 1123380 w 1365696"/>
                <a:gd name="connsiteY6" fmla="*/ 363474 h 484632"/>
                <a:gd name="connsiteX7" fmla="*/ 10831 w 1365696"/>
                <a:gd name="connsiteY7" fmla="*/ 226217 h 484632"/>
                <a:gd name="connsiteX8" fmla="*/ 2526 w 1365696"/>
                <a:gd name="connsiteY8" fmla="*/ 221627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5696" h="484632">
                  <a:moveTo>
                    <a:pt x="2526" y="221627"/>
                  </a:moveTo>
                  <a:cubicBezTo>
                    <a:pt x="11213" y="216184"/>
                    <a:pt x="-6182" y="223658"/>
                    <a:pt x="2505" y="218215"/>
                  </a:cubicBezTo>
                  <a:lnTo>
                    <a:pt x="1123380" y="121158"/>
                  </a:lnTo>
                  <a:lnTo>
                    <a:pt x="1123380" y="0"/>
                  </a:lnTo>
                  <a:lnTo>
                    <a:pt x="1365696" y="242316"/>
                  </a:lnTo>
                  <a:lnTo>
                    <a:pt x="1123380" y="484632"/>
                  </a:lnTo>
                  <a:lnTo>
                    <a:pt x="1123380" y="363474"/>
                  </a:lnTo>
                  <a:lnTo>
                    <a:pt x="10831" y="226217"/>
                  </a:lnTo>
                  <a:lnTo>
                    <a:pt x="2526" y="221627"/>
                  </a:lnTo>
                  <a:close/>
                </a:path>
              </a:pathLst>
            </a:custGeom>
            <a:solidFill>
              <a:srgbClr val="009644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29984" y="1196752"/>
              <a:ext cx="5935273" cy="2016224"/>
            </a:xfrm>
            <a:prstGeom prst="roundRect">
              <a:avLst/>
            </a:prstGeom>
            <a:solidFill>
              <a:srgbClr val="009644">
                <a:alpha val="1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1" y="1312166"/>
              <a:ext cx="5757030" cy="1735966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3" y="4149432"/>
            <a:ext cx="5992784" cy="2448272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 bwMode="auto">
          <a:xfrm>
            <a:off x="-1" y="4052808"/>
            <a:ext cx="6135367" cy="2616552"/>
          </a:xfrm>
          <a:prstGeom prst="roundRect">
            <a:avLst/>
          </a:prstGeom>
          <a:solidFill>
            <a:srgbClr val="009644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3" y="-171400"/>
            <a:ext cx="8532440" cy="1143000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Python Plotting Command Line Interface</a:t>
            </a:r>
            <a:endParaRPr lang="en-GB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220" y="908720"/>
            <a:ext cx="842526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To </a:t>
            </a:r>
            <a:r>
              <a:rPr lang="en-GB" b="0" kern="0" dirty="0"/>
              <a:t>learn how to use it</a:t>
            </a:r>
            <a:r>
              <a:rPr lang="en-GB" b="0" kern="0" dirty="0" smtClean="0"/>
              <a:t>:</a:t>
            </a:r>
          </a:p>
          <a:p>
            <a:pPr lvl="1"/>
            <a:r>
              <a:rPr lang="en-GB" b="0" kern="0" dirty="0" smtClean="0">
                <a:solidFill>
                  <a:srgbClr val="009644"/>
                </a:solidFill>
              </a:rPr>
              <a:t>help</a:t>
            </a:r>
            <a:r>
              <a:rPr lang="en-GB" b="0" kern="0" dirty="0" smtClean="0"/>
              <a:t>(</a:t>
            </a:r>
            <a:r>
              <a:rPr lang="en-GB" b="0" kern="0" dirty="0" err="1" smtClean="0">
                <a:solidFill>
                  <a:srgbClr val="008BBC"/>
                </a:solidFill>
              </a:rPr>
              <a:t>pymantidplot.pyplot</a:t>
            </a:r>
            <a:r>
              <a:rPr lang="en-GB" b="0" kern="0" dirty="0" smtClean="0"/>
              <a:t>)</a:t>
            </a:r>
            <a:endParaRPr lang="en-GB" b="0" kern="0" dirty="0"/>
          </a:p>
          <a:p>
            <a:pPr lvl="1"/>
            <a:r>
              <a:rPr lang="en-GB" sz="1600" kern="0" dirty="0" smtClean="0">
                <a:hlinkClick r:id="rId3"/>
              </a:rPr>
              <a:t>http</a:t>
            </a:r>
            <a:r>
              <a:rPr lang="en-GB" sz="1600" kern="0" dirty="0">
                <a:hlinkClick r:id="rId3"/>
              </a:rPr>
              <a:t>://docs.mantidproject.org/nightly/api/python/index.html</a:t>
            </a:r>
            <a:endParaRPr lang="en-GB" sz="1600" kern="0" dirty="0"/>
          </a:p>
          <a:p>
            <a:pPr lvl="1"/>
            <a:r>
              <a:rPr lang="en-GB" b="0" kern="0" dirty="0" smtClean="0"/>
              <a:t>Familiar interface, &gt;90</a:t>
            </a:r>
            <a:r>
              <a:rPr lang="en-GB" b="0" kern="0" dirty="0"/>
              <a:t>% like the </a:t>
            </a:r>
            <a:r>
              <a:rPr lang="en-GB" b="0" kern="0" dirty="0" err="1"/>
              <a:t>Pyplot</a:t>
            </a:r>
            <a:r>
              <a:rPr lang="en-GB" b="0" kern="0" dirty="0"/>
              <a:t> tutorial: </a:t>
            </a:r>
            <a:r>
              <a:rPr lang="en-GB" sz="1600" kern="0" dirty="0">
                <a:hlinkClick r:id="rId4"/>
              </a:rPr>
              <a:t>http://</a:t>
            </a:r>
            <a:r>
              <a:rPr lang="en-GB" sz="1600" kern="0" dirty="0" smtClean="0">
                <a:hlinkClick r:id="rId4"/>
              </a:rPr>
              <a:t>matplotlib.org/users/pyplot_tutorial.html</a:t>
            </a:r>
            <a:endParaRPr lang="en-GB" sz="1600" kern="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21122" y="2675753"/>
            <a:ext cx="8247699" cy="3742075"/>
            <a:chOff x="395535" y="2801150"/>
            <a:chExt cx="8247699" cy="37420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5" y="2801150"/>
              <a:ext cx="8247699" cy="3742075"/>
            </a:xfrm>
            <a:prstGeom prst="rect">
              <a:avLst/>
            </a:prstGeom>
          </p:spPr>
        </p:pic>
        <p:sp>
          <p:nvSpPr>
            <p:cNvPr id="4" name="Freeform 3"/>
            <p:cNvSpPr/>
            <p:nvPr/>
          </p:nvSpPr>
          <p:spPr bwMode="auto">
            <a:xfrm>
              <a:off x="3059832" y="4832615"/>
              <a:ext cx="2538709" cy="665998"/>
            </a:xfrm>
            <a:custGeom>
              <a:avLst/>
              <a:gdLst>
                <a:gd name="connsiteX0" fmla="*/ 1177091 w 2387825"/>
                <a:gd name="connsiteY0" fmla="*/ 43745 h 577145"/>
                <a:gd name="connsiteX1" fmla="*/ 1117825 w 2387825"/>
                <a:gd name="connsiteY1" fmla="*/ 35279 h 577145"/>
                <a:gd name="connsiteX2" fmla="*/ 1058558 w 2387825"/>
                <a:gd name="connsiteY2" fmla="*/ 18345 h 577145"/>
                <a:gd name="connsiteX3" fmla="*/ 169558 w 2387825"/>
                <a:gd name="connsiteY3" fmla="*/ 26812 h 577145"/>
                <a:gd name="connsiteX4" fmla="*/ 135691 w 2387825"/>
                <a:gd name="connsiteY4" fmla="*/ 35279 h 577145"/>
                <a:gd name="connsiteX5" fmla="*/ 110291 w 2387825"/>
                <a:gd name="connsiteY5" fmla="*/ 43745 h 577145"/>
                <a:gd name="connsiteX6" fmla="*/ 59491 w 2387825"/>
                <a:gd name="connsiteY6" fmla="*/ 86079 h 577145"/>
                <a:gd name="connsiteX7" fmla="*/ 34091 w 2387825"/>
                <a:gd name="connsiteY7" fmla="*/ 103012 h 577145"/>
                <a:gd name="connsiteX8" fmla="*/ 225 w 2387825"/>
                <a:gd name="connsiteY8" fmla="*/ 153812 h 577145"/>
                <a:gd name="connsiteX9" fmla="*/ 17158 w 2387825"/>
                <a:gd name="connsiteY9" fmla="*/ 246945 h 577145"/>
                <a:gd name="connsiteX10" fmla="*/ 34091 w 2387825"/>
                <a:gd name="connsiteY10" fmla="*/ 263879 h 577145"/>
                <a:gd name="connsiteX11" fmla="*/ 59491 w 2387825"/>
                <a:gd name="connsiteY11" fmla="*/ 314679 h 577145"/>
                <a:gd name="connsiteX12" fmla="*/ 67958 w 2387825"/>
                <a:gd name="connsiteY12" fmla="*/ 340079 h 577145"/>
                <a:gd name="connsiteX13" fmla="*/ 84891 w 2387825"/>
                <a:gd name="connsiteY13" fmla="*/ 365479 h 577145"/>
                <a:gd name="connsiteX14" fmla="*/ 110291 w 2387825"/>
                <a:gd name="connsiteY14" fmla="*/ 424745 h 577145"/>
                <a:gd name="connsiteX15" fmla="*/ 127225 w 2387825"/>
                <a:gd name="connsiteY15" fmla="*/ 441679 h 577145"/>
                <a:gd name="connsiteX16" fmla="*/ 152625 w 2387825"/>
                <a:gd name="connsiteY16" fmla="*/ 509412 h 577145"/>
                <a:gd name="connsiteX17" fmla="*/ 178025 w 2387825"/>
                <a:gd name="connsiteY17" fmla="*/ 526345 h 577145"/>
                <a:gd name="connsiteX18" fmla="*/ 211891 w 2387825"/>
                <a:gd name="connsiteY18" fmla="*/ 534812 h 577145"/>
                <a:gd name="connsiteX19" fmla="*/ 237291 w 2387825"/>
                <a:gd name="connsiteY19" fmla="*/ 551745 h 577145"/>
                <a:gd name="connsiteX20" fmla="*/ 271158 w 2387825"/>
                <a:gd name="connsiteY20" fmla="*/ 560212 h 577145"/>
                <a:gd name="connsiteX21" fmla="*/ 313491 w 2387825"/>
                <a:gd name="connsiteY21" fmla="*/ 577145 h 577145"/>
                <a:gd name="connsiteX22" fmla="*/ 1439558 w 2387825"/>
                <a:gd name="connsiteY22" fmla="*/ 568679 h 577145"/>
                <a:gd name="connsiteX23" fmla="*/ 1600425 w 2387825"/>
                <a:gd name="connsiteY23" fmla="*/ 543279 h 577145"/>
                <a:gd name="connsiteX24" fmla="*/ 1718958 w 2387825"/>
                <a:gd name="connsiteY24" fmla="*/ 534812 h 577145"/>
                <a:gd name="connsiteX25" fmla="*/ 1752825 w 2387825"/>
                <a:gd name="connsiteY25" fmla="*/ 526345 h 577145"/>
                <a:gd name="connsiteX26" fmla="*/ 1812091 w 2387825"/>
                <a:gd name="connsiteY26" fmla="*/ 509412 h 577145"/>
                <a:gd name="connsiteX27" fmla="*/ 1905225 w 2387825"/>
                <a:gd name="connsiteY27" fmla="*/ 500945 h 577145"/>
                <a:gd name="connsiteX28" fmla="*/ 2015291 w 2387825"/>
                <a:gd name="connsiteY28" fmla="*/ 484012 h 577145"/>
                <a:gd name="connsiteX29" fmla="*/ 2150758 w 2387825"/>
                <a:gd name="connsiteY29" fmla="*/ 467079 h 577145"/>
                <a:gd name="connsiteX30" fmla="*/ 2176158 w 2387825"/>
                <a:gd name="connsiteY30" fmla="*/ 458612 h 577145"/>
                <a:gd name="connsiteX31" fmla="*/ 2252358 w 2387825"/>
                <a:gd name="connsiteY31" fmla="*/ 441679 h 577145"/>
                <a:gd name="connsiteX32" fmla="*/ 2277758 w 2387825"/>
                <a:gd name="connsiteY32" fmla="*/ 424745 h 577145"/>
                <a:gd name="connsiteX33" fmla="*/ 2345491 w 2387825"/>
                <a:gd name="connsiteY33" fmla="*/ 399345 h 577145"/>
                <a:gd name="connsiteX34" fmla="*/ 2379358 w 2387825"/>
                <a:gd name="connsiteY34" fmla="*/ 331612 h 577145"/>
                <a:gd name="connsiteX35" fmla="*/ 2387825 w 2387825"/>
                <a:gd name="connsiteY35" fmla="*/ 306212 h 577145"/>
                <a:gd name="connsiteX36" fmla="*/ 2362425 w 2387825"/>
                <a:gd name="connsiteY36" fmla="*/ 196145 h 577145"/>
                <a:gd name="connsiteX37" fmla="*/ 2337025 w 2387825"/>
                <a:gd name="connsiteY37" fmla="*/ 187679 h 577145"/>
                <a:gd name="connsiteX38" fmla="*/ 2286225 w 2387825"/>
                <a:gd name="connsiteY38" fmla="*/ 162279 h 577145"/>
                <a:gd name="connsiteX39" fmla="*/ 2260825 w 2387825"/>
                <a:gd name="connsiteY39" fmla="*/ 145345 h 577145"/>
                <a:gd name="connsiteX40" fmla="*/ 2176158 w 2387825"/>
                <a:gd name="connsiteY40" fmla="*/ 119945 h 577145"/>
                <a:gd name="connsiteX41" fmla="*/ 2091491 w 2387825"/>
                <a:gd name="connsiteY41" fmla="*/ 86079 h 577145"/>
                <a:gd name="connsiteX42" fmla="*/ 1464958 w 2387825"/>
                <a:gd name="connsiteY42" fmla="*/ 60679 h 577145"/>
                <a:gd name="connsiteX43" fmla="*/ 1431091 w 2387825"/>
                <a:gd name="connsiteY43" fmla="*/ 52212 h 577145"/>
                <a:gd name="connsiteX44" fmla="*/ 1405691 w 2387825"/>
                <a:gd name="connsiteY44" fmla="*/ 35279 h 577145"/>
                <a:gd name="connsiteX45" fmla="*/ 1287158 w 2387825"/>
                <a:gd name="connsiteY45" fmla="*/ 26812 h 577145"/>
                <a:gd name="connsiteX46" fmla="*/ 1210958 w 2387825"/>
                <a:gd name="connsiteY46" fmla="*/ 18345 h 577145"/>
                <a:gd name="connsiteX47" fmla="*/ 1058558 w 2387825"/>
                <a:gd name="connsiteY47" fmla="*/ 9879 h 577145"/>
                <a:gd name="connsiteX48" fmla="*/ 973891 w 2387825"/>
                <a:gd name="connsiteY48" fmla="*/ 26812 h 577145"/>
                <a:gd name="connsiteX49" fmla="*/ 931558 w 2387825"/>
                <a:gd name="connsiteY49" fmla="*/ 43745 h 57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387825" h="577145">
                  <a:moveTo>
                    <a:pt x="1177091" y="43745"/>
                  </a:moveTo>
                  <a:cubicBezTo>
                    <a:pt x="1157336" y="40923"/>
                    <a:pt x="1137459" y="38849"/>
                    <a:pt x="1117825" y="35279"/>
                  </a:cubicBezTo>
                  <a:cubicBezTo>
                    <a:pt x="1094437" y="31027"/>
                    <a:pt x="1080320" y="25599"/>
                    <a:pt x="1058558" y="18345"/>
                  </a:cubicBezTo>
                  <a:lnTo>
                    <a:pt x="169558" y="26812"/>
                  </a:lnTo>
                  <a:cubicBezTo>
                    <a:pt x="157924" y="27025"/>
                    <a:pt x="146880" y="32082"/>
                    <a:pt x="135691" y="35279"/>
                  </a:cubicBezTo>
                  <a:cubicBezTo>
                    <a:pt x="127110" y="37731"/>
                    <a:pt x="118758" y="40923"/>
                    <a:pt x="110291" y="43745"/>
                  </a:cubicBezTo>
                  <a:cubicBezTo>
                    <a:pt x="47221" y="85793"/>
                    <a:pt x="124689" y="31747"/>
                    <a:pt x="59491" y="86079"/>
                  </a:cubicBezTo>
                  <a:cubicBezTo>
                    <a:pt x="51674" y="92593"/>
                    <a:pt x="42558" y="97368"/>
                    <a:pt x="34091" y="103012"/>
                  </a:cubicBezTo>
                  <a:cubicBezTo>
                    <a:pt x="22802" y="119945"/>
                    <a:pt x="-2653" y="133665"/>
                    <a:pt x="225" y="153812"/>
                  </a:cubicBezTo>
                  <a:cubicBezTo>
                    <a:pt x="1210" y="160705"/>
                    <a:pt x="9172" y="230974"/>
                    <a:pt x="17158" y="246945"/>
                  </a:cubicBezTo>
                  <a:cubicBezTo>
                    <a:pt x="20728" y="254085"/>
                    <a:pt x="28447" y="258234"/>
                    <a:pt x="34091" y="263879"/>
                  </a:cubicBezTo>
                  <a:cubicBezTo>
                    <a:pt x="55373" y="327723"/>
                    <a:pt x="26665" y="249027"/>
                    <a:pt x="59491" y="314679"/>
                  </a:cubicBezTo>
                  <a:cubicBezTo>
                    <a:pt x="63482" y="322661"/>
                    <a:pt x="63967" y="332097"/>
                    <a:pt x="67958" y="340079"/>
                  </a:cubicBezTo>
                  <a:cubicBezTo>
                    <a:pt x="72509" y="349180"/>
                    <a:pt x="80340" y="356378"/>
                    <a:pt x="84891" y="365479"/>
                  </a:cubicBezTo>
                  <a:cubicBezTo>
                    <a:pt x="107466" y="410629"/>
                    <a:pt x="75060" y="371899"/>
                    <a:pt x="110291" y="424745"/>
                  </a:cubicBezTo>
                  <a:cubicBezTo>
                    <a:pt x="114719" y="431387"/>
                    <a:pt x="121580" y="436034"/>
                    <a:pt x="127225" y="441679"/>
                  </a:cubicBezTo>
                  <a:cubicBezTo>
                    <a:pt x="132922" y="464467"/>
                    <a:pt x="136811" y="490436"/>
                    <a:pt x="152625" y="509412"/>
                  </a:cubicBezTo>
                  <a:cubicBezTo>
                    <a:pt x="159139" y="517229"/>
                    <a:pt x="168672" y="522337"/>
                    <a:pt x="178025" y="526345"/>
                  </a:cubicBezTo>
                  <a:cubicBezTo>
                    <a:pt x="188720" y="530929"/>
                    <a:pt x="200602" y="531990"/>
                    <a:pt x="211891" y="534812"/>
                  </a:cubicBezTo>
                  <a:cubicBezTo>
                    <a:pt x="220358" y="540456"/>
                    <a:pt x="227938" y="547737"/>
                    <a:pt x="237291" y="551745"/>
                  </a:cubicBezTo>
                  <a:cubicBezTo>
                    <a:pt x="247987" y="556329"/>
                    <a:pt x="260119" y="556532"/>
                    <a:pt x="271158" y="560212"/>
                  </a:cubicBezTo>
                  <a:cubicBezTo>
                    <a:pt x="285576" y="565018"/>
                    <a:pt x="299380" y="571501"/>
                    <a:pt x="313491" y="577145"/>
                  </a:cubicBezTo>
                  <a:lnTo>
                    <a:pt x="1439558" y="568679"/>
                  </a:lnTo>
                  <a:cubicBezTo>
                    <a:pt x="1632951" y="564732"/>
                    <a:pt x="1497099" y="554155"/>
                    <a:pt x="1600425" y="543279"/>
                  </a:cubicBezTo>
                  <a:cubicBezTo>
                    <a:pt x="1639819" y="539132"/>
                    <a:pt x="1679447" y="537634"/>
                    <a:pt x="1718958" y="534812"/>
                  </a:cubicBezTo>
                  <a:cubicBezTo>
                    <a:pt x="1730247" y="531990"/>
                    <a:pt x="1741636" y="529542"/>
                    <a:pt x="1752825" y="526345"/>
                  </a:cubicBezTo>
                  <a:cubicBezTo>
                    <a:pt x="1775673" y="519817"/>
                    <a:pt x="1787287" y="512719"/>
                    <a:pt x="1812091" y="509412"/>
                  </a:cubicBezTo>
                  <a:cubicBezTo>
                    <a:pt x="1842990" y="505292"/>
                    <a:pt x="1874180" y="503767"/>
                    <a:pt x="1905225" y="500945"/>
                  </a:cubicBezTo>
                  <a:cubicBezTo>
                    <a:pt x="1958212" y="483284"/>
                    <a:pt x="1919586" y="494087"/>
                    <a:pt x="2015291" y="484012"/>
                  </a:cubicBezTo>
                  <a:cubicBezTo>
                    <a:pt x="2096380" y="475476"/>
                    <a:pt x="2077861" y="477492"/>
                    <a:pt x="2150758" y="467079"/>
                  </a:cubicBezTo>
                  <a:cubicBezTo>
                    <a:pt x="2159225" y="464257"/>
                    <a:pt x="2167446" y="460548"/>
                    <a:pt x="2176158" y="458612"/>
                  </a:cubicBezTo>
                  <a:cubicBezTo>
                    <a:pt x="2265573" y="438741"/>
                    <a:pt x="2195173" y="460739"/>
                    <a:pt x="2252358" y="441679"/>
                  </a:cubicBezTo>
                  <a:cubicBezTo>
                    <a:pt x="2260825" y="436034"/>
                    <a:pt x="2268657" y="429296"/>
                    <a:pt x="2277758" y="424745"/>
                  </a:cubicBezTo>
                  <a:cubicBezTo>
                    <a:pt x="2298001" y="414623"/>
                    <a:pt x="2323511" y="406672"/>
                    <a:pt x="2345491" y="399345"/>
                  </a:cubicBezTo>
                  <a:cubicBezTo>
                    <a:pt x="2375047" y="369791"/>
                    <a:pt x="2359900" y="389985"/>
                    <a:pt x="2379358" y="331612"/>
                  </a:cubicBezTo>
                  <a:lnTo>
                    <a:pt x="2387825" y="306212"/>
                  </a:lnTo>
                  <a:cubicBezTo>
                    <a:pt x="2385274" y="280702"/>
                    <a:pt x="2392605" y="220289"/>
                    <a:pt x="2362425" y="196145"/>
                  </a:cubicBezTo>
                  <a:cubicBezTo>
                    <a:pt x="2355456" y="190570"/>
                    <a:pt x="2345492" y="190501"/>
                    <a:pt x="2337025" y="187679"/>
                  </a:cubicBezTo>
                  <a:cubicBezTo>
                    <a:pt x="2264231" y="139148"/>
                    <a:pt x="2356332" y="197333"/>
                    <a:pt x="2286225" y="162279"/>
                  </a:cubicBezTo>
                  <a:cubicBezTo>
                    <a:pt x="2277123" y="157728"/>
                    <a:pt x="2270124" y="149478"/>
                    <a:pt x="2260825" y="145345"/>
                  </a:cubicBezTo>
                  <a:cubicBezTo>
                    <a:pt x="2156637" y="99039"/>
                    <a:pt x="2254950" y="149492"/>
                    <a:pt x="2176158" y="119945"/>
                  </a:cubicBezTo>
                  <a:cubicBezTo>
                    <a:pt x="2131937" y="103362"/>
                    <a:pt x="2146329" y="95219"/>
                    <a:pt x="2091491" y="86079"/>
                  </a:cubicBezTo>
                  <a:cubicBezTo>
                    <a:pt x="1817272" y="40374"/>
                    <a:pt x="2024220" y="69699"/>
                    <a:pt x="1464958" y="60679"/>
                  </a:cubicBezTo>
                  <a:cubicBezTo>
                    <a:pt x="1453669" y="57857"/>
                    <a:pt x="1441787" y="56796"/>
                    <a:pt x="1431091" y="52212"/>
                  </a:cubicBezTo>
                  <a:cubicBezTo>
                    <a:pt x="1421738" y="48204"/>
                    <a:pt x="1415712" y="37047"/>
                    <a:pt x="1405691" y="35279"/>
                  </a:cubicBezTo>
                  <a:cubicBezTo>
                    <a:pt x="1366682" y="28395"/>
                    <a:pt x="1326621" y="30244"/>
                    <a:pt x="1287158" y="26812"/>
                  </a:cubicBezTo>
                  <a:cubicBezTo>
                    <a:pt x="1261698" y="24598"/>
                    <a:pt x="1236358" y="21167"/>
                    <a:pt x="1210958" y="18345"/>
                  </a:cubicBezTo>
                  <a:cubicBezTo>
                    <a:pt x="1127918" y="-9335"/>
                    <a:pt x="1177946" y="-70"/>
                    <a:pt x="1058558" y="9879"/>
                  </a:cubicBezTo>
                  <a:cubicBezTo>
                    <a:pt x="1030336" y="15523"/>
                    <a:pt x="997839" y="10847"/>
                    <a:pt x="973891" y="26812"/>
                  </a:cubicBezTo>
                  <a:cubicBezTo>
                    <a:pt x="943795" y="46876"/>
                    <a:pt x="958667" y="43745"/>
                    <a:pt x="931558" y="43745"/>
                  </a:cubicBezTo>
                </a:path>
              </a:pathLst>
            </a:cu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endParaRPr>
            </a:p>
          </p:txBody>
        </p:sp>
      </p:grpSp>
      <p:sp>
        <p:nvSpPr>
          <p:cNvPr id="13" name="Freeform 12"/>
          <p:cNvSpPr/>
          <p:nvPr/>
        </p:nvSpPr>
        <p:spPr bwMode="auto">
          <a:xfrm>
            <a:off x="118533" y="1871133"/>
            <a:ext cx="3229331" cy="2870200"/>
          </a:xfrm>
          <a:custGeom>
            <a:avLst/>
            <a:gdLst>
              <a:gd name="connsiteX0" fmla="*/ 973667 w 3081867"/>
              <a:gd name="connsiteY0" fmla="*/ 0 h 2870200"/>
              <a:gd name="connsiteX1" fmla="*/ 609600 w 3081867"/>
              <a:gd name="connsiteY1" fmla="*/ 8467 h 2870200"/>
              <a:gd name="connsiteX2" fmla="*/ 550334 w 3081867"/>
              <a:gd name="connsiteY2" fmla="*/ 25400 h 2870200"/>
              <a:gd name="connsiteX3" fmla="*/ 406400 w 3081867"/>
              <a:gd name="connsiteY3" fmla="*/ 67734 h 2870200"/>
              <a:gd name="connsiteX4" fmla="*/ 347134 w 3081867"/>
              <a:gd name="connsiteY4" fmla="*/ 101600 h 2870200"/>
              <a:gd name="connsiteX5" fmla="*/ 321734 w 3081867"/>
              <a:gd name="connsiteY5" fmla="*/ 110067 h 2870200"/>
              <a:gd name="connsiteX6" fmla="*/ 270934 w 3081867"/>
              <a:gd name="connsiteY6" fmla="*/ 152400 h 2870200"/>
              <a:gd name="connsiteX7" fmla="*/ 245534 w 3081867"/>
              <a:gd name="connsiteY7" fmla="*/ 169334 h 2870200"/>
              <a:gd name="connsiteX8" fmla="*/ 169334 w 3081867"/>
              <a:gd name="connsiteY8" fmla="*/ 262467 h 2870200"/>
              <a:gd name="connsiteX9" fmla="*/ 152400 w 3081867"/>
              <a:gd name="connsiteY9" fmla="*/ 287867 h 2870200"/>
              <a:gd name="connsiteX10" fmla="*/ 143934 w 3081867"/>
              <a:gd name="connsiteY10" fmla="*/ 313267 h 2870200"/>
              <a:gd name="connsiteX11" fmla="*/ 118534 w 3081867"/>
              <a:gd name="connsiteY11" fmla="*/ 347134 h 2870200"/>
              <a:gd name="connsiteX12" fmla="*/ 110067 w 3081867"/>
              <a:gd name="connsiteY12" fmla="*/ 389467 h 2870200"/>
              <a:gd name="connsiteX13" fmla="*/ 84667 w 3081867"/>
              <a:gd name="connsiteY13" fmla="*/ 431800 h 2870200"/>
              <a:gd name="connsiteX14" fmla="*/ 76200 w 3081867"/>
              <a:gd name="connsiteY14" fmla="*/ 465667 h 2870200"/>
              <a:gd name="connsiteX15" fmla="*/ 67734 w 3081867"/>
              <a:gd name="connsiteY15" fmla="*/ 508000 h 2870200"/>
              <a:gd name="connsiteX16" fmla="*/ 42334 w 3081867"/>
              <a:gd name="connsiteY16" fmla="*/ 575734 h 2870200"/>
              <a:gd name="connsiteX17" fmla="*/ 33867 w 3081867"/>
              <a:gd name="connsiteY17" fmla="*/ 626534 h 2870200"/>
              <a:gd name="connsiteX18" fmla="*/ 25400 w 3081867"/>
              <a:gd name="connsiteY18" fmla="*/ 660400 h 2870200"/>
              <a:gd name="connsiteX19" fmla="*/ 0 w 3081867"/>
              <a:gd name="connsiteY19" fmla="*/ 778934 h 2870200"/>
              <a:gd name="connsiteX20" fmla="*/ 16934 w 3081867"/>
              <a:gd name="connsiteY20" fmla="*/ 1041400 h 2870200"/>
              <a:gd name="connsiteX21" fmla="*/ 42334 w 3081867"/>
              <a:gd name="connsiteY21" fmla="*/ 1134534 h 2870200"/>
              <a:gd name="connsiteX22" fmla="*/ 101600 w 3081867"/>
              <a:gd name="connsiteY22" fmla="*/ 1244600 h 2870200"/>
              <a:gd name="connsiteX23" fmla="*/ 118534 w 3081867"/>
              <a:gd name="connsiteY23" fmla="*/ 1261534 h 2870200"/>
              <a:gd name="connsiteX24" fmla="*/ 143934 w 3081867"/>
              <a:gd name="connsiteY24" fmla="*/ 1303867 h 2870200"/>
              <a:gd name="connsiteX25" fmla="*/ 186267 w 3081867"/>
              <a:gd name="connsiteY25" fmla="*/ 1346200 h 2870200"/>
              <a:gd name="connsiteX26" fmla="*/ 203200 w 3081867"/>
              <a:gd name="connsiteY26" fmla="*/ 1371600 h 2870200"/>
              <a:gd name="connsiteX27" fmla="*/ 228600 w 3081867"/>
              <a:gd name="connsiteY27" fmla="*/ 1405467 h 2870200"/>
              <a:gd name="connsiteX28" fmla="*/ 245534 w 3081867"/>
              <a:gd name="connsiteY28" fmla="*/ 1422400 h 2870200"/>
              <a:gd name="connsiteX29" fmla="*/ 262467 w 3081867"/>
              <a:gd name="connsiteY29" fmla="*/ 1447800 h 2870200"/>
              <a:gd name="connsiteX30" fmla="*/ 279400 w 3081867"/>
              <a:gd name="connsiteY30" fmla="*/ 1464734 h 2870200"/>
              <a:gd name="connsiteX31" fmla="*/ 330200 w 3081867"/>
              <a:gd name="connsiteY31" fmla="*/ 1532467 h 2870200"/>
              <a:gd name="connsiteX32" fmla="*/ 355600 w 3081867"/>
              <a:gd name="connsiteY32" fmla="*/ 1549400 h 2870200"/>
              <a:gd name="connsiteX33" fmla="*/ 381000 w 3081867"/>
              <a:gd name="connsiteY33" fmla="*/ 1574800 h 2870200"/>
              <a:gd name="connsiteX34" fmla="*/ 423334 w 3081867"/>
              <a:gd name="connsiteY34" fmla="*/ 1608667 h 2870200"/>
              <a:gd name="connsiteX35" fmla="*/ 448734 w 3081867"/>
              <a:gd name="connsiteY35" fmla="*/ 1642534 h 2870200"/>
              <a:gd name="connsiteX36" fmla="*/ 516467 w 3081867"/>
              <a:gd name="connsiteY36" fmla="*/ 1693334 h 2870200"/>
              <a:gd name="connsiteX37" fmla="*/ 575734 w 3081867"/>
              <a:gd name="connsiteY37" fmla="*/ 1727200 h 2870200"/>
              <a:gd name="connsiteX38" fmla="*/ 635000 w 3081867"/>
              <a:gd name="connsiteY38" fmla="*/ 1769534 h 2870200"/>
              <a:gd name="connsiteX39" fmla="*/ 677334 w 3081867"/>
              <a:gd name="connsiteY39" fmla="*/ 1811867 h 2870200"/>
              <a:gd name="connsiteX40" fmla="*/ 719667 w 3081867"/>
              <a:gd name="connsiteY40" fmla="*/ 1845734 h 2870200"/>
              <a:gd name="connsiteX41" fmla="*/ 745067 w 3081867"/>
              <a:gd name="connsiteY41" fmla="*/ 1862667 h 2870200"/>
              <a:gd name="connsiteX42" fmla="*/ 770467 w 3081867"/>
              <a:gd name="connsiteY42" fmla="*/ 1888067 h 2870200"/>
              <a:gd name="connsiteX43" fmla="*/ 821267 w 3081867"/>
              <a:gd name="connsiteY43" fmla="*/ 1921934 h 2870200"/>
              <a:gd name="connsiteX44" fmla="*/ 880534 w 3081867"/>
              <a:gd name="connsiteY44" fmla="*/ 1964267 h 2870200"/>
              <a:gd name="connsiteX45" fmla="*/ 939800 w 3081867"/>
              <a:gd name="connsiteY45" fmla="*/ 1998134 h 2870200"/>
              <a:gd name="connsiteX46" fmla="*/ 965200 w 3081867"/>
              <a:gd name="connsiteY46" fmla="*/ 2023534 h 2870200"/>
              <a:gd name="connsiteX47" fmla="*/ 990600 w 3081867"/>
              <a:gd name="connsiteY47" fmla="*/ 2032000 h 2870200"/>
              <a:gd name="connsiteX48" fmla="*/ 1041400 w 3081867"/>
              <a:gd name="connsiteY48" fmla="*/ 2074334 h 2870200"/>
              <a:gd name="connsiteX49" fmla="*/ 1092200 w 3081867"/>
              <a:gd name="connsiteY49" fmla="*/ 2091267 h 2870200"/>
              <a:gd name="connsiteX50" fmla="*/ 1143000 w 3081867"/>
              <a:gd name="connsiteY50" fmla="*/ 2125134 h 2870200"/>
              <a:gd name="connsiteX51" fmla="*/ 1176867 w 3081867"/>
              <a:gd name="connsiteY51" fmla="*/ 2150534 h 2870200"/>
              <a:gd name="connsiteX52" fmla="*/ 1219200 w 3081867"/>
              <a:gd name="connsiteY52" fmla="*/ 2167467 h 2870200"/>
              <a:gd name="connsiteX53" fmla="*/ 1244600 w 3081867"/>
              <a:gd name="connsiteY53" fmla="*/ 2184400 h 2870200"/>
              <a:gd name="connsiteX54" fmla="*/ 1270000 w 3081867"/>
              <a:gd name="connsiteY54" fmla="*/ 2192867 h 2870200"/>
              <a:gd name="connsiteX55" fmla="*/ 1337734 w 3081867"/>
              <a:gd name="connsiteY55" fmla="*/ 2218267 h 2870200"/>
              <a:gd name="connsiteX56" fmla="*/ 1405467 w 3081867"/>
              <a:gd name="connsiteY56" fmla="*/ 2252134 h 2870200"/>
              <a:gd name="connsiteX57" fmla="*/ 1430867 w 3081867"/>
              <a:gd name="connsiteY57" fmla="*/ 2269067 h 2870200"/>
              <a:gd name="connsiteX58" fmla="*/ 1456267 w 3081867"/>
              <a:gd name="connsiteY58" fmla="*/ 2277534 h 2870200"/>
              <a:gd name="connsiteX59" fmla="*/ 1524000 w 3081867"/>
              <a:gd name="connsiteY59" fmla="*/ 2311400 h 2870200"/>
              <a:gd name="connsiteX60" fmla="*/ 1557867 w 3081867"/>
              <a:gd name="connsiteY60" fmla="*/ 2319867 h 2870200"/>
              <a:gd name="connsiteX61" fmla="*/ 1591734 w 3081867"/>
              <a:gd name="connsiteY61" fmla="*/ 2336800 h 2870200"/>
              <a:gd name="connsiteX62" fmla="*/ 1617134 w 3081867"/>
              <a:gd name="connsiteY62" fmla="*/ 2345267 h 2870200"/>
              <a:gd name="connsiteX63" fmla="*/ 1642534 w 3081867"/>
              <a:gd name="connsiteY63" fmla="*/ 2362200 h 2870200"/>
              <a:gd name="connsiteX64" fmla="*/ 1684867 w 3081867"/>
              <a:gd name="connsiteY64" fmla="*/ 2370667 h 2870200"/>
              <a:gd name="connsiteX65" fmla="*/ 1718734 w 3081867"/>
              <a:gd name="connsiteY65" fmla="*/ 2387600 h 2870200"/>
              <a:gd name="connsiteX66" fmla="*/ 1778000 w 3081867"/>
              <a:gd name="connsiteY66" fmla="*/ 2404534 h 2870200"/>
              <a:gd name="connsiteX67" fmla="*/ 1803400 w 3081867"/>
              <a:gd name="connsiteY67" fmla="*/ 2429934 h 2870200"/>
              <a:gd name="connsiteX68" fmla="*/ 1837267 w 3081867"/>
              <a:gd name="connsiteY68" fmla="*/ 2438400 h 2870200"/>
              <a:gd name="connsiteX69" fmla="*/ 1879600 w 3081867"/>
              <a:gd name="connsiteY69" fmla="*/ 2455334 h 2870200"/>
              <a:gd name="connsiteX70" fmla="*/ 1947334 w 3081867"/>
              <a:gd name="connsiteY70" fmla="*/ 2489200 h 2870200"/>
              <a:gd name="connsiteX71" fmla="*/ 1998134 w 3081867"/>
              <a:gd name="connsiteY71" fmla="*/ 2506134 h 2870200"/>
              <a:gd name="connsiteX72" fmla="*/ 2032000 w 3081867"/>
              <a:gd name="connsiteY72" fmla="*/ 2523067 h 2870200"/>
              <a:gd name="connsiteX73" fmla="*/ 2065867 w 3081867"/>
              <a:gd name="connsiteY73" fmla="*/ 2531534 h 2870200"/>
              <a:gd name="connsiteX74" fmla="*/ 2091267 w 3081867"/>
              <a:gd name="connsiteY74" fmla="*/ 2540000 h 2870200"/>
              <a:gd name="connsiteX75" fmla="*/ 2150534 w 3081867"/>
              <a:gd name="connsiteY75" fmla="*/ 2565400 h 2870200"/>
              <a:gd name="connsiteX76" fmla="*/ 2175934 w 3081867"/>
              <a:gd name="connsiteY76" fmla="*/ 2582334 h 2870200"/>
              <a:gd name="connsiteX77" fmla="*/ 2260600 w 3081867"/>
              <a:gd name="connsiteY77" fmla="*/ 2599267 h 2870200"/>
              <a:gd name="connsiteX78" fmla="*/ 2336800 w 3081867"/>
              <a:gd name="connsiteY78" fmla="*/ 2624667 h 2870200"/>
              <a:gd name="connsiteX79" fmla="*/ 2362200 w 3081867"/>
              <a:gd name="connsiteY79" fmla="*/ 2633134 h 2870200"/>
              <a:gd name="connsiteX80" fmla="*/ 2438400 w 3081867"/>
              <a:gd name="connsiteY80" fmla="*/ 2650067 h 2870200"/>
              <a:gd name="connsiteX81" fmla="*/ 2506134 w 3081867"/>
              <a:gd name="connsiteY81" fmla="*/ 2675467 h 2870200"/>
              <a:gd name="connsiteX82" fmla="*/ 2599267 w 3081867"/>
              <a:gd name="connsiteY82" fmla="*/ 2692400 h 2870200"/>
              <a:gd name="connsiteX83" fmla="*/ 2717800 w 3081867"/>
              <a:gd name="connsiteY83" fmla="*/ 2734734 h 2870200"/>
              <a:gd name="connsiteX84" fmla="*/ 2743200 w 3081867"/>
              <a:gd name="connsiteY84" fmla="*/ 2743200 h 2870200"/>
              <a:gd name="connsiteX85" fmla="*/ 2810934 w 3081867"/>
              <a:gd name="connsiteY85" fmla="*/ 2760134 h 2870200"/>
              <a:gd name="connsiteX86" fmla="*/ 2861734 w 3081867"/>
              <a:gd name="connsiteY86" fmla="*/ 2785534 h 2870200"/>
              <a:gd name="connsiteX87" fmla="*/ 2921000 w 3081867"/>
              <a:gd name="connsiteY87" fmla="*/ 2810934 h 2870200"/>
              <a:gd name="connsiteX88" fmla="*/ 2980267 w 3081867"/>
              <a:gd name="connsiteY88" fmla="*/ 2836334 h 2870200"/>
              <a:gd name="connsiteX89" fmla="*/ 3005667 w 3081867"/>
              <a:gd name="connsiteY89" fmla="*/ 2853267 h 2870200"/>
              <a:gd name="connsiteX90" fmla="*/ 3081867 w 3081867"/>
              <a:gd name="connsiteY90" fmla="*/ 287020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081867" h="2870200">
                <a:moveTo>
                  <a:pt x="973667" y="0"/>
                </a:moveTo>
                <a:cubicBezTo>
                  <a:pt x="852311" y="2822"/>
                  <a:pt x="730771" y="1197"/>
                  <a:pt x="609600" y="8467"/>
                </a:cubicBezTo>
                <a:cubicBezTo>
                  <a:pt x="589091" y="9698"/>
                  <a:pt x="569945" y="19272"/>
                  <a:pt x="550334" y="25400"/>
                </a:cubicBezTo>
                <a:cubicBezTo>
                  <a:pt x="419290" y="66351"/>
                  <a:pt x="528589" y="37186"/>
                  <a:pt x="406400" y="67734"/>
                </a:cubicBezTo>
                <a:cubicBezTo>
                  <a:pt x="380891" y="84740"/>
                  <a:pt x="377211" y="88710"/>
                  <a:pt x="347134" y="101600"/>
                </a:cubicBezTo>
                <a:cubicBezTo>
                  <a:pt x="338931" y="105116"/>
                  <a:pt x="329716" y="106076"/>
                  <a:pt x="321734" y="110067"/>
                </a:cubicBezTo>
                <a:cubicBezTo>
                  <a:pt x="290202" y="125833"/>
                  <a:pt x="299022" y="128993"/>
                  <a:pt x="270934" y="152400"/>
                </a:cubicBezTo>
                <a:cubicBezTo>
                  <a:pt x="263117" y="158914"/>
                  <a:pt x="253192" y="162633"/>
                  <a:pt x="245534" y="169334"/>
                </a:cubicBezTo>
                <a:cubicBezTo>
                  <a:pt x="200150" y="209045"/>
                  <a:pt x="202704" y="212412"/>
                  <a:pt x="169334" y="262467"/>
                </a:cubicBezTo>
                <a:lnTo>
                  <a:pt x="152400" y="287867"/>
                </a:lnTo>
                <a:cubicBezTo>
                  <a:pt x="149578" y="296334"/>
                  <a:pt x="148362" y="305518"/>
                  <a:pt x="143934" y="313267"/>
                </a:cubicBezTo>
                <a:cubicBezTo>
                  <a:pt x="136933" y="325519"/>
                  <a:pt x="124265" y="334239"/>
                  <a:pt x="118534" y="347134"/>
                </a:cubicBezTo>
                <a:cubicBezTo>
                  <a:pt x="112689" y="360284"/>
                  <a:pt x="115412" y="376106"/>
                  <a:pt x="110067" y="389467"/>
                </a:cubicBezTo>
                <a:cubicBezTo>
                  <a:pt x="103955" y="404746"/>
                  <a:pt x="93134" y="417689"/>
                  <a:pt x="84667" y="431800"/>
                </a:cubicBezTo>
                <a:cubicBezTo>
                  <a:pt x="81845" y="443089"/>
                  <a:pt x="78724" y="454308"/>
                  <a:pt x="76200" y="465667"/>
                </a:cubicBezTo>
                <a:cubicBezTo>
                  <a:pt x="73078" y="479715"/>
                  <a:pt x="71869" y="494216"/>
                  <a:pt x="67734" y="508000"/>
                </a:cubicBezTo>
                <a:cubicBezTo>
                  <a:pt x="62076" y="526859"/>
                  <a:pt x="47038" y="554566"/>
                  <a:pt x="42334" y="575734"/>
                </a:cubicBezTo>
                <a:cubicBezTo>
                  <a:pt x="38610" y="592492"/>
                  <a:pt x="37234" y="609700"/>
                  <a:pt x="33867" y="626534"/>
                </a:cubicBezTo>
                <a:cubicBezTo>
                  <a:pt x="31585" y="637944"/>
                  <a:pt x="27838" y="649022"/>
                  <a:pt x="25400" y="660400"/>
                </a:cubicBezTo>
                <a:cubicBezTo>
                  <a:pt x="-3425" y="794916"/>
                  <a:pt x="19333" y="701604"/>
                  <a:pt x="0" y="778934"/>
                </a:cubicBezTo>
                <a:cubicBezTo>
                  <a:pt x="5645" y="866423"/>
                  <a:pt x="10377" y="953975"/>
                  <a:pt x="16934" y="1041400"/>
                </a:cubicBezTo>
                <a:cubicBezTo>
                  <a:pt x="22998" y="1122250"/>
                  <a:pt x="8355" y="1100555"/>
                  <a:pt x="42334" y="1134534"/>
                </a:cubicBezTo>
                <a:cubicBezTo>
                  <a:pt x="57650" y="1172825"/>
                  <a:pt x="71367" y="1214367"/>
                  <a:pt x="101600" y="1244600"/>
                </a:cubicBezTo>
                <a:cubicBezTo>
                  <a:pt x="107245" y="1250245"/>
                  <a:pt x="113894" y="1255038"/>
                  <a:pt x="118534" y="1261534"/>
                </a:cubicBezTo>
                <a:cubicBezTo>
                  <a:pt x="128099" y="1274925"/>
                  <a:pt x="133654" y="1291017"/>
                  <a:pt x="143934" y="1303867"/>
                </a:cubicBezTo>
                <a:cubicBezTo>
                  <a:pt x="156400" y="1319450"/>
                  <a:pt x="173126" y="1331182"/>
                  <a:pt x="186267" y="1346200"/>
                </a:cubicBezTo>
                <a:cubicBezTo>
                  <a:pt x="192968" y="1353858"/>
                  <a:pt x="197286" y="1363320"/>
                  <a:pt x="203200" y="1371600"/>
                </a:cubicBezTo>
                <a:cubicBezTo>
                  <a:pt x="211402" y="1383083"/>
                  <a:pt x="219566" y="1394627"/>
                  <a:pt x="228600" y="1405467"/>
                </a:cubicBezTo>
                <a:cubicBezTo>
                  <a:pt x="233710" y="1411599"/>
                  <a:pt x="240547" y="1416167"/>
                  <a:pt x="245534" y="1422400"/>
                </a:cubicBezTo>
                <a:cubicBezTo>
                  <a:pt x="251891" y="1430346"/>
                  <a:pt x="256110" y="1439854"/>
                  <a:pt x="262467" y="1447800"/>
                </a:cubicBezTo>
                <a:cubicBezTo>
                  <a:pt x="267454" y="1454033"/>
                  <a:pt x="274413" y="1458501"/>
                  <a:pt x="279400" y="1464734"/>
                </a:cubicBezTo>
                <a:cubicBezTo>
                  <a:pt x="310658" y="1503807"/>
                  <a:pt x="282341" y="1484608"/>
                  <a:pt x="330200" y="1532467"/>
                </a:cubicBezTo>
                <a:cubicBezTo>
                  <a:pt x="337395" y="1539662"/>
                  <a:pt x="347783" y="1542886"/>
                  <a:pt x="355600" y="1549400"/>
                </a:cubicBezTo>
                <a:cubicBezTo>
                  <a:pt x="364798" y="1557065"/>
                  <a:pt x="371989" y="1566915"/>
                  <a:pt x="381000" y="1574800"/>
                </a:cubicBezTo>
                <a:cubicBezTo>
                  <a:pt x="394600" y="1586700"/>
                  <a:pt x="410556" y="1595889"/>
                  <a:pt x="423334" y="1608667"/>
                </a:cubicBezTo>
                <a:cubicBezTo>
                  <a:pt x="433312" y="1618645"/>
                  <a:pt x="438293" y="1633042"/>
                  <a:pt x="448734" y="1642534"/>
                </a:cubicBezTo>
                <a:cubicBezTo>
                  <a:pt x="469617" y="1661518"/>
                  <a:pt x="493889" y="1676401"/>
                  <a:pt x="516467" y="1693334"/>
                </a:cubicBezTo>
                <a:cubicBezTo>
                  <a:pt x="557473" y="1724088"/>
                  <a:pt x="536947" y="1714272"/>
                  <a:pt x="575734" y="1727200"/>
                </a:cubicBezTo>
                <a:cubicBezTo>
                  <a:pt x="614097" y="1784745"/>
                  <a:pt x="563803" y="1719696"/>
                  <a:pt x="635000" y="1769534"/>
                </a:cubicBezTo>
                <a:cubicBezTo>
                  <a:pt x="651349" y="1780978"/>
                  <a:pt x="661751" y="1799400"/>
                  <a:pt x="677334" y="1811867"/>
                </a:cubicBezTo>
                <a:cubicBezTo>
                  <a:pt x="691445" y="1823156"/>
                  <a:pt x="705210" y="1834891"/>
                  <a:pt x="719667" y="1845734"/>
                </a:cubicBezTo>
                <a:cubicBezTo>
                  <a:pt x="727807" y="1851839"/>
                  <a:pt x="737250" y="1856153"/>
                  <a:pt x="745067" y="1862667"/>
                </a:cubicBezTo>
                <a:cubicBezTo>
                  <a:pt x="754265" y="1870332"/>
                  <a:pt x="761016" y="1880716"/>
                  <a:pt x="770467" y="1888067"/>
                </a:cubicBezTo>
                <a:cubicBezTo>
                  <a:pt x="786531" y="1900562"/>
                  <a:pt x="804334" y="1910645"/>
                  <a:pt x="821267" y="1921934"/>
                </a:cubicBezTo>
                <a:cubicBezTo>
                  <a:pt x="858414" y="1946699"/>
                  <a:pt x="838518" y="1932756"/>
                  <a:pt x="880534" y="1964267"/>
                </a:cubicBezTo>
                <a:cubicBezTo>
                  <a:pt x="916546" y="2018286"/>
                  <a:pt x="871796" y="1964132"/>
                  <a:pt x="939800" y="1998134"/>
                </a:cubicBezTo>
                <a:cubicBezTo>
                  <a:pt x="950510" y="2003489"/>
                  <a:pt x="955237" y="2016892"/>
                  <a:pt x="965200" y="2023534"/>
                </a:cubicBezTo>
                <a:cubicBezTo>
                  <a:pt x="972626" y="2028484"/>
                  <a:pt x="982133" y="2029178"/>
                  <a:pt x="990600" y="2032000"/>
                </a:cubicBezTo>
                <a:cubicBezTo>
                  <a:pt x="1006126" y="2047526"/>
                  <a:pt x="1021275" y="2064272"/>
                  <a:pt x="1041400" y="2074334"/>
                </a:cubicBezTo>
                <a:cubicBezTo>
                  <a:pt x="1057365" y="2082316"/>
                  <a:pt x="1092200" y="2091267"/>
                  <a:pt x="1092200" y="2091267"/>
                </a:cubicBezTo>
                <a:cubicBezTo>
                  <a:pt x="1126704" y="2125769"/>
                  <a:pt x="1088325" y="2090961"/>
                  <a:pt x="1143000" y="2125134"/>
                </a:cubicBezTo>
                <a:cubicBezTo>
                  <a:pt x="1154966" y="2132613"/>
                  <a:pt x="1164532" y="2143681"/>
                  <a:pt x="1176867" y="2150534"/>
                </a:cubicBezTo>
                <a:cubicBezTo>
                  <a:pt x="1190152" y="2157915"/>
                  <a:pt x="1205606" y="2160670"/>
                  <a:pt x="1219200" y="2167467"/>
                </a:cubicBezTo>
                <a:cubicBezTo>
                  <a:pt x="1228301" y="2172018"/>
                  <a:pt x="1235499" y="2179849"/>
                  <a:pt x="1244600" y="2184400"/>
                </a:cubicBezTo>
                <a:cubicBezTo>
                  <a:pt x="1252582" y="2188391"/>
                  <a:pt x="1261797" y="2189351"/>
                  <a:pt x="1270000" y="2192867"/>
                </a:cubicBezTo>
                <a:cubicBezTo>
                  <a:pt x="1331983" y="2219431"/>
                  <a:pt x="1275296" y="2202657"/>
                  <a:pt x="1337734" y="2218267"/>
                </a:cubicBezTo>
                <a:cubicBezTo>
                  <a:pt x="1412944" y="2274676"/>
                  <a:pt x="1331493" y="2220431"/>
                  <a:pt x="1405467" y="2252134"/>
                </a:cubicBezTo>
                <a:cubicBezTo>
                  <a:pt x="1414820" y="2256142"/>
                  <a:pt x="1421766" y="2264516"/>
                  <a:pt x="1430867" y="2269067"/>
                </a:cubicBezTo>
                <a:cubicBezTo>
                  <a:pt x="1438849" y="2273058"/>
                  <a:pt x="1448142" y="2273841"/>
                  <a:pt x="1456267" y="2277534"/>
                </a:cubicBezTo>
                <a:cubicBezTo>
                  <a:pt x="1479247" y="2287979"/>
                  <a:pt x="1499511" y="2305278"/>
                  <a:pt x="1524000" y="2311400"/>
                </a:cubicBezTo>
                <a:cubicBezTo>
                  <a:pt x="1535289" y="2314222"/>
                  <a:pt x="1546971" y="2315781"/>
                  <a:pt x="1557867" y="2319867"/>
                </a:cubicBezTo>
                <a:cubicBezTo>
                  <a:pt x="1569685" y="2324299"/>
                  <a:pt x="1580133" y="2331828"/>
                  <a:pt x="1591734" y="2336800"/>
                </a:cubicBezTo>
                <a:cubicBezTo>
                  <a:pt x="1599937" y="2340316"/>
                  <a:pt x="1609152" y="2341276"/>
                  <a:pt x="1617134" y="2345267"/>
                </a:cubicBezTo>
                <a:cubicBezTo>
                  <a:pt x="1626235" y="2349818"/>
                  <a:pt x="1633006" y="2358627"/>
                  <a:pt x="1642534" y="2362200"/>
                </a:cubicBezTo>
                <a:cubicBezTo>
                  <a:pt x="1656008" y="2367253"/>
                  <a:pt x="1670756" y="2367845"/>
                  <a:pt x="1684867" y="2370667"/>
                </a:cubicBezTo>
                <a:cubicBezTo>
                  <a:pt x="1696156" y="2376311"/>
                  <a:pt x="1707133" y="2382628"/>
                  <a:pt x="1718734" y="2387600"/>
                </a:cubicBezTo>
                <a:cubicBezTo>
                  <a:pt x="1735740" y="2394888"/>
                  <a:pt x="1760813" y="2400237"/>
                  <a:pt x="1778000" y="2404534"/>
                </a:cubicBezTo>
                <a:cubicBezTo>
                  <a:pt x="1786467" y="2413001"/>
                  <a:pt x="1793004" y="2423994"/>
                  <a:pt x="1803400" y="2429934"/>
                </a:cubicBezTo>
                <a:cubicBezTo>
                  <a:pt x="1813503" y="2435707"/>
                  <a:pt x="1826228" y="2434720"/>
                  <a:pt x="1837267" y="2438400"/>
                </a:cubicBezTo>
                <a:cubicBezTo>
                  <a:pt x="1851685" y="2443206"/>
                  <a:pt x="1865801" y="2448965"/>
                  <a:pt x="1879600" y="2455334"/>
                </a:cubicBezTo>
                <a:cubicBezTo>
                  <a:pt x="1902519" y="2465912"/>
                  <a:pt x="1923387" y="2481217"/>
                  <a:pt x="1947334" y="2489200"/>
                </a:cubicBezTo>
                <a:cubicBezTo>
                  <a:pt x="1964267" y="2494845"/>
                  <a:pt x="1982169" y="2498152"/>
                  <a:pt x="1998134" y="2506134"/>
                </a:cubicBezTo>
                <a:cubicBezTo>
                  <a:pt x="2009423" y="2511778"/>
                  <a:pt x="2020182" y="2518635"/>
                  <a:pt x="2032000" y="2523067"/>
                </a:cubicBezTo>
                <a:cubicBezTo>
                  <a:pt x="2042896" y="2527153"/>
                  <a:pt x="2054678" y="2528337"/>
                  <a:pt x="2065867" y="2531534"/>
                </a:cubicBezTo>
                <a:cubicBezTo>
                  <a:pt x="2074448" y="2533986"/>
                  <a:pt x="2082800" y="2537178"/>
                  <a:pt x="2091267" y="2540000"/>
                </a:cubicBezTo>
                <a:cubicBezTo>
                  <a:pt x="2155035" y="2582514"/>
                  <a:pt x="2073991" y="2532596"/>
                  <a:pt x="2150534" y="2565400"/>
                </a:cubicBezTo>
                <a:cubicBezTo>
                  <a:pt x="2159887" y="2569408"/>
                  <a:pt x="2166832" y="2577783"/>
                  <a:pt x="2175934" y="2582334"/>
                </a:cubicBezTo>
                <a:cubicBezTo>
                  <a:pt x="2199574" y="2594154"/>
                  <a:pt x="2238768" y="2596148"/>
                  <a:pt x="2260600" y="2599267"/>
                </a:cubicBezTo>
                <a:cubicBezTo>
                  <a:pt x="2316936" y="2627434"/>
                  <a:pt x="2271147" y="2608253"/>
                  <a:pt x="2336800" y="2624667"/>
                </a:cubicBezTo>
                <a:cubicBezTo>
                  <a:pt x="2345458" y="2626832"/>
                  <a:pt x="2353619" y="2630682"/>
                  <a:pt x="2362200" y="2633134"/>
                </a:cubicBezTo>
                <a:cubicBezTo>
                  <a:pt x="2398320" y="2643454"/>
                  <a:pt x="2399135" y="2641341"/>
                  <a:pt x="2438400" y="2650067"/>
                </a:cubicBezTo>
                <a:cubicBezTo>
                  <a:pt x="2534213" y="2671360"/>
                  <a:pt x="2407951" y="2642739"/>
                  <a:pt x="2506134" y="2675467"/>
                </a:cubicBezTo>
                <a:cubicBezTo>
                  <a:pt x="2517974" y="2679414"/>
                  <a:pt x="2590729" y="2690977"/>
                  <a:pt x="2599267" y="2692400"/>
                </a:cubicBezTo>
                <a:cubicBezTo>
                  <a:pt x="2666454" y="2719276"/>
                  <a:pt x="2627191" y="2704532"/>
                  <a:pt x="2717800" y="2734734"/>
                </a:cubicBezTo>
                <a:cubicBezTo>
                  <a:pt x="2726267" y="2737556"/>
                  <a:pt x="2734542" y="2741035"/>
                  <a:pt x="2743200" y="2743200"/>
                </a:cubicBezTo>
                <a:lnTo>
                  <a:pt x="2810934" y="2760134"/>
                </a:lnTo>
                <a:cubicBezTo>
                  <a:pt x="2859746" y="2792675"/>
                  <a:pt x="2812659" y="2764502"/>
                  <a:pt x="2861734" y="2785534"/>
                </a:cubicBezTo>
                <a:cubicBezTo>
                  <a:pt x="2934969" y="2816921"/>
                  <a:pt x="2861432" y="2791077"/>
                  <a:pt x="2921000" y="2810934"/>
                </a:cubicBezTo>
                <a:cubicBezTo>
                  <a:pt x="2955901" y="2845833"/>
                  <a:pt x="2916061" y="2812257"/>
                  <a:pt x="2980267" y="2836334"/>
                </a:cubicBezTo>
                <a:cubicBezTo>
                  <a:pt x="2989795" y="2839907"/>
                  <a:pt x="2995921" y="2850343"/>
                  <a:pt x="3005667" y="2853267"/>
                </a:cubicBezTo>
                <a:cubicBezTo>
                  <a:pt x="3122662" y="2888365"/>
                  <a:pt x="3030805" y="2844671"/>
                  <a:pt x="3081867" y="2870200"/>
                </a:cubicBezTo>
              </a:path>
            </a:pathLst>
          </a:cu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95936" y="2924944"/>
            <a:ext cx="2160240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0070C0"/>
                </a:solidFill>
              </a:rPr>
              <a:t>Courses Sep/Jan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54774" y="3742913"/>
            <a:ext cx="621282" cy="69419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2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Indirect Inelastic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1601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-1713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"/>
              </a:rPr>
              <a:t>Absorption Corrections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457200" y="908640"/>
            <a:ext cx="8229240" cy="5328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Added cross platform absorption correction algorithms based on those already in MANTID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New tab on Indirect Data Analysis to provide a simplified interface to the algorithms</a:t>
            </a:r>
            <a:endParaRPr/>
          </a:p>
        </p:txBody>
      </p:sp>
      <p:pic>
        <p:nvPicPr>
          <p:cNvPr id="4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356000" y="2671200"/>
            <a:ext cx="461772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this meeting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 3.4</a:t>
            </a:r>
          </a:p>
          <a:p>
            <a:pPr lvl="1"/>
            <a:r>
              <a:rPr lang="en-GB" dirty="0" smtClean="0"/>
              <a:t>Released on Monday 18</a:t>
            </a:r>
            <a:r>
              <a:rPr lang="en-GB" baseline="30000" dirty="0" smtClean="0"/>
              <a:t>th</a:t>
            </a:r>
            <a:r>
              <a:rPr lang="en-GB" dirty="0" smtClean="0"/>
              <a:t> May</a:t>
            </a:r>
          </a:p>
          <a:p>
            <a:pPr lvl="1"/>
            <a:r>
              <a:rPr lang="en-GB" dirty="0" smtClean="0"/>
              <a:t>Present the changes and improvements</a:t>
            </a:r>
          </a:p>
          <a:p>
            <a:r>
              <a:rPr lang="en-GB" dirty="0" smtClean="0"/>
              <a:t>Talk to the team</a:t>
            </a:r>
          </a:p>
        </p:txBody>
      </p:sp>
    </p:spTree>
    <p:extLst>
      <p:ext uri="{BB962C8B-B14F-4D97-AF65-F5344CB8AC3E}">
        <p14:creationId xmlns:p14="http://schemas.microsoft.com/office/powerpoint/2010/main" val="36192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57200" y="-1713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"/>
              </a:rPr>
              <a:t>Absorption Corrections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457200" y="1239840"/>
            <a:ext cx="8229240" cy="420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Major refactor of old absorption correction routines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In preparation of porting cylinder absorption routine from FORTRAN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Updates to the Calculate and Apply Corrections interfaces</a:t>
            </a:r>
            <a:endParaRPr/>
          </a:p>
        </p:txBody>
      </p:sp>
      <p:pic>
        <p:nvPicPr>
          <p:cNvPr id="5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000" y="3111480"/>
            <a:ext cx="4113720" cy="35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7200" y="-1713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"/>
              </a:rPr>
              <a:t>Interface Updates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457200" y="1239840"/>
            <a:ext cx="8229240" cy="420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Added DensityOfStates tab to Indirect Simulation interface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Allows easier selection of a partial DOS from CASTEP output</a:t>
            </a:r>
            <a:endParaRPr/>
          </a:p>
        </p:txBody>
      </p:sp>
      <p:pic>
        <p:nvPicPr>
          <p:cNvPr id="5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55640" y="3016800"/>
            <a:ext cx="6359760" cy="355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57200" y="-1713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"/>
              </a:rPr>
              <a:t>Interface Updates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457200" y="1239840"/>
            <a:ext cx="8229240" cy="420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Various indirect interfaces modified to be usable on low resolution displays</a:t>
            </a:r>
            <a:endParaRPr/>
          </a:p>
        </p:txBody>
      </p:sp>
      <p:pic>
        <p:nvPicPr>
          <p:cNvPr id="5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40" y="2133000"/>
            <a:ext cx="3168000" cy="4568760"/>
          </a:xfrm>
          <a:prstGeom prst="rect">
            <a:avLst/>
          </a:prstGeom>
          <a:ln>
            <a:noFill/>
          </a:ln>
        </p:spPr>
      </p:pic>
      <p:pic>
        <p:nvPicPr>
          <p:cNvPr id="57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000" y="3405240"/>
            <a:ext cx="3411360" cy="3270240"/>
          </a:xfrm>
          <a:prstGeom prst="rect">
            <a:avLst/>
          </a:prstGeom>
          <a:ln>
            <a:noFill/>
          </a:ln>
        </p:spPr>
      </p:pic>
      <p:sp>
        <p:nvSpPr>
          <p:cNvPr id="58" name="CustomShape 3"/>
          <p:cNvSpPr/>
          <p:nvPr/>
        </p:nvSpPr>
        <p:spPr>
          <a:xfrm>
            <a:off x="4788000" y="4797000"/>
            <a:ext cx="64764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-1713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"/>
              </a:rPr>
              <a:t>Interface Updates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457200" y="1239840"/>
            <a:ext cx="8229240" cy="420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Standard preview plot widget in all indirect interfaces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Supports: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Lucida Sans"/>
              </a:rPr>
              <a:t>Changing axis scales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Lucida Sans"/>
              </a:rPr>
              <a:t>Pan tool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Lucida Sans"/>
              </a:rPr>
              <a:t>Zoom tool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Lucida Sans"/>
              </a:rPr>
              <a:t>Automatic zooming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Lucida Sans"/>
              </a:rPr>
              <a:t>Legend toggle</a:t>
            </a:r>
            <a:endParaRPr/>
          </a:p>
        </p:txBody>
      </p:sp>
      <p:pic>
        <p:nvPicPr>
          <p:cNvPr id="6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903480" y="2938320"/>
            <a:ext cx="5060880" cy="373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7200" y="-1713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"/>
              </a:rPr>
              <a:t>Interface Documentation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457200" y="1239840"/>
            <a:ext cx="8229240" cy="420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Added offline documentation for all indirect user interfaces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Accessible from ? Button in bottom left of interface window</a:t>
            </a:r>
            <a:endParaRPr/>
          </a:p>
        </p:txBody>
      </p:sp>
      <p:pic>
        <p:nvPicPr>
          <p:cNvPr id="6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80000" y="2691720"/>
            <a:ext cx="5184360" cy="3977280"/>
          </a:xfrm>
          <a:prstGeom prst="rect">
            <a:avLst/>
          </a:prstGeom>
          <a:ln>
            <a:noFill/>
          </a:ln>
        </p:spPr>
      </p:pic>
      <p:pic>
        <p:nvPicPr>
          <p:cNvPr id="65" name="Picture 2"/>
          <p:cNvPicPr/>
          <p:nvPr/>
        </p:nvPicPr>
        <p:blipFill>
          <a:blip r:embed="rId3"/>
          <a:srcRect t="70202" r="-57072"/>
          <a:stretch>
            <a:fillRect/>
          </a:stretch>
        </p:blipFill>
        <p:spPr>
          <a:xfrm>
            <a:off x="1256400" y="4935960"/>
            <a:ext cx="1767600" cy="111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57200" y="-1713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"/>
              </a:rPr>
              <a:t>ConvFit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457200" y="1239840"/>
            <a:ext cx="8229240" cy="420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Add support for DiffSphere and DiffRotDiscreteCircle to IDA ConvFit interface</a:t>
            </a:r>
            <a:endParaRPr/>
          </a:p>
        </p:txBody>
      </p:sp>
      <p:pic>
        <p:nvPicPr>
          <p:cNvPr id="6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924000" y="2299320"/>
            <a:ext cx="5043600" cy="434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7200" y="-1713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Sans"/>
              </a:rPr>
              <a:t>IDR Multiple Facility Support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457200" y="1239840"/>
            <a:ext cx="8229240" cy="420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Added support for IN16B reduction on Indirect Data Reduction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Allow entire UI to be customised per facility</a:t>
            </a:r>
            <a:endParaRPr/>
          </a:p>
        </p:txBody>
      </p:sp>
      <p:pic>
        <p:nvPicPr>
          <p:cNvPr id="7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15440" y="2720520"/>
            <a:ext cx="5776560" cy="387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SANS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6743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475492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Support for LARMOR</a:t>
            </a:r>
            <a:endParaRPr lang="en-GB" dirty="0"/>
          </a:p>
        </p:txBody>
      </p:sp>
      <p:pic>
        <p:nvPicPr>
          <p:cNvPr id="9" name="Picture 2" descr="C:\Users\ajm64\Desktop\LARMORinstInInte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7091"/>
            <a:ext cx="6831013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43608" y="3789040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 added event files </a:t>
            </a:r>
            <a:r>
              <a:rPr lang="en-GB" dirty="0" smtClean="0"/>
              <a:t>to be reduced </a:t>
            </a:r>
            <a:r>
              <a:rPr lang="en-GB" dirty="0" smtClean="0">
                <a:solidFill>
                  <a:srgbClr val="C00000"/>
                </a:solidFill>
              </a:rPr>
              <a:t>!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7" y="980728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ISIS SANS GUI</a:t>
            </a:r>
            <a:endParaRPr lang="en-GB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4437112"/>
            <a:ext cx="126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SasView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0008" y="5013176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Overhaul of documentation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632" y="551723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New models added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3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Muon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276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Courses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394720" cy="4205287"/>
          </a:xfrm>
        </p:spPr>
        <p:txBody>
          <a:bodyPr/>
          <a:lstStyle/>
          <a:p>
            <a:r>
              <a:rPr lang="en-GB" dirty="0" smtClean="0"/>
              <a:t>Dates</a:t>
            </a:r>
          </a:p>
          <a:p>
            <a:pPr lvl="1"/>
            <a:r>
              <a:rPr lang="en-GB" dirty="0" smtClean="0"/>
              <a:t>Neutron Training Course</a:t>
            </a:r>
          </a:p>
          <a:p>
            <a:pPr lvl="1"/>
            <a:r>
              <a:rPr lang="en-GB" dirty="0" smtClean="0"/>
              <a:t>Next courses </a:t>
            </a:r>
          </a:p>
          <a:p>
            <a:pPr lvl="2"/>
            <a:r>
              <a:rPr lang="en-GB" dirty="0" smtClean="0"/>
              <a:t>September 2015</a:t>
            </a:r>
          </a:p>
          <a:p>
            <a:pPr lvl="2"/>
            <a:r>
              <a:rPr lang="en-GB" dirty="0" smtClean="0"/>
              <a:t>January 2016</a:t>
            </a:r>
          </a:p>
        </p:txBody>
      </p:sp>
      <p:pic>
        <p:nvPicPr>
          <p:cNvPr id="1026" name="Picture 2" descr="C:\Mantid\Documents\Images\People_using_Mantid\ILL_training_20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36712"/>
            <a:ext cx="5095902" cy="286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3933056"/>
            <a:ext cx="8229600" cy="166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To Book</a:t>
            </a:r>
          </a:p>
          <a:p>
            <a:pPr lvl="1"/>
            <a:r>
              <a:rPr lang="en-GB" b="0" kern="0" dirty="0" smtClean="0"/>
              <a:t>Email: </a:t>
            </a:r>
            <a:r>
              <a:rPr lang="en-GB" b="0" kern="0" dirty="0" smtClean="0">
                <a:hlinkClick r:id="rId4"/>
              </a:rPr>
              <a:t>nick.draper@stfc.ac.uk</a:t>
            </a:r>
            <a:endParaRPr lang="en-GB" b="0" kern="0" dirty="0" smtClean="0"/>
          </a:p>
          <a:p>
            <a:pPr lvl="1"/>
            <a:r>
              <a:rPr lang="en-GB" b="0" kern="0" dirty="0" smtClean="0"/>
              <a:t>More details at </a:t>
            </a:r>
            <a:r>
              <a:rPr lang="en-GB" b="0" kern="0" dirty="0" smtClean="0">
                <a:hlinkClick r:id="rId5"/>
              </a:rPr>
              <a:t>www.mantidproject.org</a:t>
            </a:r>
            <a:r>
              <a:rPr lang="en-GB" b="0" kern="0" dirty="0" smtClean="0"/>
              <a:t> </a:t>
            </a:r>
            <a:endParaRPr lang="en-GB" b="0" kern="0" dirty="0"/>
          </a:p>
        </p:txBody>
      </p:sp>
    </p:spTree>
    <p:extLst>
      <p:ext uri="{BB962C8B-B14F-4D97-AF65-F5344CB8AC3E}">
        <p14:creationId xmlns:p14="http://schemas.microsoft.com/office/powerpoint/2010/main" val="9354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 err="1" smtClean="0"/>
              <a:t>RRFMuon</a:t>
            </a:r>
            <a:r>
              <a:rPr lang="en-GB" dirty="0" smtClean="0"/>
              <a:t>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Real + </a:t>
            </a:r>
            <a:r>
              <a:rPr lang="en-GB" dirty="0" err="1" smtClean="0"/>
              <a:t>Imag</a:t>
            </a:r>
            <a:r>
              <a:rPr lang="en-GB" dirty="0" smtClean="0"/>
              <a:t> part of a signal</a:t>
            </a:r>
          </a:p>
          <a:p>
            <a:r>
              <a:rPr lang="en-GB" dirty="0" smtClean="0"/>
              <a:t>Frequency units:</a:t>
            </a:r>
          </a:p>
          <a:p>
            <a:pPr lvl="1"/>
            <a:r>
              <a:rPr lang="en-GB" dirty="0" smtClean="0"/>
              <a:t>MHz</a:t>
            </a:r>
          </a:p>
          <a:p>
            <a:pPr lvl="1"/>
            <a:r>
              <a:rPr lang="en-GB" dirty="0" smtClean="0"/>
              <a:t>Gauss</a:t>
            </a:r>
          </a:p>
          <a:p>
            <a:pPr lvl="1"/>
            <a:r>
              <a:rPr lang="en-GB" dirty="0" err="1" smtClean="0"/>
              <a:t>Mrad</a:t>
            </a:r>
            <a:r>
              <a:rPr lang="en-GB" dirty="0" smtClean="0"/>
              <a:t>/s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052736"/>
            <a:ext cx="2879612" cy="22840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55851"/>
            <a:ext cx="2865115" cy="254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22348"/>
            <a:ext cx="2865115" cy="254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3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xisting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205287"/>
          </a:xfrm>
        </p:spPr>
        <p:txBody>
          <a:bodyPr/>
          <a:lstStyle/>
          <a:p>
            <a:r>
              <a:rPr lang="en-GB" dirty="0" err="1" smtClean="0"/>
              <a:t>LoadMuonNexus</a:t>
            </a:r>
            <a:endParaRPr lang="en-GB" dirty="0" smtClean="0"/>
          </a:p>
          <a:p>
            <a:pPr lvl="1"/>
            <a:r>
              <a:rPr lang="en-GB" dirty="0" smtClean="0"/>
              <a:t>Correct labelling of specified spectra (Min/Max/List)</a:t>
            </a:r>
          </a:p>
          <a:p>
            <a:pPr lvl="1"/>
            <a:r>
              <a:rPr lang="en-GB" dirty="0" err="1" smtClean="0"/>
              <a:t>DeadTimeTable</a:t>
            </a:r>
            <a:r>
              <a:rPr lang="en-GB" dirty="0" smtClean="0"/>
              <a:t> and </a:t>
            </a:r>
            <a:r>
              <a:rPr lang="en-GB" dirty="0" err="1" smtClean="0"/>
              <a:t>DetectorGroupingTable</a:t>
            </a:r>
            <a:r>
              <a:rPr lang="en-GB" dirty="0" smtClean="0"/>
              <a:t> containing </a:t>
            </a:r>
          </a:p>
          <a:p>
            <a:pPr marL="457200" lvl="1" indent="0">
              <a:buNone/>
            </a:pPr>
            <a:r>
              <a:rPr lang="en-GB" dirty="0" smtClean="0"/>
              <a:t>    specified spectra only</a:t>
            </a:r>
          </a:p>
          <a:p>
            <a:r>
              <a:rPr lang="en-GB" dirty="0" err="1" smtClean="0"/>
              <a:t>PlotAsymmetryByLogValue</a:t>
            </a:r>
            <a:endParaRPr lang="en-GB" dirty="0" smtClean="0"/>
          </a:p>
          <a:p>
            <a:pPr lvl="1"/>
            <a:r>
              <a:rPr lang="en-GB" dirty="0" smtClean="0"/>
              <a:t>Missing run numbers are 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allowed</a:t>
            </a:r>
          </a:p>
          <a:p>
            <a:pPr lvl="1"/>
            <a:r>
              <a:rPr lang="en-GB" dirty="0" smtClean="0"/>
              <a:t>Functions of </a:t>
            </a:r>
            <a:r>
              <a:rPr lang="en-GB" dirty="0" err="1" smtClean="0"/>
              <a:t>LogValue</a:t>
            </a:r>
            <a:r>
              <a:rPr lang="en-GB" dirty="0" smtClean="0"/>
              <a:t>: 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Mean, Min, Max, First, Last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25144"/>
            <a:ext cx="3355330" cy="136638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476" y="3290379"/>
            <a:ext cx="3225155" cy="286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3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DynamicKuboToyabe</a:t>
            </a:r>
            <a:r>
              <a:rPr lang="en-GB" dirty="0" smtClean="0"/>
              <a:t> fitting 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9838"/>
                <a:ext cx="8229600" cy="47814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𝜈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𝜈</m:t>
                      </m:r>
                      <m:nary>
                        <m:nary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𝜈𝜏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>
                  <a:buFontTx/>
                  <a:buChar char="-"/>
                </a:pPr>
                <a:endParaRPr lang="en-GB" sz="1800" dirty="0" smtClean="0"/>
              </a:p>
              <a:p>
                <a:pPr>
                  <a:buFontTx/>
                  <a:buChar char="-"/>
                </a:pPr>
                <a:r>
                  <a:rPr lang="en-GB" dirty="0" err="1" smtClean="0"/>
                  <a:t>Muon</a:t>
                </a:r>
                <a:r>
                  <a:rPr lang="en-GB" dirty="0" smtClean="0"/>
                  <a:t> category</a:t>
                </a:r>
              </a:p>
              <a:p>
                <a:pPr>
                  <a:buFontTx/>
                  <a:buChar char="-"/>
                </a:pPr>
                <a:r>
                  <a:rPr lang="en-GB" dirty="0" smtClean="0"/>
                  <a:t>Fitting parameters: 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- </a:t>
                </a:r>
                <a:r>
                  <a:rPr lang="en-GB" sz="2000" dirty="0" smtClean="0">
                    <a:latin typeface="Calibri"/>
                  </a:rPr>
                  <a:t>Asymmetry</a:t>
                </a:r>
                <a:r>
                  <a:rPr lang="en-GB" sz="2000" dirty="0" smtClean="0"/>
                  <a:t> A</a:t>
                </a:r>
              </a:p>
              <a:p>
                <a:pPr marL="0" indent="0">
                  <a:buNone/>
                </a:pPr>
                <a:r>
                  <a:rPr lang="en-GB" dirty="0" smtClean="0"/>
                  <a:t>    - </a:t>
                </a:r>
                <a:r>
                  <a:rPr lang="en-GB" sz="2000" dirty="0" smtClean="0">
                    <a:latin typeface="Calibri"/>
                  </a:rPr>
                  <a:t>Local </a:t>
                </a:r>
                <a:r>
                  <a:rPr lang="en-GB" sz="2000" dirty="0">
                    <a:latin typeface="Calibri"/>
                  </a:rPr>
                  <a:t>field </a:t>
                </a:r>
                <a:r>
                  <a:rPr lang="el-GR" sz="2000" dirty="0" smtClean="0">
                    <a:latin typeface="Calibri"/>
                  </a:rPr>
                  <a:t>Δ</a:t>
                </a:r>
                <a:endParaRPr lang="en-GB" sz="2000" dirty="0" smtClean="0">
                  <a:latin typeface="Calibri"/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latin typeface="Calibri"/>
                  </a:rPr>
                  <a:t>      - </a:t>
                </a:r>
                <a:r>
                  <a:rPr lang="en-GB" sz="2000" dirty="0" smtClean="0">
                    <a:latin typeface="Calibri"/>
                  </a:rPr>
                  <a:t>External field </a:t>
                </a:r>
                <a:r>
                  <a:rPr lang="en-GB" sz="2000" dirty="0" smtClean="0"/>
                  <a:t>F</a:t>
                </a:r>
              </a:p>
              <a:p>
                <a:pPr marL="0" indent="0">
                  <a:buNone/>
                </a:pPr>
                <a:r>
                  <a:rPr lang="en-GB" dirty="0" smtClean="0">
                    <a:latin typeface="Calibri"/>
                  </a:rPr>
                  <a:t>      - </a:t>
                </a:r>
                <a:r>
                  <a:rPr lang="en-GB" sz="2000" dirty="0" smtClean="0">
                    <a:latin typeface="Calibri"/>
                  </a:rPr>
                  <a:t>Hopping rate </a:t>
                </a:r>
                <a:r>
                  <a:rPr lang="el-GR" sz="2000" dirty="0" smtClean="0">
                    <a:latin typeface="Calibri"/>
                  </a:rPr>
                  <a:t>ν</a:t>
                </a:r>
                <a:endParaRPr lang="en-GB" sz="2000" dirty="0" smtClean="0"/>
              </a:p>
              <a:p>
                <a:pPr>
                  <a:buFontTx/>
                  <a:buChar char="-"/>
                </a:pPr>
                <a:r>
                  <a:rPr lang="en-GB" dirty="0" smtClean="0"/>
                  <a:t>Attribute:</a:t>
                </a:r>
              </a:p>
              <a:p>
                <a:pPr lvl="1">
                  <a:buFontTx/>
                  <a:buChar char="-"/>
                </a:pPr>
                <a:r>
                  <a:rPr lang="en-GB" dirty="0">
                    <a:latin typeface="Calibri"/>
                  </a:rPr>
                  <a:t>B</a:t>
                </a:r>
                <a:r>
                  <a:rPr lang="en-GB" dirty="0" smtClean="0">
                    <a:latin typeface="Calibri"/>
                  </a:rPr>
                  <a:t>in width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9838"/>
                <a:ext cx="8229600" cy="4781450"/>
              </a:xfrm>
              <a:blipFill rotWithShape="1">
                <a:blip r:embed="rId2"/>
                <a:stretch>
                  <a:fillRect l="-963" b="-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92896"/>
            <a:ext cx="3900615" cy="347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7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ALC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464397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en-GB" sz="2000" dirty="0" smtClean="0"/>
              <a:t>Help buttons “?” &amp; “Export results…”</a:t>
            </a:r>
          </a:p>
          <a:p>
            <a:pPr algn="just">
              <a:buFontTx/>
              <a:buChar char="-"/>
            </a:pPr>
            <a:endParaRPr lang="en-GB" dirty="0"/>
          </a:p>
          <a:p>
            <a:pPr algn="just">
              <a:buFontTx/>
              <a:buChar char="-"/>
            </a:pPr>
            <a:endParaRPr lang="en-GB" dirty="0" smtClean="0"/>
          </a:p>
          <a:p>
            <a:pPr algn="just">
              <a:buFontTx/>
              <a:buChar char="-"/>
            </a:pPr>
            <a:endParaRPr lang="en-GB" dirty="0"/>
          </a:p>
          <a:p>
            <a:pPr algn="just">
              <a:buFontTx/>
              <a:buChar char="-"/>
            </a:pPr>
            <a:endParaRPr lang="en-GB" dirty="0" smtClean="0"/>
          </a:p>
          <a:p>
            <a:pPr algn="just">
              <a:buFontTx/>
              <a:buChar char="-"/>
            </a:pPr>
            <a:endParaRPr lang="en-GB" dirty="0"/>
          </a:p>
          <a:p>
            <a:pPr algn="just">
              <a:buFontTx/>
              <a:buChar char="-"/>
            </a:pPr>
            <a:endParaRPr lang="en-GB" dirty="0" smtClean="0"/>
          </a:p>
          <a:p>
            <a:pPr algn="just">
              <a:buFontTx/>
              <a:buChar char="-"/>
            </a:pPr>
            <a:endParaRPr lang="en-GB" dirty="0"/>
          </a:p>
          <a:p>
            <a:pPr algn="just">
              <a:buFontTx/>
              <a:buChar char="-"/>
            </a:pPr>
            <a:endParaRPr lang="en-GB" dirty="0" smtClean="0"/>
          </a:p>
          <a:p>
            <a:pPr algn="just">
              <a:buFontTx/>
              <a:buChar char="-"/>
            </a:pPr>
            <a:r>
              <a:rPr lang="en-GB" dirty="0" err="1" smtClean="0"/>
              <a:t>DataLoading</a:t>
            </a:r>
            <a:r>
              <a:rPr lang="en-GB" dirty="0" smtClean="0"/>
              <a:t>:</a:t>
            </a:r>
          </a:p>
          <a:p>
            <a:pPr lvl="1" algn="just">
              <a:buFontTx/>
              <a:buChar char="-"/>
            </a:pPr>
            <a:r>
              <a:rPr lang="en-GB" dirty="0" smtClean="0"/>
              <a:t>Progress bar</a:t>
            </a:r>
          </a:p>
          <a:p>
            <a:pPr lvl="1" algn="just">
              <a:buFontTx/>
              <a:buChar char="-"/>
            </a:pPr>
            <a:r>
              <a:rPr lang="en-GB" dirty="0" smtClean="0"/>
              <a:t>Missing options added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5163785" cy="335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63210"/>
            <a:ext cx="4307210" cy="26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1757134" y="4276638"/>
            <a:ext cx="582618" cy="2324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6331413" y="4046727"/>
            <a:ext cx="216024" cy="45982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ALC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Parameter errors</a:t>
            </a:r>
          </a:p>
          <a:p>
            <a:r>
              <a:rPr lang="en-GB" dirty="0" err="1" smtClean="0"/>
              <a:t>BaselineModelling</a:t>
            </a:r>
            <a:r>
              <a:rPr lang="en-GB" dirty="0" smtClean="0"/>
              <a:t>: range selectors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4942319" cy="321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12975"/>
            <a:ext cx="4910062" cy="319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 bwMode="auto">
          <a:xfrm>
            <a:off x="5796136" y="3717033"/>
            <a:ext cx="144016" cy="31081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flipV="1">
            <a:off x="2195736" y="4161375"/>
            <a:ext cx="144016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Direct Inelastic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6661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Horace Style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328592"/>
          </a:xfrm>
        </p:spPr>
        <p:txBody>
          <a:bodyPr/>
          <a:lstStyle/>
          <a:p>
            <a:r>
              <a:rPr lang="en-GB" sz="2000" b="1" dirty="0" err="1" smtClean="0"/>
              <a:t>CutMD</a:t>
            </a:r>
            <a:r>
              <a:rPr lang="en-GB" sz="2000" dirty="0" smtClean="0"/>
              <a:t> equivalent to </a:t>
            </a:r>
            <a:r>
              <a:rPr lang="en-GB" sz="2000" b="1" dirty="0" err="1" smtClean="0"/>
              <a:t>cut_sqw</a:t>
            </a:r>
            <a:endParaRPr lang="en-GB" sz="2000" b="1" dirty="0" smtClean="0"/>
          </a:p>
          <a:p>
            <a:pPr lvl="1"/>
            <a:r>
              <a:rPr lang="en-GB" dirty="0" smtClean="0"/>
              <a:t>Introduction of Horace style Projections into Mantid</a:t>
            </a:r>
          </a:p>
          <a:p>
            <a:r>
              <a:rPr lang="en-GB" sz="2000" b="1" dirty="0" err="1" smtClean="0"/>
              <a:t>CreateMD</a:t>
            </a:r>
            <a:r>
              <a:rPr lang="en-GB" sz="2000" dirty="0" smtClean="0"/>
              <a:t> equivalent to </a:t>
            </a:r>
            <a:r>
              <a:rPr lang="en-GB" sz="2000" b="1" dirty="0" err="1" smtClean="0"/>
              <a:t>gen_sqw</a:t>
            </a:r>
            <a:endParaRPr lang="en-GB" sz="2000" b="1" dirty="0" smtClean="0"/>
          </a:p>
          <a:p>
            <a:pPr lvl="1"/>
            <a:r>
              <a:rPr lang="en-GB" dirty="0" smtClean="0"/>
              <a:t>Creates merged workspaces in one step</a:t>
            </a:r>
          </a:p>
          <a:p>
            <a:pPr lvl="1"/>
            <a:r>
              <a:rPr lang="en-GB" dirty="0" smtClean="0"/>
              <a:t>With a file-backed mode</a:t>
            </a:r>
          </a:p>
          <a:p>
            <a:r>
              <a:rPr lang="en-GB" sz="2000" b="1" dirty="0" err="1" smtClean="0"/>
              <a:t>SmoothMD</a:t>
            </a:r>
            <a:r>
              <a:rPr lang="en-GB" sz="2000" dirty="0" smtClean="0"/>
              <a:t> equivalent to </a:t>
            </a:r>
            <a:r>
              <a:rPr lang="en-GB" sz="2000" b="1" dirty="0" smtClean="0"/>
              <a:t>smooth</a:t>
            </a:r>
          </a:p>
          <a:p>
            <a:pPr marL="342900" lvl="1" indent="-342900">
              <a:buFontTx/>
              <a:buChar char="•"/>
            </a:pPr>
            <a:r>
              <a:rPr lang="en-GB" b="1" dirty="0" err="1"/>
              <a:t>IntegrateMDHistoWorkspace</a:t>
            </a:r>
            <a:endParaRPr lang="en-GB" b="1" dirty="0"/>
          </a:p>
          <a:p>
            <a:endParaRPr lang="en-GB" sz="2000" dirty="0"/>
          </a:p>
        </p:txBody>
      </p:sp>
      <p:pic>
        <p:nvPicPr>
          <p:cNvPr id="2050" name="Picture 2" descr="File:CutAndSmooth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2976"/>
            <a:ext cx="6395864" cy="3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3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DGS Planner</a:t>
            </a:r>
            <a:endParaRPr lang="en-GB" dirty="0"/>
          </a:p>
        </p:txBody>
      </p:sp>
      <p:pic>
        <p:nvPicPr>
          <p:cNvPr id="6146" name="Picture 2" descr="File:DGSPl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6200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2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Level Splitting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20471"/>
            <a:ext cx="4896544" cy="268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1191"/>
            <a:ext cx="5077297" cy="278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43" y="1601913"/>
            <a:ext cx="3396722" cy="137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5940152" y="2363913"/>
            <a:ext cx="1728192" cy="849063"/>
          </a:xfrm>
          <a:prstGeom prst="ellipse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Important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SofQW</a:t>
            </a:r>
            <a:r>
              <a:rPr lang="en-GB" dirty="0" smtClean="0"/>
              <a:t> algorithms renamed. </a:t>
            </a:r>
            <a:r>
              <a:rPr lang="en-GB" b="1" dirty="0" smtClean="0"/>
              <a:t>Method</a:t>
            </a:r>
            <a:r>
              <a:rPr lang="en-GB" dirty="0" smtClean="0"/>
              <a:t> introduced.</a:t>
            </a:r>
          </a:p>
          <a:p>
            <a:r>
              <a:rPr lang="en-GB" dirty="0" smtClean="0"/>
              <a:t>Error propagation issue tracked down and fixed</a:t>
            </a:r>
          </a:p>
          <a:p>
            <a:r>
              <a:rPr lang="en-GB" dirty="0" smtClean="0"/>
              <a:t>Performance improvements</a:t>
            </a:r>
          </a:p>
          <a:p>
            <a:r>
              <a:rPr lang="en-GB" dirty="0" smtClean="0"/>
              <a:t>DGS planning tool</a:t>
            </a:r>
          </a:p>
          <a:p>
            <a:r>
              <a:rPr lang="en-GB" dirty="0" smtClean="0"/>
              <a:t>VSI Binning Options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6912"/>
            <a:ext cx="42862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Bin options VS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331236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User Interface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2204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Diffraction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9570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 Peak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/>
          <a:lstStyle/>
          <a:p>
            <a:r>
              <a:rPr lang="en-GB" b="1" dirty="0" err="1" smtClean="0"/>
              <a:t>IntegrateEllipsoids</a:t>
            </a:r>
            <a:endParaRPr lang="en-GB" b="1" dirty="0" smtClean="0"/>
          </a:p>
          <a:p>
            <a:pPr lvl="1"/>
            <a:r>
              <a:rPr lang="en-GB" dirty="0" smtClean="0"/>
              <a:t>Can now be run on 2D histogram workspaces</a:t>
            </a:r>
          </a:p>
          <a:p>
            <a:pPr lvl="1"/>
            <a:r>
              <a:rPr lang="en-GB" dirty="0" smtClean="0"/>
              <a:t>Account for weighted events</a:t>
            </a:r>
          </a:p>
          <a:p>
            <a:pPr lvl="1"/>
            <a:r>
              <a:rPr lang="en-GB" dirty="0" smtClean="0"/>
              <a:t>Now parallel processes as part of the PCA</a:t>
            </a:r>
          </a:p>
          <a:p>
            <a:r>
              <a:rPr lang="en-GB" b="1" dirty="0" err="1" smtClean="0"/>
              <a:t>IntegratePeaksMD</a:t>
            </a:r>
            <a:endParaRPr lang="en-GB" b="1" dirty="0"/>
          </a:p>
          <a:p>
            <a:pPr lvl="1"/>
            <a:r>
              <a:rPr lang="en-GB" dirty="0" smtClean="0"/>
              <a:t>Fix to the adaptive Q radius calculation</a:t>
            </a:r>
          </a:p>
          <a:p>
            <a:pPr lvl="1"/>
            <a:r>
              <a:rPr lang="en-GB" dirty="0" smtClean="0"/>
              <a:t>Caches used for speed improvement</a:t>
            </a:r>
            <a:endParaRPr lang="en-GB" dirty="0"/>
          </a:p>
          <a:p>
            <a:r>
              <a:rPr lang="en-GB" b="1" dirty="0" err="1" smtClean="0"/>
              <a:t>PeakShape</a:t>
            </a:r>
            <a:r>
              <a:rPr lang="en-GB" dirty="0" smtClean="0"/>
              <a:t> introduced</a:t>
            </a:r>
          </a:p>
          <a:p>
            <a:pPr lvl="1"/>
            <a:r>
              <a:rPr lang="en-GB" dirty="0" smtClean="0"/>
              <a:t>Frame</a:t>
            </a:r>
          </a:p>
          <a:p>
            <a:pPr lvl="1"/>
            <a:r>
              <a:rPr lang="en-GB" dirty="0" smtClean="0"/>
              <a:t>Algorithm + Version</a:t>
            </a:r>
          </a:p>
          <a:p>
            <a:pPr lvl="1"/>
            <a:r>
              <a:rPr lang="en-GB" dirty="0" smtClean="0"/>
              <a:t>Flexible + extendable shape definition</a:t>
            </a:r>
          </a:p>
          <a:p>
            <a:pPr lvl="1"/>
            <a:r>
              <a:rPr lang="en-GB" dirty="0" smtClean="0"/>
              <a:t>Used in the 3D visualisation tools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4" t="9755" r="31130" b="13405"/>
          <a:stretch/>
        </p:blipFill>
        <p:spPr bwMode="auto">
          <a:xfrm>
            <a:off x="6444207" y="2636912"/>
            <a:ext cx="206726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3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StatisticsOfAPeaksWorkspace</a:t>
            </a:r>
            <a:endParaRPr lang="en-GB" b="1" dirty="0" smtClean="0"/>
          </a:p>
          <a:p>
            <a:r>
              <a:rPr lang="en-GB" b="1" dirty="0" err="1" smtClean="0"/>
              <a:t>AddPeakHKL</a:t>
            </a:r>
            <a:endParaRPr lang="en-GB" b="1" dirty="0" smtClean="0"/>
          </a:p>
          <a:p>
            <a:r>
              <a:rPr lang="en-GB" dirty="0" smtClean="0"/>
              <a:t>Horace style algorithms </a:t>
            </a:r>
          </a:p>
          <a:p>
            <a:pPr lvl="1"/>
            <a:r>
              <a:rPr lang="en-GB" b="1" dirty="0" err="1" smtClean="0"/>
              <a:t>CutMD</a:t>
            </a:r>
            <a:r>
              <a:rPr lang="en-GB" dirty="0" smtClean="0"/>
              <a:t>, </a:t>
            </a:r>
          </a:p>
          <a:p>
            <a:pPr lvl="1"/>
            <a:r>
              <a:rPr lang="en-GB" b="1" dirty="0" err="1" smtClean="0"/>
              <a:t>CreateMD</a:t>
            </a:r>
            <a:r>
              <a:rPr lang="en-GB" dirty="0" smtClean="0"/>
              <a:t>, </a:t>
            </a:r>
          </a:p>
          <a:p>
            <a:pPr lvl="1"/>
            <a:r>
              <a:rPr lang="en-GB" b="1" dirty="0" err="1" smtClean="0"/>
              <a:t>SmoothMD</a:t>
            </a:r>
            <a:r>
              <a:rPr lang="en-GB" b="1" dirty="0" smtClean="0"/>
              <a:t>, </a:t>
            </a:r>
          </a:p>
          <a:p>
            <a:pPr lvl="1"/>
            <a:r>
              <a:rPr lang="en-GB" b="1" dirty="0" err="1" smtClean="0"/>
              <a:t>IntegrateMDHistoWorkspace</a:t>
            </a:r>
            <a:endParaRPr lang="en-GB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5717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PeaksViewer</a:t>
            </a:r>
            <a:r>
              <a:rPr lang="en-GB" dirty="0" smtClean="0"/>
              <a:t> for VSI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5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PeaksViewer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205287"/>
          </a:xfrm>
        </p:spPr>
        <p:txBody>
          <a:bodyPr/>
          <a:lstStyle/>
          <a:p>
            <a:r>
              <a:rPr lang="en-GB" dirty="0" err="1" smtClean="0"/>
              <a:t>PeaksViewer</a:t>
            </a:r>
            <a:r>
              <a:rPr lang="en-GB" dirty="0" smtClean="0"/>
              <a:t> mode of </a:t>
            </a:r>
            <a:r>
              <a:rPr lang="en-GB" dirty="0" err="1" smtClean="0"/>
              <a:t>SliceViewer</a:t>
            </a:r>
            <a:r>
              <a:rPr lang="en-GB" dirty="0" smtClean="0"/>
              <a:t> now supports drag-drop</a:t>
            </a:r>
          </a:p>
          <a:p>
            <a:r>
              <a:rPr lang="en-GB" dirty="0" err="1" smtClean="0"/>
              <a:t>PeaksViewer</a:t>
            </a:r>
            <a:r>
              <a:rPr lang="en-GB" dirty="0" smtClean="0"/>
              <a:t> is now completely synchronised via </a:t>
            </a:r>
            <a:r>
              <a:rPr lang="en-GB" dirty="0" err="1" smtClean="0"/>
              <a:t>MantidPlot’s</a:t>
            </a:r>
            <a:r>
              <a:rPr lang="en-GB" dirty="0" smtClean="0"/>
              <a:t> </a:t>
            </a:r>
            <a:r>
              <a:rPr lang="en-GB" dirty="0" err="1" smtClean="0"/>
              <a:t>PeaksWorkspaces</a:t>
            </a:r>
            <a:endParaRPr lang="en-GB" dirty="0" smtClean="0"/>
          </a:p>
          <a:p>
            <a:r>
              <a:rPr lang="en-GB" dirty="0" smtClean="0"/>
              <a:t>Up-down keyboard keys on the mini-table give zoom-to-peak feature</a:t>
            </a:r>
            <a:endParaRPr lang="en-GB" dirty="0"/>
          </a:p>
        </p:txBody>
      </p:sp>
      <p:pic>
        <p:nvPicPr>
          <p:cNvPr id="1026" name="Picture 2" descr="Peaks view 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6716688" cy="329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Next Release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5450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v3.5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Planned Release Date: Monday 5</a:t>
            </a:r>
            <a:r>
              <a:rPr lang="en-GB" baseline="30000" dirty="0" smtClean="0"/>
              <a:t>th</a:t>
            </a:r>
            <a:r>
              <a:rPr lang="en-GB" dirty="0" smtClean="0"/>
              <a:t> October 2015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Mantid Roadmap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trac.mantidproject.org/mantid/roadmap</a:t>
            </a:r>
            <a:r>
              <a:rPr lang="en-GB" dirty="0" smtClean="0"/>
              <a:t> 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GB" sz="4400" dirty="0" smtClean="0"/>
              <a:t>Thank you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64" y="2122788"/>
            <a:ext cx="4383272" cy="2439386"/>
          </a:xfrm>
        </p:spPr>
      </p:pic>
    </p:spTree>
    <p:extLst>
      <p:ext uri="{BB962C8B-B14F-4D97-AF65-F5344CB8AC3E}">
        <p14:creationId xmlns:p14="http://schemas.microsoft.com/office/powerpoint/2010/main" val="41687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417" y="260648"/>
            <a:ext cx="8229600" cy="1143000"/>
          </a:xfrm>
        </p:spPr>
        <p:txBody>
          <a:bodyPr/>
          <a:lstStyle/>
          <a:p>
            <a:r>
              <a:rPr lang="en-GB" dirty="0" smtClean="0"/>
              <a:t>Tiled Windows</a:t>
            </a:r>
            <a:endParaRPr lang="en-GB" dirty="0"/>
          </a:p>
        </p:txBody>
      </p:sp>
      <p:pic>
        <p:nvPicPr>
          <p:cNvPr id="1026" name="Picture 2" descr="http://www.mantidproject.org/images/d/d7/TiledColor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3693"/>
            <a:ext cx="87249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3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GB" dirty="0" smtClean="0"/>
              <a:t>Water Fall Plots</a:t>
            </a:r>
            <a:endParaRPr lang="en-GB" dirty="0"/>
          </a:p>
        </p:txBody>
      </p:sp>
      <p:pic>
        <p:nvPicPr>
          <p:cNvPr id="2052" name="Picture 4" descr="File:ConvertToWaterf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660082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Non-detector Components</a:t>
            </a:r>
            <a:endParaRPr lang="en-GB" dirty="0"/>
          </a:p>
        </p:txBody>
      </p:sp>
      <p:pic>
        <p:nvPicPr>
          <p:cNvPr id="3074" name="Picture 2" descr="File:ChopperPara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792738" cy="486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2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Multi-data Fitting</a:t>
            </a:r>
            <a:endParaRPr lang="en-GB" dirty="0"/>
          </a:p>
        </p:txBody>
      </p:sp>
      <p:pic>
        <p:nvPicPr>
          <p:cNvPr id="4098" name="Picture 2" descr="Multi dataset fit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13" y="1556792"/>
            <a:ext cx="57150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6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 Viewer (VSI) </a:t>
            </a:r>
            <a:endParaRPr lang="en-GB" dirty="0"/>
          </a:p>
        </p:txBody>
      </p:sp>
      <p:pic>
        <p:nvPicPr>
          <p:cNvPr id="5122" name="Picture 2" descr="File:Vsi tab V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21646"/>
            <a:ext cx="6648450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5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3618</TotalTime>
  <Words>877</Words>
  <Application>Microsoft Office PowerPoint</Application>
  <PresentationFormat>On-screen Show (4:3)</PresentationFormat>
  <Paragraphs>235</Paragraphs>
  <Slides>47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Mantid slide template</vt:lpstr>
      <vt:lpstr>Mantid Release Presentation</vt:lpstr>
      <vt:lpstr>What is this meeting</vt:lpstr>
      <vt:lpstr>Training Courses</vt:lpstr>
      <vt:lpstr>PowerPoint Presentation</vt:lpstr>
      <vt:lpstr>Tiled Windows</vt:lpstr>
      <vt:lpstr>Water Fall Plots</vt:lpstr>
      <vt:lpstr>Non-detector Components</vt:lpstr>
      <vt:lpstr>Multi-data Fitting</vt:lpstr>
      <vt:lpstr>MD Viewer (VSI) </vt:lpstr>
      <vt:lpstr>New Sample Transmission Calculator</vt:lpstr>
      <vt:lpstr>Other Important Changes</vt:lpstr>
      <vt:lpstr>PowerPoint Presentation</vt:lpstr>
      <vt:lpstr>Framework – Improvements</vt:lpstr>
      <vt:lpstr>PowerPoint Presentation</vt:lpstr>
      <vt:lpstr>Python Plotting Command Line Interface</vt:lpstr>
      <vt:lpstr>Python Plotting Command Line Interface</vt:lpstr>
      <vt:lpstr>Python Plotting Command Line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SANS</vt:lpstr>
      <vt:lpstr>PowerPoint Presentation</vt:lpstr>
      <vt:lpstr>New RRFMuon algorithm</vt:lpstr>
      <vt:lpstr>Existing algorithms</vt:lpstr>
      <vt:lpstr>DynamicKuboToyabe fitting function</vt:lpstr>
      <vt:lpstr>ALC Interface</vt:lpstr>
      <vt:lpstr>ALC Interface</vt:lpstr>
      <vt:lpstr>PowerPoint Presentation</vt:lpstr>
      <vt:lpstr>Horace Style Commands</vt:lpstr>
      <vt:lpstr>New DGS Planner</vt:lpstr>
      <vt:lpstr>Top Level Splitting</vt:lpstr>
      <vt:lpstr>Other Important Changes</vt:lpstr>
      <vt:lpstr>PowerPoint Presentation</vt:lpstr>
      <vt:lpstr>SC Peak Integration</vt:lpstr>
      <vt:lpstr>New Algorithms</vt:lpstr>
      <vt:lpstr>PeaksViewer for VSI</vt:lpstr>
      <vt:lpstr>PeaksViewer</vt:lpstr>
      <vt:lpstr>PowerPoint Presentation</vt:lpstr>
      <vt:lpstr>Release v3.5</vt:lpstr>
      <vt:lpstr>Thank you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Montesino Pouzols, Federico (STFC,RAL,ISIS)</cp:lastModifiedBy>
  <cp:revision>141</cp:revision>
  <dcterms:created xsi:type="dcterms:W3CDTF">2013-04-30T09:36:35Z</dcterms:created>
  <dcterms:modified xsi:type="dcterms:W3CDTF">2015-05-22T07:25:30Z</dcterms:modified>
</cp:coreProperties>
</file>