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1089600" cy="3657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FE6FF"/>
    <a:srgbClr val="BCE2FA"/>
    <a:srgbClr val="007FAC"/>
    <a:srgbClr val="E0E8E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-1400" y="-80"/>
      </p:cViewPr>
      <p:guideLst>
        <p:guide orient="horz" pos="11520"/>
        <p:guide pos="97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038" y="11361738"/>
            <a:ext cx="26425525" cy="78406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4075" y="20726400"/>
            <a:ext cx="21761450" cy="9347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3" y="8534400"/>
            <a:ext cx="27981275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40913" y="1465263"/>
            <a:ext cx="6994525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3" y="1465263"/>
            <a:ext cx="20834350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163" y="8534400"/>
            <a:ext cx="27981275" cy="241379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3" y="23502938"/>
            <a:ext cx="26425525" cy="72644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3" y="15501938"/>
            <a:ext cx="26425525" cy="80010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3" y="8534400"/>
            <a:ext cx="13914437" cy="24137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0" y="8534400"/>
            <a:ext cx="13914438" cy="24137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3" y="8186738"/>
            <a:ext cx="13736637" cy="3413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3" y="11599863"/>
            <a:ext cx="13736637" cy="210724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2450" y="8186738"/>
            <a:ext cx="13742988" cy="3413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2450" y="11599863"/>
            <a:ext cx="13742988" cy="210724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55738"/>
            <a:ext cx="10228262" cy="61976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488" y="1455738"/>
            <a:ext cx="17379950" cy="31216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3" y="7653338"/>
            <a:ext cx="10228262" cy="25019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3" y="25603200"/>
            <a:ext cx="18653125" cy="30226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3268663"/>
            <a:ext cx="18653125" cy="21945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3" y="28625800"/>
            <a:ext cx="18653125" cy="4292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1590000"/>
            <a:ext cx="31089600" cy="14986000"/>
          </a:xfrm>
          <a:prstGeom prst="rect">
            <a:avLst/>
          </a:prstGeom>
          <a:gradFill flip="none" rotWithShape="1">
            <a:gsLst>
              <a:gs pos="0">
                <a:srgbClr val="A7CCFF"/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5" descr="NScD science banner 2-5 red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34366200"/>
            <a:ext cx="31089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</p:pic>
      <p:pic>
        <p:nvPicPr>
          <p:cNvPr id="1028" name="Picture 8" descr="NScD science banner_2-5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34775775"/>
            <a:ext cx="3108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9" descr="ORNL_logo_bevel_smart-white.tif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7832050" y="35123438"/>
            <a:ext cx="2516188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0" descr="sns1_beveled_white.t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24938038" y="35028188"/>
            <a:ext cx="213995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1" descr="HFIR logo_white lines.tif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1837650" y="35001200"/>
            <a:ext cx="3238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NScD Neutron Sciences words.tif"/>
          <p:cNvPicPr>
            <a:picLocks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21761450" y="2524125"/>
            <a:ext cx="5105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NScD logo_PPT.tif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27138313" y="161925"/>
            <a:ext cx="389413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6pPr>
      <a:lvl7pPr marL="9144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7pPr>
      <a:lvl8pPr marL="13716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8pPr>
      <a:lvl9pPr marL="18288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9pPr>
    </p:titleStyle>
    <p:bodyStyle>
      <a:lvl1pPr marL="1449388" indent="-1449388" algn="l" defTabSz="3867150" rtl="0" eaLnBrk="0" fontAlgn="base" hangingPunct="0">
        <a:spcBef>
          <a:spcPct val="20000"/>
        </a:spcBef>
        <a:spcAft>
          <a:spcPct val="0"/>
        </a:spcAft>
        <a:buChar char="•"/>
        <a:defRPr sz="135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141663" indent="-1208088" algn="l" defTabSz="3867150" rtl="0" eaLnBrk="0" fontAlgn="base" hangingPunct="0">
        <a:spcBef>
          <a:spcPct val="20000"/>
        </a:spcBef>
        <a:spcAft>
          <a:spcPct val="0"/>
        </a:spcAft>
        <a:buChar char="–"/>
        <a:defRPr sz="11800">
          <a:solidFill>
            <a:schemeClr val="tx1"/>
          </a:solidFill>
          <a:latin typeface="+mn-lt"/>
          <a:ea typeface="ＭＳ Ｐゴシック" charset="-128"/>
        </a:defRPr>
      </a:lvl2pPr>
      <a:lvl3pPr marL="4833938" indent="-966788" algn="l" defTabSz="3867150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  <a:ea typeface="ＭＳ Ｐゴシック" charset="-128"/>
        </a:defRPr>
      </a:lvl3pPr>
      <a:lvl4pPr marL="6765925" indent="-966788" algn="l" defTabSz="3867150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  <a:ea typeface="ＭＳ Ｐゴシック" charset="-128"/>
        </a:defRPr>
      </a:lvl4pPr>
      <a:lvl5pPr marL="8699500" indent="-966788" algn="l" defTabSz="3867150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5pPr>
      <a:lvl6pPr marL="91567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6pPr>
      <a:lvl7pPr marL="96139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7pPr>
      <a:lvl8pPr marL="100711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8pPr>
      <a:lvl9pPr marL="105283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838200" y="3224213"/>
            <a:ext cx="26193750" cy="114300"/>
          </a:xfrm>
          <a:prstGeom prst="rect">
            <a:avLst/>
          </a:prstGeom>
          <a:solidFill>
            <a:srgbClr val="032F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/>
          </a:p>
        </p:txBody>
      </p:sp>
      <p:sp>
        <p:nvSpPr>
          <p:cNvPr id="2051" name="Text Box 14"/>
          <p:cNvSpPr txBox="1">
            <a:spLocks noChangeArrowheads="1"/>
          </p:cNvSpPr>
          <p:nvPr/>
        </p:nvSpPr>
        <p:spPr bwMode="auto">
          <a:xfrm>
            <a:off x="800100" y="422275"/>
            <a:ext cx="252142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500" dirty="0" smtClean="0">
                <a:solidFill>
                  <a:schemeClr val="accent6"/>
                </a:solidFill>
                <a:latin typeface="Impact" pitchFamily="34" charset="0"/>
              </a:rPr>
              <a:t>Automated data processing using </a:t>
            </a:r>
            <a:r>
              <a:rPr lang="en-GB" sz="8500" dirty="0" err="1" smtClean="0">
                <a:solidFill>
                  <a:schemeClr val="accent6"/>
                </a:solidFill>
                <a:latin typeface="Impact" pitchFamily="34" charset="0"/>
              </a:rPr>
              <a:t>Mantid</a:t>
            </a:r>
            <a:r>
              <a:rPr lang="en-GB" sz="8500" dirty="0" smtClean="0">
                <a:solidFill>
                  <a:schemeClr val="accent6"/>
                </a:solidFill>
                <a:latin typeface="Impact" pitchFamily="34" charset="0"/>
              </a:rPr>
              <a:t> at the SNS</a:t>
            </a:r>
            <a:endParaRPr lang="en-US" sz="8500" dirty="0" smtClean="0">
              <a:solidFill>
                <a:schemeClr val="accent6"/>
              </a:solidFill>
              <a:latin typeface="Impact" pitchFamily="34" charset="0"/>
            </a:endParaRPr>
          </a:p>
          <a:p>
            <a:r>
              <a:rPr lang="en-GB" sz="8800" dirty="0" smtClean="0"/>
              <a:t> </a:t>
            </a:r>
            <a:endParaRPr lang="en-US" sz="8800" dirty="0" smtClean="0"/>
          </a:p>
        </p:txBody>
      </p:sp>
      <p:sp>
        <p:nvSpPr>
          <p:cNvPr id="2055" name="Text Box 25"/>
          <p:cNvSpPr txBox="1">
            <a:spLocks noChangeArrowheads="1"/>
          </p:cNvSpPr>
          <p:nvPr/>
        </p:nvSpPr>
        <p:spPr bwMode="auto">
          <a:xfrm>
            <a:off x="914400" y="5080002"/>
            <a:ext cx="1398069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>
                <a:latin typeface="+mn-lt"/>
              </a:rPr>
              <a:t> </a:t>
            </a:r>
            <a:r>
              <a:rPr lang="en-GB" sz="3200" dirty="0" smtClean="0">
                <a:latin typeface="+mn-lt"/>
              </a:rPr>
              <a:t>   With the increased data rates of newer time-of-flight neutron spallation sources processing data is becoming a bottleneck in the experiment, especially for traditionally high-throughput instruments</a:t>
            </a:r>
            <a:endParaRPr lang="en-US" sz="3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</a:t>
            </a:r>
            <a:r>
              <a:rPr lang="en-GB" sz="3200" dirty="0" smtClean="0">
                <a:latin typeface="+mn-lt"/>
              </a:rPr>
              <a:t>A special feature of these instruments is that the data reduction generally can be configured before the data is acquired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>
                <a:latin typeface="+mn-lt"/>
                <a:cs typeface="Helvetica"/>
              </a:rPr>
              <a:t>    Enabling automated data reduction at the end of each run would produce reduced </a:t>
            </a:r>
            <a:r>
              <a:rPr lang="en-GB" sz="3200" dirty="0" smtClean="0">
                <a:cs typeface="Helvetica"/>
              </a:rPr>
              <a:t>data promptly via well defined </a:t>
            </a:r>
            <a:r>
              <a:rPr lang="en-GB" sz="3200" dirty="0" err="1" smtClean="0">
                <a:cs typeface="Helvetica"/>
              </a:rPr>
              <a:t>Mantid</a:t>
            </a:r>
            <a:r>
              <a:rPr lang="en-GB" sz="3200" dirty="0" smtClean="0">
                <a:cs typeface="Helvetica"/>
              </a:rPr>
              <a:t> API and </a:t>
            </a:r>
            <a:r>
              <a:rPr lang="en-GB" sz="3200" dirty="0" smtClean="0">
                <a:latin typeface="+mn-lt"/>
                <a:cs typeface="Helvetica"/>
              </a:rPr>
              <a:t>allow instrument scientists to focus on new science</a:t>
            </a:r>
            <a:endParaRPr lang="en-US" sz="3200" dirty="0" smtClean="0">
              <a:latin typeface="+mn-lt"/>
              <a:cs typeface="Helvetica"/>
            </a:endParaRPr>
          </a:p>
        </p:txBody>
      </p:sp>
      <p:sp>
        <p:nvSpPr>
          <p:cNvPr id="2060" name="TextBox 11"/>
          <p:cNvSpPr txBox="1">
            <a:spLocks noChangeArrowheads="1"/>
          </p:cNvSpPr>
          <p:nvPr/>
        </p:nvSpPr>
        <p:spPr bwMode="auto">
          <a:xfrm>
            <a:off x="15702454" y="32697683"/>
            <a:ext cx="1387365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ORNL </a:t>
            </a:r>
            <a:r>
              <a:rPr lang="en-US" sz="3200" dirty="0"/>
              <a:t>is managed by UT-Battelle, LLC, under contract </a:t>
            </a:r>
            <a:r>
              <a:rPr lang="en-US" sz="3200" dirty="0" smtClean="0"/>
              <a:t>DE-AC05-00OR22725 </a:t>
            </a:r>
            <a:r>
              <a:rPr lang="en-US" sz="3200" dirty="0"/>
              <a:t>for the U.S. Department of Energy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15576331" y="31713598"/>
            <a:ext cx="8837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Arial" charset="0"/>
                <a:cs typeface="Impact"/>
              </a:rPr>
              <a:t>Disclaimer information</a:t>
            </a: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869783" y="2076450"/>
            <a:ext cx="2397141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000" b="1" dirty="0" smtClean="0">
                <a:solidFill>
                  <a:schemeClr val="accent6"/>
                </a:solidFill>
                <a:latin typeface="+mj-lt"/>
              </a:rPr>
              <a:t>Shelly Ren, Peter Peterson, Ashfia Huq, Andrei Savici, Mathieu Doucet</a:t>
            </a:r>
            <a:endParaRPr lang="en-GB" sz="3000" b="1" i="1" dirty="0" smtClean="0">
              <a:solidFill>
                <a:schemeClr val="accent6"/>
              </a:solidFill>
              <a:latin typeface="+mj-lt"/>
            </a:endParaRPr>
          </a:p>
          <a:p>
            <a:r>
              <a:rPr lang="en-GB" sz="2800" b="1" i="1" dirty="0" smtClean="0">
                <a:solidFill>
                  <a:schemeClr val="accent6"/>
                </a:solidFill>
                <a:latin typeface="+mj-lt"/>
              </a:rPr>
              <a:t>Oak Ridge National Laboratory, Oak Ridge, Tennessee, USA </a:t>
            </a:r>
            <a:endParaRPr lang="en-US" sz="2800" b="1" i="1" dirty="0" smtClean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064" name="TextBox 15"/>
          <p:cNvSpPr txBox="1">
            <a:spLocks noChangeArrowheads="1"/>
          </p:cNvSpPr>
          <p:nvPr/>
        </p:nvSpPr>
        <p:spPr bwMode="auto">
          <a:xfrm>
            <a:off x="914400" y="9645483"/>
            <a:ext cx="35092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Objectives: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914400" y="3989808"/>
            <a:ext cx="4095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n-ea"/>
                <a:cs typeface="Impact"/>
              </a:rPr>
              <a:t>Motivation: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+mj-lt"/>
              <a:ea typeface="+mn-ea"/>
              <a:cs typeface="Impact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914400" y="14389086"/>
            <a:ext cx="32656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Approach: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15527422" y="3893554"/>
            <a:ext cx="22733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Status: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15527422" y="18020812"/>
            <a:ext cx="3231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Next Step: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5527422" y="14232059"/>
            <a:ext cx="1398069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   Automated data reduction </a:t>
            </a:r>
            <a:r>
              <a:rPr lang="en-US" sz="3200" dirty="0" smtClean="0"/>
              <a:t>currently running on seven SNS </a:t>
            </a:r>
            <a:r>
              <a:rPr lang="en-US" sz="3200" dirty="0" err="1" smtClean="0"/>
              <a:t>beamlines</a:t>
            </a:r>
            <a:r>
              <a:rPr lang="en-US" sz="3200" dirty="0" smtClean="0"/>
              <a:t>: ARCS, BASIS, HYSPEC, NOMAD, POWGEN, REF_L, REF_M, and SEQUOIA.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  ADARA post processing system </a:t>
            </a:r>
            <a:r>
              <a:rPr lang="en-GB" sz="3200" dirty="0" smtClean="0"/>
              <a:t>including automated data reduction </a:t>
            </a:r>
            <a:r>
              <a:rPr lang="en-US" sz="3200" dirty="0" smtClean="0"/>
              <a:t>currently running on HYSPEC concurrent with the existing data system infrastructure.</a:t>
            </a:r>
            <a:endParaRPr lang="en-GB" sz="3200" dirty="0" smtClean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914400" y="10741528"/>
            <a:ext cx="1398069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>
                <a:latin typeface="+mn-lt"/>
              </a:rPr>
              <a:t> </a:t>
            </a:r>
            <a:r>
              <a:rPr lang="en-GB" sz="3200" dirty="0" smtClean="0">
                <a:latin typeface="+mn-lt"/>
              </a:rPr>
              <a:t>   </a:t>
            </a:r>
            <a:r>
              <a:rPr lang="en-US" sz="3200" dirty="0" smtClean="0">
                <a:latin typeface="+mn-lt"/>
              </a:rPr>
              <a:t>Use </a:t>
            </a:r>
            <a:r>
              <a:rPr lang="en-US" sz="3200" dirty="0" err="1" smtClean="0">
                <a:latin typeface="+mn-lt"/>
              </a:rPr>
              <a:t>Mantid</a:t>
            </a:r>
            <a:r>
              <a:rPr lang="en-US" sz="3200" dirty="0" smtClean="0">
                <a:latin typeface="+mn-lt"/>
              </a:rPr>
              <a:t> software to automatically reduce the experiment data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Provide users with access to reduced data files almost immediately after acquisition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Catalog raw data and reduced data in ICAT database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Provide </a:t>
            </a:r>
            <a:r>
              <a:rPr lang="en-US" sz="3200" dirty="0" err="1" smtClean="0">
                <a:latin typeface="+mn-lt"/>
                <a:cs typeface="Helvetica"/>
              </a:rPr>
              <a:t>Mantid</a:t>
            </a:r>
            <a:r>
              <a:rPr lang="en-US" sz="3200" dirty="0" smtClean="0">
                <a:latin typeface="+mn-lt"/>
                <a:cs typeface="Helvetica"/>
              </a:rPr>
              <a:t> users with path to reduced data for data analysis and visualization via ICAT web service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914400" y="15776238"/>
            <a:ext cx="13980695" cy="148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3200" dirty="0" smtClean="0">
                <a:cs typeface="Helvetica"/>
              </a:rPr>
              <a:t>Phase 1: pre-configure data reduction parameters before experiment data is acquired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Identified POWGEN, a high throughput instrument, as the first instrument to test the automated data reduction framework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Met with instrument scientist to determine parameters necessary for data reduction.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Developed a reduction script to invoke an existing </a:t>
            </a:r>
            <a:r>
              <a:rPr lang="en-US" sz="3200" dirty="0" err="1" smtClean="0">
                <a:cs typeface="Helvetica"/>
              </a:rPr>
              <a:t>Mantid</a:t>
            </a:r>
            <a:r>
              <a:rPr lang="en-US" sz="3200" dirty="0" smtClean="0">
                <a:cs typeface="Helvetica"/>
              </a:rPr>
              <a:t> Python algorithm </a:t>
            </a:r>
            <a:r>
              <a:rPr lang="en-US" sz="3200" dirty="0" err="1" smtClean="0">
                <a:latin typeface="Courier"/>
                <a:cs typeface="Courier"/>
              </a:rPr>
              <a:t>SNSPowderReduction</a:t>
            </a:r>
            <a:r>
              <a:rPr lang="en-US" sz="3200" dirty="0" smtClean="0">
                <a:cs typeface="Helvetica"/>
              </a:rPr>
              <a:t> with input parameters confirmed by the instrument team and data reduction team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Enabled instrument teams to modify the auto reduction script with the updated parameters for the experiment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Built an overall post processing workflow to catalog and auto reduce data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Deployed the post processing suite into production for POWGEN and received positive remarks from users, in particular, the system served mail-in samples well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Leveraged the automated reduction techniques used in POWGEN together with the well defined </a:t>
            </a:r>
            <a:r>
              <a:rPr lang="en-US" sz="3200" dirty="0" err="1" smtClean="0">
                <a:cs typeface="Helvetica"/>
              </a:rPr>
              <a:t>Mantid</a:t>
            </a:r>
            <a:r>
              <a:rPr lang="en-US" sz="3200" dirty="0" smtClean="0">
                <a:cs typeface="Helvetica"/>
              </a:rPr>
              <a:t> data reduction algorithms to additional instruments including </a:t>
            </a:r>
            <a:r>
              <a:rPr lang="en-US" sz="3200" dirty="0" smtClean="0"/>
              <a:t>ARCS, BASIS, HYSPEC, NOMAD, POWGEN, REF_L, REF_M, and SEQUOIA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Revised the post processing workflow to work with the newly developed streaming data flow of the ADARA project</a:t>
            </a:r>
          </a:p>
          <a:p>
            <a:pPr marL="0" lvl="1"/>
            <a:endParaRPr lang="en-US" sz="3200" dirty="0" smtClean="0">
              <a:cs typeface="Helvetica"/>
            </a:endParaRPr>
          </a:p>
          <a:p>
            <a:pPr marL="0" lvl="1"/>
            <a:r>
              <a:rPr lang="en-US" sz="3200" dirty="0" smtClean="0">
                <a:cs typeface="Helvetica"/>
              </a:rPr>
              <a:t>Phase 2: Metadata driven data reduction approach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 Realize the full potential of the ICAT system: define much of the core metadata that should be captured in the database to achieve the design and development of metadata-driven data reduction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Take advantage of the on-going ADARA project to transmit core metadata from DAS to </a:t>
            </a:r>
            <a:r>
              <a:rPr lang="en-US" sz="3200" dirty="0" err="1" smtClean="0">
                <a:cs typeface="Helvetica"/>
              </a:rPr>
              <a:t>NeXus</a:t>
            </a:r>
            <a:r>
              <a:rPr lang="en-US" sz="3200" dirty="0" smtClean="0">
                <a:cs typeface="Helvetica"/>
              </a:rPr>
              <a:t> to ICAT, and unleash the power of metadata to fully automate data processing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95" y="13317019"/>
            <a:ext cx="4639189" cy="2076705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 bwMode="auto">
          <a:xfrm>
            <a:off x="15527422" y="5144416"/>
            <a:ext cx="13996736" cy="846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6" name="Rounded Rectangle 535"/>
          <p:cNvSpPr/>
          <p:nvPr/>
        </p:nvSpPr>
        <p:spPr>
          <a:xfrm>
            <a:off x="23833511" y="7637428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7" name="Rounded Rectangle 536"/>
          <p:cNvSpPr/>
          <p:nvPr/>
        </p:nvSpPr>
        <p:spPr>
          <a:xfrm>
            <a:off x="23968975" y="7548835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8" name="Rounded Rectangle 537"/>
          <p:cNvSpPr/>
          <p:nvPr/>
        </p:nvSpPr>
        <p:spPr>
          <a:xfrm>
            <a:off x="16628531" y="7096879"/>
            <a:ext cx="1137881" cy="103268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9" name="Rounded Rectangle 538"/>
          <p:cNvSpPr/>
          <p:nvPr/>
        </p:nvSpPr>
        <p:spPr>
          <a:xfrm>
            <a:off x="20374766" y="7145230"/>
            <a:ext cx="1572667" cy="1008946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inotify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0" name="Group 103"/>
          <p:cNvGrpSpPr/>
          <p:nvPr/>
        </p:nvGrpSpPr>
        <p:grpSpPr>
          <a:xfrm>
            <a:off x="18382325" y="7034695"/>
            <a:ext cx="1344376" cy="1259421"/>
            <a:chOff x="2362200" y="4137660"/>
            <a:chExt cx="807720" cy="617220"/>
          </a:xfrm>
        </p:grpSpPr>
        <p:grpSp>
          <p:nvGrpSpPr>
            <p:cNvPr id="557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559" name="Oval 558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58" name="TextBox 557"/>
            <p:cNvSpPr txBox="1"/>
            <p:nvPr/>
          </p:nvSpPr>
          <p:spPr>
            <a:xfrm>
              <a:off x="2538240" y="4186278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41" name="Straight Arrow Connector 540"/>
          <p:cNvCxnSpPr/>
          <p:nvPr/>
        </p:nvCxnSpPr>
        <p:spPr>
          <a:xfrm>
            <a:off x="17724124" y="7649702"/>
            <a:ext cx="612890" cy="238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ounded Rectangle 541"/>
          <p:cNvSpPr/>
          <p:nvPr/>
        </p:nvSpPr>
        <p:spPr>
          <a:xfrm>
            <a:off x="27068870" y="9295967"/>
            <a:ext cx="2005659" cy="1169221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ICAT server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3" name="Straight Arrow Connector 542"/>
          <p:cNvCxnSpPr/>
          <p:nvPr/>
        </p:nvCxnSpPr>
        <p:spPr>
          <a:xfrm>
            <a:off x="26212796" y="7958667"/>
            <a:ext cx="1066803" cy="13208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flipV="1">
            <a:off x="26229730" y="10481733"/>
            <a:ext cx="1100670" cy="127000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stCxn id="539" idx="1"/>
          </p:cNvCxnSpPr>
          <p:nvPr/>
        </p:nvCxnSpPr>
        <p:spPr>
          <a:xfrm flipH="1">
            <a:off x="19803979" y="7649703"/>
            <a:ext cx="570787" cy="238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>
            <a:stCxn id="539" idx="3"/>
          </p:cNvCxnSpPr>
          <p:nvPr/>
        </p:nvCxnSpPr>
        <p:spPr>
          <a:xfrm flipV="1">
            <a:off x="21947433" y="7632700"/>
            <a:ext cx="916797" cy="1700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/>
          <p:cNvSpPr/>
          <p:nvPr/>
        </p:nvSpPr>
        <p:spPr>
          <a:xfrm>
            <a:off x="22965829" y="5880100"/>
            <a:ext cx="3788833" cy="6969686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ounded Rectangle 548"/>
          <p:cNvSpPr/>
          <p:nvPr/>
        </p:nvSpPr>
        <p:spPr>
          <a:xfrm>
            <a:off x="22871165" y="6230851"/>
            <a:ext cx="386765" cy="61247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accent6"/>
                </a:solidFill>
              </a:rPr>
              <a:t>Process|run.sh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23833511" y="9461133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23968975" y="9374521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2" name="Rounded Rectangle 551"/>
          <p:cNvSpPr/>
          <p:nvPr/>
        </p:nvSpPr>
        <p:spPr>
          <a:xfrm>
            <a:off x="23833511" y="11212701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educed data cataloging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3" name="Rounded Rectangle 552"/>
          <p:cNvSpPr/>
          <p:nvPr/>
        </p:nvSpPr>
        <p:spPr>
          <a:xfrm>
            <a:off x="23968975" y="11139462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educed data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6" name="TextBox 555"/>
          <p:cNvSpPr txBox="1"/>
          <p:nvPr/>
        </p:nvSpPr>
        <p:spPr>
          <a:xfrm flipH="1">
            <a:off x="26769800" y="8362392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5" name="TextBox 564"/>
          <p:cNvSpPr txBox="1"/>
          <p:nvPr/>
        </p:nvSpPr>
        <p:spPr>
          <a:xfrm flipH="1">
            <a:off x="26864268" y="10843557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3" name="TextBox 572"/>
          <p:cNvSpPr txBox="1"/>
          <p:nvPr/>
        </p:nvSpPr>
        <p:spPr>
          <a:xfrm>
            <a:off x="16184975" y="12163650"/>
            <a:ext cx="4957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Post Processing Workflow in Production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574" name="Rectangle 573"/>
          <p:cNvSpPr/>
          <p:nvPr/>
        </p:nvSpPr>
        <p:spPr bwMode="auto">
          <a:xfrm>
            <a:off x="15527422" y="19573416"/>
            <a:ext cx="13948610" cy="846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5" name="Rounded Rectangle 624"/>
          <p:cNvSpPr/>
          <p:nvPr/>
        </p:nvSpPr>
        <p:spPr>
          <a:xfrm>
            <a:off x="19435147" y="24982317"/>
            <a:ext cx="1979454" cy="589700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9" name="Rounded Rectangle 628"/>
          <p:cNvSpPr/>
          <p:nvPr/>
        </p:nvSpPr>
        <p:spPr>
          <a:xfrm>
            <a:off x="17642550" y="20804845"/>
            <a:ext cx="1108494" cy="75819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0" name="Rounded Rectangle 629"/>
          <p:cNvSpPr/>
          <p:nvPr/>
        </p:nvSpPr>
        <p:spPr>
          <a:xfrm>
            <a:off x="19685811" y="21268164"/>
            <a:ext cx="1402585" cy="586096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2" name="Straight Arrow Connector 631"/>
          <p:cNvCxnSpPr>
            <a:stCxn id="629" idx="1"/>
          </p:cNvCxnSpPr>
          <p:nvPr/>
        </p:nvCxnSpPr>
        <p:spPr>
          <a:xfrm flipH="1">
            <a:off x="16595118" y="21183945"/>
            <a:ext cx="1047432" cy="8518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ounded Rectangle 632"/>
          <p:cNvSpPr/>
          <p:nvPr/>
        </p:nvSpPr>
        <p:spPr>
          <a:xfrm>
            <a:off x="22460494" y="20600293"/>
            <a:ext cx="2017859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4" name="Rounded Rectangle 633"/>
          <p:cNvSpPr/>
          <p:nvPr/>
        </p:nvSpPr>
        <p:spPr>
          <a:xfrm>
            <a:off x="26708719" y="22451727"/>
            <a:ext cx="1787164" cy="1101911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ICAT server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5" name="Straight Arrow Connector 634"/>
          <p:cNvCxnSpPr/>
          <p:nvPr/>
        </p:nvCxnSpPr>
        <p:spPr>
          <a:xfrm>
            <a:off x="24485597" y="20974050"/>
            <a:ext cx="2279653" cy="15240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>
            <a:stCxn id="107" idx="3"/>
          </p:cNvCxnSpPr>
          <p:nvPr/>
        </p:nvCxnSpPr>
        <p:spPr>
          <a:xfrm flipV="1">
            <a:off x="24474495" y="23507700"/>
            <a:ext cx="2233605" cy="16183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>
            <a:stCxn id="629" idx="3"/>
            <a:endCxn id="643" idx="1"/>
          </p:cNvCxnSpPr>
          <p:nvPr/>
        </p:nvCxnSpPr>
        <p:spPr>
          <a:xfrm flipV="1">
            <a:off x="18751044" y="21167224"/>
            <a:ext cx="877758" cy="167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/>
          <p:nvPr/>
        </p:nvCxnSpPr>
        <p:spPr>
          <a:xfrm flipH="1">
            <a:off x="21128901" y="20967700"/>
            <a:ext cx="1197695" cy="70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/>
          <p:nvPr/>
        </p:nvCxnSpPr>
        <p:spPr>
          <a:xfrm flipH="1" flipV="1">
            <a:off x="21109659" y="21590568"/>
            <a:ext cx="1229640" cy="1205931"/>
          </a:xfrm>
          <a:prstGeom prst="straightConnector1">
            <a:avLst/>
          </a:prstGeom>
          <a:ln w="76200" cmpd="sng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/>
          <p:cNvCxnSpPr/>
          <p:nvPr/>
        </p:nvCxnSpPr>
        <p:spPr>
          <a:xfrm>
            <a:off x="20763283" y="21898455"/>
            <a:ext cx="1576012" cy="31967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Rounded Rectangle 642"/>
          <p:cNvSpPr/>
          <p:nvPr/>
        </p:nvSpPr>
        <p:spPr>
          <a:xfrm>
            <a:off x="19628803" y="20589937"/>
            <a:ext cx="1442368" cy="1154574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4" name="Rounded Rectangle 643"/>
          <p:cNvSpPr/>
          <p:nvPr/>
        </p:nvSpPr>
        <p:spPr>
          <a:xfrm>
            <a:off x="19380150" y="24914387"/>
            <a:ext cx="1979454" cy="589700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5" name="Straight Arrow Connector 644"/>
          <p:cNvCxnSpPr>
            <a:stCxn id="630" idx="2"/>
            <a:endCxn id="644" idx="0"/>
          </p:cNvCxnSpPr>
          <p:nvPr/>
        </p:nvCxnSpPr>
        <p:spPr>
          <a:xfrm flipH="1">
            <a:off x="20369877" y="21854260"/>
            <a:ext cx="17227" cy="30601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6" name="Group 55"/>
          <p:cNvGrpSpPr/>
          <p:nvPr/>
        </p:nvGrpSpPr>
        <p:grpSpPr>
          <a:xfrm>
            <a:off x="17838907" y="26044311"/>
            <a:ext cx="1198984" cy="731597"/>
            <a:chOff x="2362200" y="4137660"/>
            <a:chExt cx="807720" cy="617220"/>
          </a:xfrm>
        </p:grpSpPr>
        <p:grpSp>
          <p:nvGrpSpPr>
            <p:cNvPr id="655" name="Group 56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657" name="Oval 656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8" name="Oval 657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9" name="Oval 658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0" name="Oval 659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1" name="Oval 660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2" name="Oval 661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56" name="TextBox 655"/>
            <p:cNvSpPr txBox="1"/>
            <p:nvPr/>
          </p:nvSpPr>
          <p:spPr>
            <a:xfrm>
              <a:off x="2382933" y="4161658"/>
              <a:ext cx="776661" cy="259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Reporting</a:t>
              </a:r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DB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47" name="Straight Arrow Connector 646"/>
          <p:cNvCxnSpPr>
            <a:stCxn id="644" idx="1"/>
            <a:endCxn id="662" idx="0"/>
          </p:cNvCxnSpPr>
          <p:nvPr/>
        </p:nvCxnSpPr>
        <p:spPr>
          <a:xfrm flipH="1">
            <a:off x="18438399" y="25209237"/>
            <a:ext cx="941751" cy="83507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Rectangle 647"/>
          <p:cNvSpPr/>
          <p:nvPr/>
        </p:nvSpPr>
        <p:spPr>
          <a:xfrm>
            <a:off x="15897382" y="24042103"/>
            <a:ext cx="4057651" cy="1384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schemeClr val="accent6"/>
                </a:solidFill>
                <a:latin typeface="Calibri"/>
                <a:cs typeface="+mn-cs"/>
              </a:rPr>
              <a:t>WM makes sure that every run goes through the full processing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22399593" y="21563810"/>
            <a:ext cx="2481706" cy="76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CATALOG.STARTED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CATALOG.COMPLETE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26356024" y="24673901"/>
            <a:ext cx="2109318" cy="10156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+mn-cs"/>
              </a:rPr>
              <a:t>Messaging legend:</a:t>
            </a:r>
            <a:endParaRPr lang="en-US" sz="20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2000" dirty="0" smtClean="0">
                <a:solidFill>
                  <a:schemeClr val="accent2"/>
                </a:solidFill>
                <a:latin typeface="Calibri"/>
                <a:cs typeface="+mn-cs"/>
              </a:rPr>
              <a:t>Message received</a:t>
            </a:r>
          </a:p>
          <a:p>
            <a:pPr lvl="0"/>
            <a:r>
              <a:rPr lang="en-US" sz="2000" dirty="0" smtClean="0">
                <a:solidFill>
                  <a:srgbClr val="FF6600"/>
                </a:solidFill>
                <a:latin typeface="Calibri"/>
                <a:cs typeface="+mn-cs"/>
              </a:rPr>
              <a:t>Message sent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22399593" y="23559330"/>
            <a:ext cx="3477523" cy="76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REDUCTION.STARTED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652" name="Rectangle 651"/>
          <p:cNvSpPr/>
          <p:nvPr/>
        </p:nvSpPr>
        <p:spPr>
          <a:xfrm>
            <a:off x="22399593" y="25680796"/>
            <a:ext cx="3127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REDUCTION_CATALOG.DATA_READY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REDUCTION_CATALOG.STARTED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REDUCTION_CATALOG.COMPLETE</a:t>
            </a:r>
          </a:p>
          <a:p>
            <a:r>
              <a:rPr lang="en-US" sz="1400" dirty="0">
                <a:solidFill>
                  <a:srgbClr val="FF6600"/>
                </a:solidFill>
                <a:latin typeface="Calibri"/>
                <a:cs typeface="+mn-cs"/>
              </a:rPr>
              <a:t>REDUCTION.NOT_NEEDED</a:t>
            </a:r>
            <a:endParaRPr lang="en-US" sz="1400" dirty="0" smtClean="0">
              <a:solidFill>
                <a:srgbClr val="FF6600"/>
              </a:solidFill>
              <a:latin typeface="Calibri"/>
              <a:cs typeface="+mn-cs"/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17496855" y="22021316"/>
            <a:ext cx="3990601" cy="328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POSTPROCESS.DATA_READY</a:t>
            </a:r>
          </a:p>
        </p:txBody>
      </p:sp>
      <p:sp>
        <p:nvSpPr>
          <p:cNvPr id="654" name="Rectangle 653"/>
          <p:cNvSpPr/>
          <p:nvPr/>
        </p:nvSpPr>
        <p:spPr>
          <a:xfrm>
            <a:off x="19378138" y="25628094"/>
            <a:ext cx="3990601" cy="2246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POSTPROCESS.DATA_READY</a:t>
            </a:r>
          </a:p>
          <a:p>
            <a:r>
              <a:rPr lang="en-US" sz="1400" dirty="0">
                <a:solidFill>
                  <a:schemeClr val="accent2"/>
                </a:solidFill>
                <a:latin typeface="Calibri"/>
              </a:rPr>
              <a:t>CATALOG.STARTED</a:t>
            </a:r>
          </a:p>
          <a:p>
            <a:r>
              <a:rPr lang="en-US" sz="1400" dirty="0">
                <a:solidFill>
                  <a:schemeClr val="accent2"/>
                </a:solidFill>
                <a:latin typeface="Calibri"/>
              </a:rPr>
              <a:t>CATALOG.COMPLETE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REDUCTION.STARTED</a:t>
            </a:r>
            <a:endParaRPr lang="en-US" sz="1400" dirty="0">
              <a:solidFill>
                <a:schemeClr val="accent2"/>
              </a:solidFill>
              <a:latin typeface="Calibri"/>
            </a:endParaRP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REDUCTION.COMPLETE</a:t>
            </a:r>
            <a:endParaRPr lang="en-US" sz="1400" dirty="0">
              <a:solidFill>
                <a:schemeClr val="accent2"/>
              </a:solidFill>
              <a:latin typeface="Calibri"/>
            </a:endParaRP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REDUCTION_CATALOG.STARTED</a:t>
            </a:r>
            <a:endParaRPr lang="en-US" sz="1400" dirty="0">
              <a:solidFill>
                <a:schemeClr val="accent2"/>
              </a:solidFill>
              <a:latin typeface="Calibri"/>
            </a:endParaRP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REDUCTION_CATALOG.COMPLETE</a:t>
            </a:r>
            <a:endParaRPr lang="en-US" sz="1400" dirty="0" smtClean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1400" dirty="0" smtClean="0">
                <a:solidFill>
                  <a:schemeClr val="accent1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400" dirty="0" smtClean="0">
                <a:solidFill>
                  <a:schemeClr val="accent1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400" dirty="0" smtClean="0">
                <a:solidFill>
                  <a:schemeClr val="accent1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671" name="TextBox 670"/>
          <p:cNvSpPr txBox="1"/>
          <p:nvPr/>
        </p:nvSpPr>
        <p:spPr>
          <a:xfrm>
            <a:off x="24030520" y="26991130"/>
            <a:ext cx="5433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Post Processing Workflow in Development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pic>
        <p:nvPicPr>
          <p:cNvPr id="672" name="Picture 671" descr="ADARA_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137" y="5825761"/>
            <a:ext cx="5028394" cy="1005679"/>
          </a:xfrm>
          <a:prstGeom prst="rect">
            <a:avLst/>
          </a:prstGeom>
        </p:spPr>
      </p:pic>
      <p:sp>
        <p:nvSpPr>
          <p:cNvPr id="673" name="Text Box 25"/>
          <p:cNvSpPr txBox="1">
            <a:spLocks noChangeArrowheads="1"/>
          </p:cNvSpPr>
          <p:nvPr/>
        </p:nvSpPr>
        <p:spPr bwMode="auto">
          <a:xfrm>
            <a:off x="15527422" y="28827666"/>
            <a:ext cx="1398069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  ADARA post processing workflow with </a:t>
            </a:r>
            <a:r>
              <a:rPr lang="en-US" sz="3200" dirty="0" err="1" smtClean="0"/>
              <a:t>ActiveMQ</a:t>
            </a:r>
            <a:r>
              <a:rPr lang="en-US" sz="3200" dirty="0" smtClean="0"/>
              <a:t> in place running on HYSPEC and subsequent beam lines that are transitioned to ADARA path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  Integrate ICAT4.2 into </a:t>
            </a:r>
            <a:r>
              <a:rPr lang="en-US" sz="3200" dirty="0" err="1" smtClean="0"/>
              <a:t>Mantid</a:t>
            </a:r>
            <a:r>
              <a:rPr lang="en-US" sz="3200" dirty="0" smtClean="0"/>
              <a:t> to enable reduced </a:t>
            </a:r>
            <a:r>
              <a:rPr lang="en-US" sz="3200" dirty="0" err="1" smtClean="0"/>
              <a:t>datafile</a:t>
            </a:r>
            <a:r>
              <a:rPr lang="en-US" sz="3200" dirty="0" smtClean="0"/>
              <a:t> search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    </a:t>
            </a:r>
            <a:r>
              <a:rPr lang="en-US" sz="3200" dirty="0" smtClean="0">
                <a:cs typeface="Helvetica"/>
              </a:rPr>
              <a:t>Meta data driven data reduction to minimize or eliminate pre-configuring data reduction parameters and to unlock the full potential of the ICAT system </a:t>
            </a:r>
            <a:endParaRPr lang="en-GB" sz="3200" dirty="0" smtClean="0"/>
          </a:p>
        </p:txBody>
      </p:sp>
      <p:sp>
        <p:nvSpPr>
          <p:cNvPr id="106" name="Rounded Rectangle 105"/>
          <p:cNvSpPr/>
          <p:nvPr/>
        </p:nvSpPr>
        <p:spPr>
          <a:xfrm>
            <a:off x="22464338" y="22536105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2456637" y="24643584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2375438" y="24545825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2375438" y="20507136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2375438" y="22520226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6317378" y="5634018"/>
            <a:ext cx="6102352" cy="3198488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20540131" y="10261600"/>
            <a:ext cx="1137881" cy="738166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8" name="Group 103"/>
          <p:cNvGrpSpPr/>
          <p:nvPr/>
        </p:nvGrpSpPr>
        <p:grpSpPr>
          <a:xfrm>
            <a:off x="18458525" y="10031895"/>
            <a:ext cx="1344376" cy="1259421"/>
            <a:chOff x="2362200" y="4137660"/>
            <a:chExt cx="807720" cy="617220"/>
          </a:xfrm>
        </p:grpSpPr>
        <p:grpSp>
          <p:nvGrpSpPr>
            <p:cNvPr id="139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2538240" y="4186278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6291978" y="9238623"/>
            <a:ext cx="6102352" cy="2286283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19828930" y="10680700"/>
            <a:ext cx="64770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37" idx="3"/>
          </p:cNvCxnSpPr>
          <p:nvPr/>
        </p:nvCxnSpPr>
        <p:spPr>
          <a:xfrm>
            <a:off x="21678012" y="10630683"/>
            <a:ext cx="1173518" cy="119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Down Arrow 701"/>
          <p:cNvSpPr/>
          <p:nvPr/>
        </p:nvSpPr>
        <p:spPr bwMode="auto">
          <a:xfrm>
            <a:off x="24968188" y="8674100"/>
            <a:ext cx="279400" cy="685800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Down Arrow 171"/>
          <p:cNvSpPr/>
          <p:nvPr/>
        </p:nvSpPr>
        <p:spPr bwMode="auto">
          <a:xfrm>
            <a:off x="24993588" y="10464800"/>
            <a:ext cx="279400" cy="685800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16412629" y="9342965"/>
            <a:ext cx="2468037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0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</a:t>
            </a:r>
            <a:r>
              <a:rPr lang="en-US" sz="3000" b="1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re-ADARA</a:t>
            </a:r>
            <a:endParaRPr lang="en-US" sz="3000" b="1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49" name="Bent-Up Arrow 2048"/>
          <p:cNvSpPr/>
          <p:nvPr/>
        </p:nvSpPr>
        <p:spPr bwMode="auto">
          <a:xfrm flipV="1">
            <a:off x="23257930" y="6718300"/>
            <a:ext cx="1955800" cy="825500"/>
          </a:xfrm>
          <a:prstGeom prst="bentUpArrow">
            <a:avLst>
              <a:gd name="adj1" fmla="val 17567"/>
              <a:gd name="adj2" fmla="val 13554"/>
              <a:gd name="adj3" fmla="val 20087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9" name="Group 103"/>
          <p:cNvGrpSpPr/>
          <p:nvPr/>
        </p:nvGrpSpPr>
        <p:grpSpPr>
          <a:xfrm>
            <a:off x="15975396" y="22042644"/>
            <a:ext cx="1344376" cy="1259421"/>
            <a:chOff x="2362200" y="4137660"/>
            <a:chExt cx="807720" cy="617220"/>
          </a:xfrm>
        </p:grpSpPr>
        <p:grpSp>
          <p:nvGrpSpPr>
            <p:cNvPr id="190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2538240" y="4186278"/>
              <a:ext cx="410641" cy="196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634" idx="1"/>
            <a:endCxn id="106" idx="3"/>
          </p:cNvCxnSpPr>
          <p:nvPr/>
        </p:nvCxnSpPr>
        <p:spPr>
          <a:xfrm flipH="1">
            <a:off x="24482196" y="23002683"/>
            <a:ext cx="2226523" cy="15878"/>
          </a:xfrm>
          <a:prstGeom prst="straightConnector1">
            <a:avLst/>
          </a:prstGeom>
          <a:ln w="76200" cmpd="sng">
            <a:solidFill>
              <a:schemeClr val="accent3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14400" y="30921989"/>
            <a:ext cx="13884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* ADARA (Accelerating Data Acquisition, Reduction, and Analysis) is a new streaming data flow architecture in development at SNS to give users nearly “instant” access to data, and to provide the foundation for future live data analysis and steering/optimization of experiments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00" y="17727082"/>
            <a:ext cx="1600200" cy="1792817"/>
          </a:xfrm>
          <a:prstGeom prst="rect">
            <a:avLst/>
          </a:prstGeom>
        </p:spPr>
      </p:pic>
      <p:pic>
        <p:nvPicPr>
          <p:cNvPr id="117" name="Picture 116" descr="ADARA_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137" y="18043161"/>
            <a:ext cx="5028394" cy="1005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9162" y="17617438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867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867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727</Words>
  <Application>Microsoft Macintosh PowerPoint</Application>
  <PresentationFormat>Custom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Genevieve Martin</dc:creator>
  <cp:lastModifiedBy>Peter Peterson</cp:lastModifiedBy>
  <cp:revision>244</cp:revision>
  <dcterms:created xsi:type="dcterms:W3CDTF">2010-07-21T12:31:34Z</dcterms:created>
  <dcterms:modified xsi:type="dcterms:W3CDTF">2012-09-14T19:54:49Z</dcterms:modified>
</cp:coreProperties>
</file>