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0" r:id="rId3"/>
    <p:sldId id="266" r:id="rId4"/>
    <p:sldId id="286" r:id="rId5"/>
    <p:sldId id="279" r:id="rId6"/>
    <p:sldId id="287" r:id="rId7"/>
    <p:sldId id="267" r:id="rId8"/>
    <p:sldId id="259" r:id="rId9"/>
    <p:sldId id="262" r:id="rId10"/>
    <p:sldId id="260" r:id="rId11"/>
    <p:sldId id="288" r:id="rId12"/>
    <p:sldId id="283" r:id="rId13"/>
    <p:sldId id="284" r:id="rId14"/>
    <p:sldId id="285" r:id="rId15"/>
    <p:sldId id="274" r:id="rId16"/>
    <p:sldId id="276" r:id="rId17"/>
    <p:sldId id="291"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vardsen, Anders (STFC,RAL,ISIS)" initials="AJ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0" y="6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569B1C-86C5-48C5-A540-CF287400620B}" type="datetimeFigureOut">
              <a:rPr lang="en-GB" smtClean="0"/>
              <a:t>21/06/2018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E2D9E8-07D3-4C01-BCAF-9AEE12E4425E}" type="slidenum">
              <a:rPr lang="en-GB" smtClean="0"/>
              <a:t>‹#›</a:t>
            </a:fld>
            <a:endParaRPr lang="en-GB"/>
          </a:p>
        </p:txBody>
      </p:sp>
    </p:spTree>
    <p:extLst>
      <p:ext uri="{BB962C8B-B14F-4D97-AF65-F5344CB8AC3E}">
        <p14:creationId xmlns:p14="http://schemas.microsoft.com/office/powerpoint/2010/main" val="400147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err="1" smtClean="0"/>
              <a:t>Mayers</a:t>
            </a:r>
            <a:r>
              <a:rPr lang="en-GB" altLang="en-US" dirty="0" smtClean="0"/>
              <a:t> performs the integration for attenuation of a single scattered neutron and then simulates a load of second scattering events to produce a ratio between second and first order scattering which is then assumed constant between orders</a:t>
            </a:r>
          </a:p>
          <a:p>
            <a:r>
              <a:rPr lang="en-GB" altLang="en-US" dirty="0" smtClean="0"/>
              <a:t>MSCA uses power series approximations for both corrections</a:t>
            </a:r>
          </a:p>
          <a:p>
            <a:r>
              <a:rPr lang="en-GB" altLang="en-US" dirty="0" smtClean="0"/>
              <a:t>Only noticed Muscat this week, not had much time to look at it. Written in FORTRAN. Will mention this again in relation to McStas</a:t>
            </a: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Lucida Sans" pitchFamily="34" charset="0"/>
              </a:defRPr>
            </a:lvl1pPr>
            <a:lvl2pPr marL="742950" indent="-285750">
              <a:defRPr b="1">
                <a:solidFill>
                  <a:schemeClr val="tx1"/>
                </a:solidFill>
                <a:latin typeface="Lucida Sans" pitchFamily="34" charset="0"/>
              </a:defRPr>
            </a:lvl2pPr>
            <a:lvl3pPr marL="1143000" indent="-228600">
              <a:defRPr b="1">
                <a:solidFill>
                  <a:schemeClr val="tx1"/>
                </a:solidFill>
                <a:latin typeface="Lucida Sans" pitchFamily="34" charset="0"/>
              </a:defRPr>
            </a:lvl3pPr>
            <a:lvl4pPr marL="1600200" indent="-228600">
              <a:defRPr b="1">
                <a:solidFill>
                  <a:schemeClr val="tx1"/>
                </a:solidFill>
                <a:latin typeface="Lucida Sans" pitchFamily="34" charset="0"/>
              </a:defRPr>
            </a:lvl4pPr>
            <a:lvl5pPr marL="2057400" indent="-22860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fld id="{8284E9C0-0349-486D-B796-DAD898C50D13}" type="slidenum">
              <a:rPr lang="en-GB" altLang="en-US" b="0">
                <a:latin typeface="Arial" charset="0"/>
              </a:rPr>
              <a:pPr/>
              <a:t>3</a:t>
            </a:fld>
            <a:endParaRPr lang="en-GB" altLang="en-US" b="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Take instrument design one step further</a:t>
            </a:r>
          </a:p>
          <a:p>
            <a:r>
              <a:rPr lang="en-GB" dirty="0" smtClean="0"/>
              <a:t>Pre-experiment analysis</a:t>
            </a:r>
          </a:p>
          <a:p>
            <a:r>
              <a:rPr lang="en-GB" dirty="0" smtClean="0"/>
              <a:t>Multiple scattering for general geometries?</a:t>
            </a:r>
          </a:p>
          <a:p>
            <a:endParaRPr lang="en-GB" dirty="0"/>
          </a:p>
        </p:txBody>
      </p:sp>
      <p:sp>
        <p:nvSpPr>
          <p:cNvPr id="4" name="Slide Number Placeholder 3"/>
          <p:cNvSpPr>
            <a:spLocks noGrp="1"/>
          </p:cNvSpPr>
          <p:nvPr>
            <p:ph type="sldNum" sz="quarter" idx="10"/>
          </p:nvPr>
        </p:nvSpPr>
        <p:spPr/>
        <p:txBody>
          <a:bodyPr/>
          <a:lstStyle/>
          <a:p>
            <a:pPr>
              <a:defRPr/>
            </a:pPr>
            <a:fld id="{CB039CE0-0589-4DE9-B407-1A24ED932FC9}" type="slidenum">
              <a:rPr lang="en-US" altLang="en-US" smtClean="0"/>
              <a:pPr>
                <a:defRPr/>
              </a:pPr>
              <a:t>5</a:t>
            </a:fld>
            <a:endParaRPr lang="en-US" altLang="en-US"/>
          </a:p>
        </p:txBody>
      </p:sp>
    </p:spTree>
    <p:extLst>
      <p:ext uri="{BB962C8B-B14F-4D97-AF65-F5344CB8AC3E}">
        <p14:creationId xmlns:p14="http://schemas.microsoft.com/office/powerpoint/2010/main" val="218000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Lucida Sans" pitchFamily="34" charset="0"/>
              </a:defRPr>
            </a:lvl1pPr>
            <a:lvl2pPr marL="742950" indent="-285750">
              <a:defRPr b="1">
                <a:solidFill>
                  <a:schemeClr val="tx1"/>
                </a:solidFill>
                <a:latin typeface="Lucida Sans" pitchFamily="34" charset="0"/>
              </a:defRPr>
            </a:lvl2pPr>
            <a:lvl3pPr marL="1143000" indent="-228600">
              <a:defRPr b="1">
                <a:solidFill>
                  <a:schemeClr val="tx1"/>
                </a:solidFill>
                <a:latin typeface="Lucida Sans" pitchFamily="34" charset="0"/>
              </a:defRPr>
            </a:lvl3pPr>
            <a:lvl4pPr marL="1600200" indent="-228600">
              <a:defRPr b="1">
                <a:solidFill>
                  <a:schemeClr val="tx1"/>
                </a:solidFill>
                <a:latin typeface="Lucida Sans" pitchFamily="34" charset="0"/>
              </a:defRPr>
            </a:lvl4pPr>
            <a:lvl5pPr marL="2057400" indent="-22860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fld id="{B5C90492-3C28-48F7-8AC5-1C832F394CB7}" type="slidenum">
              <a:rPr lang="en-GB" altLang="en-US" b="0">
                <a:latin typeface="Arial" charset="0"/>
              </a:rPr>
              <a:pPr/>
              <a:t>7</a:t>
            </a:fld>
            <a:endParaRPr lang="en-GB" altLang="en-US" b="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Since both separate the correction into two factors, absorption and multiple scattering, decided to test the absorption correction first. Preexisting  analytic algorithm cylinder absorption (CA) well trusted by Mantid, been tested in other cases and been tested against similar Monte Carlo algorithms. Mayers quite grainy especially zoomed in. Could increase integration steps. MSCA slanted. Assumes out of plane scattering.</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Lucida Sans" pitchFamily="34" charset="0"/>
              </a:defRPr>
            </a:lvl1pPr>
            <a:lvl2pPr marL="742950" indent="-285750">
              <a:defRPr b="1">
                <a:solidFill>
                  <a:schemeClr val="tx1"/>
                </a:solidFill>
                <a:latin typeface="Lucida Sans" pitchFamily="34" charset="0"/>
              </a:defRPr>
            </a:lvl2pPr>
            <a:lvl3pPr marL="1143000" indent="-228600">
              <a:defRPr b="1">
                <a:solidFill>
                  <a:schemeClr val="tx1"/>
                </a:solidFill>
                <a:latin typeface="Lucida Sans" pitchFamily="34" charset="0"/>
              </a:defRPr>
            </a:lvl3pPr>
            <a:lvl4pPr marL="1600200" indent="-228600">
              <a:defRPr b="1">
                <a:solidFill>
                  <a:schemeClr val="tx1"/>
                </a:solidFill>
                <a:latin typeface="Lucida Sans" pitchFamily="34" charset="0"/>
              </a:defRPr>
            </a:lvl4pPr>
            <a:lvl5pPr marL="2057400" indent="-22860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fld id="{2E50231B-3731-43AE-A72D-09343E9C47AA}" type="slidenum">
              <a:rPr lang="en-GB" altLang="en-US" b="0">
                <a:latin typeface="Arial" charset="0"/>
              </a:rPr>
              <a:pPr/>
              <a:t>13</a:t>
            </a:fld>
            <a:endParaRPr lang="en-GB" altLang="en-US" b="0">
              <a:latin typeface="Arial" charset="0"/>
            </a:endParaRPr>
          </a:p>
        </p:txBody>
      </p:sp>
    </p:spTree>
    <p:extLst>
      <p:ext uri="{BB962C8B-B14F-4D97-AF65-F5344CB8AC3E}">
        <p14:creationId xmlns:p14="http://schemas.microsoft.com/office/powerpoint/2010/main" val="2622436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Simply divided the two algorithms. Apart from scaling factor and slight slope due to cylinder absorption correction differences the algorithms seem to agree which is reassuring considering they use different methods to calculate the correction.</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Lucida Sans" pitchFamily="34" charset="0"/>
              </a:defRPr>
            </a:lvl1pPr>
            <a:lvl2pPr marL="742950" indent="-285750">
              <a:defRPr b="1">
                <a:solidFill>
                  <a:schemeClr val="tx1"/>
                </a:solidFill>
                <a:latin typeface="Lucida Sans" pitchFamily="34" charset="0"/>
              </a:defRPr>
            </a:lvl2pPr>
            <a:lvl3pPr marL="1143000" indent="-228600">
              <a:defRPr b="1">
                <a:solidFill>
                  <a:schemeClr val="tx1"/>
                </a:solidFill>
                <a:latin typeface="Lucida Sans" pitchFamily="34" charset="0"/>
              </a:defRPr>
            </a:lvl3pPr>
            <a:lvl4pPr marL="1600200" indent="-228600">
              <a:defRPr b="1">
                <a:solidFill>
                  <a:schemeClr val="tx1"/>
                </a:solidFill>
                <a:latin typeface="Lucida Sans" pitchFamily="34" charset="0"/>
              </a:defRPr>
            </a:lvl4pPr>
            <a:lvl5pPr marL="2057400" indent="-22860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fld id="{929C5B3A-A5C9-4C32-8C9B-AB1F0FC2B3CA}" type="slidenum">
              <a:rPr lang="en-GB" altLang="en-US" b="0">
                <a:latin typeface="Arial" charset="0"/>
              </a:rPr>
              <a:pPr/>
              <a:t>14</a:t>
            </a:fld>
            <a:endParaRPr lang="en-GB" altLang="en-US" b="0">
              <a:latin typeface="Arial" charset="0"/>
            </a:endParaRPr>
          </a:p>
        </p:txBody>
      </p:sp>
    </p:spTree>
    <p:extLst>
      <p:ext uri="{BB962C8B-B14F-4D97-AF65-F5344CB8AC3E}">
        <p14:creationId xmlns:p14="http://schemas.microsoft.com/office/powerpoint/2010/main" val="3833376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Ran a simulation with a cylindrical sample of vanadium and split the output into a single and all workspace. Applied the corrections to the All workspace and also did a cylinder absorption correction on the single workspace to get rid of any attenuation effects to give us a comparison workspace called Ideal.</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Lucida Sans" pitchFamily="34" charset="0"/>
              </a:defRPr>
            </a:lvl1pPr>
            <a:lvl2pPr marL="742950" indent="-285750">
              <a:defRPr b="1">
                <a:solidFill>
                  <a:schemeClr val="tx1"/>
                </a:solidFill>
                <a:latin typeface="Lucida Sans" pitchFamily="34" charset="0"/>
              </a:defRPr>
            </a:lvl2pPr>
            <a:lvl3pPr marL="1143000" indent="-228600">
              <a:defRPr b="1">
                <a:solidFill>
                  <a:schemeClr val="tx1"/>
                </a:solidFill>
                <a:latin typeface="Lucida Sans" pitchFamily="34" charset="0"/>
              </a:defRPr>
            </a:lvl3pPr>
            <a:lvl4pPr marL="1600200" indent="-228600">
              <a:defRPr b="1">
                <a:solidFill>
                  <a:schemeClr val="tx1"/>
                </a:solidFill>
                <a:latin typeface="Lucida Sans" pitchFamily="34" charset="0"/>
              </a:defRPr>
            </a:lvl4pPr>
            <a:lvl5pPr marL="2057400" indent="-22860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fld id="{F73909AC-5CCB-4F8E-9478-5E76C2E29396}" type="slidenum">
              <a:rPr lang="en-GB" altLang="en-US" b="0">
                <a:latin typeface="Arial" charset="0"/>
              </a:rPr>
              <a:pPr/>
              <a:t>15</a:t>
            </a:fld>
            <a:endParaRPr lang="en-GB" altLang="en-US" b="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20F7C74-8FCB-4C71-923E-18F6F1B286CB}" type="datetimeFigureOut">
              <a:rPr lang="en-GB" smtClean="0"/>
              <a:t>21/06/2018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373377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0F7C74-8FCB-4C71-923E-18F6F1B286CB}" type="datetimeFigureOut">
              <a:rPr lang="en-GB" smtClean="0"/>
              <a:t>21/06/2018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148584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0F7C74-8FCB-4C71-923E-18F6F1B286CB}" type="datetimeFigureOut">
              <a:rPr lang="en-GB" smtClean="0"/>
              <a:t>21/06/2018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36217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0F7C74-8FCB-4C71-923E-18F6F1B286CB}" type="datetimeFigureOut">
              <a:rPr lang="en-GB" smtClean="0"/>
              <a:t>21/06/2018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354783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0F7C74-8FCB-4C71-923E-18F6F1B286CB}" type="datetimeFigureOut">
              <a:rPr lang="en-GB" smtClean="0"/>
              <a:t>21/06/2018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388153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20F7C74-8FCB-4C71-923E-18F6F1B286CB}" type="datetimeFigureOut">
              <a:rPr lang="en-GB" smtClean="0"/>
              <a:t>21/06/2018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167835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20F7C74-8FCB-4C71-923E-18F6F1B286CB}" type="datetimeFigureOut">
              <a:rPr lang="en-GB" smtClean="0"/>
              <a:t>21/06/2018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226929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20F7C74-8FCB-4C71-923E-18F6F1B286CB}" type="datetimeFigureOut">
              <a:rPr lang="en-GB" smtClean="0"/>
              <a:t>21/06/2018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235878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F7C74-8FCB-4C71-923E-18F6F1B286CB}" type="datetimeFigureOut">
              <a:rPr lang="en-GB" smtClean="0"/>
              <a:t>21/06/2018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71763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0F7C74-8FCB-4C71-923E-18F6F1B286CB}" type="datetimeFigureOut">
              <a:rPr lang="en-GB" smtClean="0"/>
              <a:t>21/06/2018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2039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0F7C74-8FCB-4C71-923E-18F6F1B286CB}" type="datetimeFigureOut">
              <a:rPr lang="en-GB" smtClean="0"/>
              <a:t>21/06/2018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C5A8B3-E1C1-4C94-ACF0-5908AB57F575}" type="slidenum">
              <a:rPr lang="en-GB" smtClean="0"/>
              <a:t>‹#›</a:t>
            </a:fld>
            <a:endParaRPr lang="en-GB"/>
          </a:p>
        </p:txBody>
      </p:sp>
    </p:spTree>
    <p:extLst>
      <p:ext uri="{BB962C8B-B14F-4D97-AF65-F5344CB8AC3E}">
        <p14:creationId xmlns:p14="http://schemas.microsoft.com/office/powerpoint/2010/main" val="401883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F7C74-8FCB-4C71-923E-18F6F1B286CB}" type="datetimeFigureOut">
              <a:rPr lang="en-GB" smtClean="0"/>
              <a:t>21/06/2018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5A8B3-E1C1-4C94-ACF0-5908AB57F575}" type="slidenum">
              <a:rPr lang="en-GB" smtClean="0"/>
              <a:t>‹#›</a:t>
            </a:fld>
            <a:endParaRPr lang="en-GB"/>
          </a:p>
        </p:txBody>
      </p:sp>
    </p:spTree>
    <p:extLst>
      <p:ext uri="{BB962C8B-B14F-4D97-AF65-F5344CB8AC3E}">
        <p14:creationId xmlns:p14="http://schemas.microsoft.com/office/powerpoint/2010/main" val="241312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antidproject/documents/blob/master/Presentations/Multiple%20Scattering%20Presentation/Investigating%20multiple%20scattering%20with%20McStas.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Multiple scattering</a:t>
            </a:r>
            <a:endParaRPr lang="en-GB" dirty="0"/>
          </a:p>
        </p:txBody>
      </p:sp>
      <p:sp>
        <p:nvSpPr>
          <p:cNvPr id="3" name="Subtitle 2"/>
          <p:cNvSpPr>
            <a:spLocks noGrp="1"/>
          </p:cNvSpPr>
          <p:nvPr>
            <p:ph type="subTitle" idx="1"/>
          </p:nvPr>
        </p:nvSpPr>
        <p:spPr/>
        <p:txBody>
          <a:bodyPr/>
          <a:lstStyle/>
          <a:p>
            <a:r>
              <a:rPr lang="en-GB" dirty="0" smtClean="0"/>
              <a:t>ISIS Mantid Scientific Steering Committee</a:t>
            </a:r>
          </a:p>
          <a:p>
            <a:r>
              <a:rPr lang="en-GB" dirty="0" smtClean="0"/>
              <a:t>Break-out </a:t>
            </a:r>
            <a:r>
              <a:rPr lang="en-GB" dirty="0" smtClean="0"/>
              <a:t>session</a:t>
            </a:r>
            <a:endParaRPr lang="en-GB" dirty="0" smtClean="0"/>
          </a:p>
          <a:p>
            <a:r>
              <a:rPr lang="en-GB" dirty="0" smtClean="0"/>
              <a:t>Anders Markvardsen, </a:t>
            </a:r>
            <a:r>
              <a:rPr lang="en-GB" dirty="0" smtClean="0"/>
              <a:t>ISIS Facility</a:t>
            </a:r>
            <a:r>
              <a:rPr lang="en-GB" dirty="0" smtClean="0"/>
              <a:t>, </a:t>
            </a:r>
            <a:r>
              <a:rPr lang="en-GB" dirty="0" smtClean="0"/>
              <a:t>June </a:t>
            </a:r>
            <a:r>
              <a:rPr lang="en-GB" dirty="0" smtClean="0"/>
              <a:t>2018</a:t>
            </a:r>
            <a:endParaRPr lang="en-GB" dirty="0"/>
          </a:p>
        </p:txBody>
      </p:sp>
    </p:spTree>
    <p:extLst>
      <p:ext uri="{BB962C8B-B14F-4D97-AF65-F5344CB8AC3E}">
        <p14:creationId xmlns:p14="http://schemas.microsoft.com/office/powerpoint/2010/main" val="394693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8433" y="384460"/>
            <a:ext cx="10484949" cy="6032336"/>
          </a:xfrm>
          <a:prstGeom prst="rect">
            <a:avLst/>
          </a:prstGeom>
        </p:spPr>
      </p:pic>
    </p:spTree>
    <p:extLst>
      <p:ext uri="{BB962C8B-B14F-4D97-AF65-F5344CB8AC3E}">
        <p14:creationId xmlns:p14="http://schemas.microsoft.com/office/powerpoint/2010/main" val="702808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7559"/>
            <a:ext cx="10515600" cy="1325563"/>
          </a:xfrm>
        </p:spPr>
        <p:txBody>
          <a:bodyPr>
            <a:normAutofit/>
          </a:bodyPr>
          <a:lstStyle/>
          <a:p>
            <a:pPr algn="ctr"/>
            <a:r>
              <a:rPr lang="en-GB" sz="5400" dirty="0"/>
              <a:t>What has been tested</a:t>
            </a:r>
          </a:p>
        </p:txBody>
      </p:sp>
    </p:spTree>
    <p:extLst>
      <p:ext uri="{BB962C8B-B14F-4D97-AF65-F5344CB8AC3E}">
        <p14:creationId xmlns:p14="http://schemas.microsoft.com/office/powerpoint/2010/main" val="67042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Investigation Mantid/</a:t>
            </a:r>
            <a:r>
              <a:rPr lang="en-GB" dirty="0" err="1" smtClean="0"/>
              <a:t>McStas</a:t>
            </a:r>
            <a:r>
              <a:rPr lang="en-GB" dirty="0" smtClean="0"/>
              <a:t> multiple scattering against </a:t>
            </a:r>
            <a:r>
              <a:rPr lang="en-GB" b="1" dirty="0"/>
              <a:t>v</a:t>
            </a:r>
            <a:r>
              <a:rPr lang="en-GB" b="1" dirty="0" smtClean="0"/>
              <a:t>anadium</a:t>
            </a:r>
            <a:endParaRPr lang="en-GB" b="1" dirty="0"/>
          </a:p>
        </p:txBody>
      </p:sp>
      <p:sp>
        <p:nvSpPr>
          <p:cNvPr id="3" name="Content Placeholder 2"/>
          <p:cNvSpPr>
            <a:spLocks noGrp="1"/>
          </p:cNvSpPr>
          <p:nvPr>
            <p:ph idx="1"/>
          </p:nvPr>
        </p:nvSpPr>
        <p:spPr/>
        <p:txBody>
          <a:bodyPr/>
          <a:lstStyle/>
          <a:p>
            <a:pPr marL="0" indent="0">
              <a:buNone/>
            </a:pPr>
            <a:r>
              <a:rPr lang="en-GB" dirty="0"/>
              <a:t>Report by </a:t>
            </a:r>
            <a:r>
              <a:rPr lang="en-GB" dirty="0" smtClean="0"/>
              <a:t>summer student James Tricker 2017: </a:t>
            </a:r>
            <a:r>
              <a:rPr lang="en-GB" dirty="0">
                <a:hlinkClick r:id="rId2"/>
              </a:rPr>
              <a:t>https://</a:t>
            </a:r>
            <a:r>
              <a:rPr lang="en-GB" dirty="0" smtClean="0">
                <a:hlinkClick r:id="rId2"/>
              </a:rPr>
              <a:t>github.com/mantidproject/documents/blob/master/Presentations/Multiple%20Scattering%20Presentation/Investigating%20multiple%20scattering%20with%20McStas.docx</a:t>
            </a:r>
            <a:endParaRPr lang="en-GB" dirty="0" smtClean="0"/>
          </a:p>
          <a:p>
            <a:pPr marL="0" indent="0">
              <a:buNone/>
            </a:pPr>
            <a:endParaRPr lang="en-GB" dirty="0" smtClean="0"/>
          </a:p>
          <a:p>
            <a:pPr marL="0" indent="0">
              <a:buNone/>
            </a:pPr>
            <a:r>
              <a:rPr lang="en-GB" dirty="0" smtClean="0"/>
              <a:t>-&gt; Note, all/most shortcomings discussed in report have been addressed since he left</a:t>
            </a:r>
          </a:p>
        </p:txBody>
      </p:sp>
    </p:spTree>
    <p:extLst>
      <p:ext uri="{BB962C8B-B14F-4D97-AF65-F5344CB8AC3E}">
        <p14:creationId xmlns:p14="http://schemas.microsoft.com/office/powerpoint/2010/main" val="216040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367" y="971550"/>
            <a:ext cx="7679267"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129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77019" y="0"/>
            <a:ext cx="10515600" cy="1325563"/>
          </a:xfrm>
        </p:spPr>
        <p:txBody>
          <a:bodyPr/>
          <a:lstStyle/>
          <a:p>
            <a:r>
              <a:rPr lang="en-GB" altLang="en-US" dirty="0" smtClean="0"/>
              <a:t>Full comparison</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167" y="971551"/>
            <a:ext cx="7577667"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240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73956" y="-42847"/>
            <a:ext cx="10515600" cy="1325563"/>
          </a:xfrm>
        </p:spPr>
        <p:txBody>
          <a:bodyPr/>
          <a:lstStyle/>
          <a:p>
            <a:r>
              <a:rPr lang="en-GB" altLang="en-US" dirty="0" smtClean="0"/>
              <a:t>Vanadium testing with McStas and Mantid</a:t>
            </a:r>
          </a:p>
        </p:txBody>
      </p:sp>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618" y="1633655"/>
            <a:ext cx="7080249"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601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testing: McStas </a:t>
            </a:r>
            <a:endParaRPr lang="en-GB" dirty="0"/>
          </a:p>
        </p:txBody>
      </p:sp>
      <p:sp>
        <p:nvSpPr>
          <p:cNvPr id="3" name="Content Placeholder 2"/>
          <p:cNvSpPr>
            <a:spLocks noGrp="1"/>
          </p:cNvSpPr>
          <p:nvPr>
            <p:ph idx="1"/>
          </p:nvPr>
        </p:nvSpPr>
        <p:spPr/>
        <p:txBody>
          <a:bodyPr/>
          <a:lstStyle/>
          <a:p>
            <a:r>
              <a:rPr lang="en-GB" dirty="0" err="1" smtClean="0"/>
              <a:t>isotropic_sqw</a:t>
            </a:r>
            <a:r>
              <a:rPr lang="en-GB" dirty="0" smtClean="0"/>
              <a:t> by Emmanuel</a:t>
            </a:r>
          </a:p>
          <a:p>
            <a:r>
              <a:rPr lang="en-GB" dirty="0" smtClean="0"/>
              <a:t>Union geometry with diffraction and incoherent components by Mads</a:t>
            </a:r>
          </a:p>
          <a:p>
            <a:pPr marL="0" indent="0">
              <a:buNone/>
            </a:pPr>
            <a:endParaRPr lang="en-GB" dirty="0" smtClean="0"/>
          </a:p>
          <a:p>
            <a:pPr marL="0" indent="0">
              <a:buNone/>
            </a:pPr>
            <a:endParaRPr lang="en-GB" dirty="0" smtClean="0"/>
          </a:p>
          <a:p>
            <a:pPr marL="0" indent="0">
              <a:buNone/>
            </a:pPr>
            <a:r>
              <a:rPr lang="en-GB" dirty="0" smtClean="0"/>
              <a:t>At ISIS cloud/</a:t>
            </a:r>
            <a:r>
              <a:rPr lang="en-GB" dirty="0"/>
              <a:t>L</a:t>
            </a:r>
            <a:r>
              <a:rPr lang="en-GB" dirty="0" smtClean="0"/>
              <a:t>inux instant with </a:t>
            </a:r>
            <a:r>
              <a:rPr lang="en-GB" dirty="0" err="1" smtClean="0"/>
              <a:t>McStas</a:t>
            </a:r>
            <a:r>
              <a:rPr lang="en-GB" dirty="0" smtClean="0"/>
              <a:t>/Mantid setup – waiting for a volunteer with time!</a:t>
            </a:r>
          </a:p>
        </p:txBody>
      </p:sp>
    </p:spTree>
    <p:extLst>
      <p:ext uri="{BB962C8B-B14F-4D97-AF65-F5344CB8AC3E}">
        <p14:creationId xmlns:p14="http://schemas.microsoft.com/office/powerpoint/2010/main" val="980032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testing: </a:t>
            </a:r>
            <a:r>
              <a:rPr lang="en-GB" dirty="0" err="1" smtClean="0"/>
              <a:t>McStas</a:t>
            </a:r>
            <a:r>
              <a:rPr lang="en-GB" dirty="0" smtClean="0"/>
              <a:t> – Mantid interface </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As originally agreed with members of the ISIS spec group: Cloud/Linux instant with </a:t>
            </a:r>
            <a:r>
              <a:rPr lang="en-GB" dirty="0" err="1" smtClean="0"/>
              <a:t>McStas</a:t>
            </a:r>
            <a:r>
              <a:rPr lang="en-GB" dirty="0" smtClean="0"/>
              <a:t>/Mantid available and ready – just waiting for a volunteer with time!</a:t>
            </a:r>
          </a:p>
        </p:txBody>
      </p:sp>
    </p:spTree>
    <p:extLst>
      <p:ext uri="{BB962C8B-B14F-4D97-AF65-F5344CB8AC3E}">
        <p14:creationId xmlns:p14="http://schemas.microsoft.com/office/powerpoint/2010/main" val="4175381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Going back to the agenda of this meeting</a:t>
            </a:r>
            <a:endParaRPr lang="en-GB" dirty="0"/>
          </a:p>
        </p:txBody>
      </p:sp>
      <p:sp>
        <p:nvSpPr>
          <p:cNvPr id="5" name="Content Placeholder 2"/>
          <p:cNvSpPr>
            <a:spLocks noGrp="1"/>
          </p:cNvSpPr>
          <p:nvPr>
            <p:ph idx="1"/>
          </p:nvPr>
        </p:nvSpPr>
        <p:spPr>
          <a:xfrm>
            <a:off x="838200" y="1825625"/>
            <a:ext cx="10515600" cy="4351338"/>
          </a:xfrm>
        </p:spPr>
        <p:txBody>
          <a:bodyPr>
            <a:normAutofit/>
          </a:bodyPr>
          <a:lstStyle/>
          <a:p>
            <a:pPr marL="0" indent="0">
              <a:buNone/>
            </a:pPr>
            <a:endParaRPr lang="en-GB" dirty="0"/>
          </a:p>
          <a:p>
            <a:r>
              <a:rPr lang="en-GB" strike="sngStrike" dirty="0"/>
              <a:t>        What multiple scattering support is </a:t>
            </a:r>
            <a:r>
              <a:rPr lang="en-GB" strike="sngStrike" dirty="0" smtClean="0"/>
              <a:t>available from Mantid</a:t>
            </a:r>
          </a:p>
          <a:p>
            <a:r>
              <a:rPr lang="en-GB" strike="sngStrike" dirty="0" smtClean="0"/>
              <a:t>        What has been tested</a:t>
            </a:r>
            <a:endParaRPr lang="en-GB" strike="sngStrike" dirty="0"/>
          </a:p>
          <a:p>
            <a:r>
              <a:rPr lang="en-GB" dirty="0"/>
              <a:t>        What is </a:t>
            </a:r>
            <a:r>
              <a:rPr lang="en-GB" dirty="0" smtClean="0"/>
              <a:t>missing</a:t>
            </a:r>
            <a:r>
              <a:rPr lang="en-GB" dirty="0"/>
              <a:t>         </a:t>
            </a:r>
            <a:endParaRPr lang="en-GB" dirty="0" smtClean="0"/>
          </a:p>
          <a:p>
            <a:r>
              <a:rPr lang="en-GB" dirty="0" smtClean="0"/>
              <a:t>        Discussion </a:t>
            </a:r>
            <a:r>
              <a:rPr lang="en-GB" dirty="0"/>
              <a:t>and questions</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64458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normAutofit/>
          </a:bodyPr>
          <a:lstStyle/>
          <a:p>
            <a:pPr marL="0" indent="0">
              <a:buNone/>
            </a:pPr>
            <a:endParaRPr lang="en-GB" dirty="0"/>
          </a:p>
          <a:p>
            <a:r>
              <a:rPr lang="en-GB" dirty="0"/>
              <a:t>        What multiple scattering support is </a:t>
            </a:r>
            <a:r>
              <a:rPr lang="en-GB" dirty="0" smtClean="0"/>
              <a:t>available via Mantid</a:t>
            </a:r>
          </a:p>
          <a:p>
            <a:r>
              <a:rPr lang="en-GB" dirty="0" smtClean="0"/>
              <a:t>        What has been tested</a:t>
            </a:r>
            <a:endParaRPr lang="en-GB" dirty="0"/>
          </a:p>
          <a:p>
            <a:r>
              <a:rPr lang="en-GB" dirty="0"/>
              <a:t>        What is </a:t>
            </a:r>
            <a:r>
              <a:rPr lang="en-GB" dirty="0" smtClean="0"/>
              <a:t>missing</a:t>
            </a:r>
            <a:r>
              <a:rPr lang="en-GB" dirty="0"/>
              <a:t>         </a:t>
            </a:r>
            <a:endParaRPr lang="en-GB" dirty="0" smtClean="0"/>
          </a:p>
          <a:p>
            <a:r>
              <a:rPr lang="en-GB" dirty="0" smtClean="0"/>
              <a:t>        Discussion </a:t>
            </a:r>
            <a:r>
              <a:rPr lang="en-GB" dirty="0"/>
              <a:t>and questions</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71748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dirty="0" smtClean="0"/>
              <a:t>Code within Mantid</a:t>
            </a:r>
          </a:p>
        </p:txBody>
      </p:sp>
      <p:sp>
        <p:nvSpPr>
          <p:cNvPr id="21507" name="Content Placeholder 2"/>
          <p:cNvSpPr>
            <a:spLocks noGrp="1"/>
          </p:cNvSpPr>
          <p:nvPr>
            <p:ph idx="1"/>
          </p:nvPr>
        </p:nvSpPr>
        <p:spPr>
          <a:xfrm>
            <a:off x="838200" y="1340279"/>
            <a:ext cx="10515600" cy="4351338"/>
          </a:xfrm>
        </p:spPr>
        <p:txBody>
          <a:bodyPr>
            <a:normAutofit fontScale="77500" lnSpcReduction="20000"/>
          </a:bodyPr>
          <a:lstStyle/>
          <a:p>
            <a:pPr marL="0" indent="0">
              <a:buNone/>
            </a:pPr>
            <a:endParaRPr lang="en-GB" altLang="en-US" dirty="0" smtClean="0"/>
          </a:p>
          <a:p>
            <a:r>
              <a:rPr lang="en-GB" altLang="en-US" dirty="0" smtClean="0"/>
              <a:t>Incoherent (</a:t>
            </a:r>
            <a:r>
              <a:rPr lang="en-GB" altLang="en-US" dirty="0"/>
              <a:t>v</a:t>
            </a:r>
            <a:r>
              <a:rPr lang="en-GB" altLang="en-US" dirty="0" smtClean="0"/>
              <a:t>anadium) and cylinder geometry </a:t>
            </a:r>
          </a:p>
          <a:p>
            <a:pPr lvl="1"/>
            <a:r>
              <a:rPr lang="en-GB" altLang="en-US" dirty="0" err="1" smtClean="0"/>
              <a:t>MayersSampleCorrection</a:t>
            </a:r>
            <a:endParaRPr lang="en-GB" altLang="en-US" dirty="0" smtClean="0"/>
          </a:p>
          <a:p>
            <a:pPr lvl="1"/>
            <a:r>
              <a:rPr lang="en-GB" altLang="en-US" dirty="0" err="1" smtClean="0"/>
              <a:t>MultipleScatteringCylinderAbsorption</a:t>
            </a:r>
            <a:r>
              <a:rPr lang="en-GB" altLang="en-US" dirty="0"/>
              <a:t> </a:t>
            </a:r>
            <a:r>
              <a:rPr lang="en-GB" altLang="en-US" dirty="0" smtClean="0"/>
              <a:t>:  Carpenter (faster than above)</a:t>
            </a:r>
          </a:p>
          <a:p>
            <a:pPr lvl="2"/>
            <a:r>
              <a:rPr lang="en-GB" altLang="en-US" dirty="0" smtClean="0"/>
              <a:t>Recently changed name to </a:t>
            </a:r>
            <a:r>
              <a:rPr lang="en-GB" altLang="en-US" dirty="0" err="1"/>
              <a:t>CarpenterSampleCorrection</a:t>
            </a:r>
            <a:endParaRPr lang="en-GB" altLang="en-US" dirty="0" smtClean="0"/>
          </a:p>
          <a:p>
            <a:r>
              <a:rPr lang="en-GB" altLang="en-US" dirty="0" smtClean="0"/>
              <a:t>Flat and Cylindrical geometry general S(</a:t>
            </a:r>
            <a:r>
              <a:rPr lang="en-GB" altLang="en-US" dirty="0" err="1" smtClean="0"/>
              <a:t>Q,w</a:t>
            </a:r>
            <a:r>
              <a:rPr lang="en-GB" altLang="en-US" dirty="0" smtClean="0"/>
              <a:t>)</a:t>
            </a:r>
          </a:p>
          <a:p>
            <a:pPr lvl="1"/>
            <a:r>
              <a:rPr lang="en-GB" altLang="en-US" dirty="0" err="1" smtClean="0"/>
              <a:t>MuscatSofQW</a:t>
            </a:r>
            <a:endParaRPr lang="en-GB" altLang="en-US" smtClean="0"/>
          </a:p>
          <a:p>
            <a:pPr lvl="1"/>
            <a:r>
              <a:rPr lang="en-GB" altLang="en-US" smtClean="0"/>
              <a:t>Old </a:t>
            </a:r>
            <a:r>
              <a:rPr lang="en-GB" altLang="en-US" dirty="0"/>
              <a:t>FORTRAN, </a:t>
            </a:r>
            <a:r>
              <a:rPr lang="en-GB" altLang="en-US" dirty="0" smtClean="0"/>
              <a:t>not </a:t>
            </a:r>
            <a:r>
              <a:rPr lang="en-GB" altLang="en-US" dirty="0"/>
              <a:t>even understandable by Spencer or others who have </a:t>
            </a:r>
            <a:r>
              <a:rPr lang="en-GB" altLang="en-US" dirty="0" smtClean="0"/>
              <a:t>attempted</a:t>
            </a:r>
          </a:p>
          <a:p>
            <a:pPr lvl="2"/>
            <a:r>
              <a:rPr lang="en-GB" altLang="en-US" dirty="0"/>
              <a:t>Trusted by a few </a:t>
            </a:r>
            <a:r>
              <a:rPr lang="en-GB" altLang="en-US" dirty="0" smtClean="0"/>
              <a:t>users</a:t>
            </a:r>
            <a:endParaRPr lang="en-GB" altLang="en-US" dirty="0"/>
          </a:p>
          <a:p>
            <a:pPr lvl="2"/>
            <a:r>
              <a:rPr lang="en-GB" altLang="en-US" dirty="0"/>
              <a:t>Available from Windows in Mantid</a:t>
            </a:r>
          </a:p>
          <a:p>
            <a:pPr marL="228600" lvl="1">
              <a:spcBef>
                <a:spcPts val="1000"/>
              </a:spcBef>
            </a:pPr>
            <a:r>
              <a:rPr lang="en-GB" altLang="en-US" dirty="0" smtClean="0"/>
              <a:t>VESUVIO</a:t>
            </a:r>
          </a:p>
          <a:p>
            <a:pPr marL="685800" lvl="2">
              <a:spcBef>
                <a:spcPts val="1000"/>
              </a:spcBef>
            </a:pPr>
            <a:r>
              <a:rPr lang="en-GB" altLang="en-US" dirty="0" err="1"/>
              <a:t>VesuvioCalculateMS</a:t>
            </a:r>
            <a:endParaRPr lang="en-GB" altLang="en-US" dirty="0"/>
          </a:p>
          <a:p>
            <a:pPr marL="685800" lvl="2">
              <a:spcBef>
                <a:spcPts val="1000"/>
              </a:spcBef>
            </a:pPr>
            <a:r>
              <a:rPr lang="en-GB" altLang="en-US" dirty="0" smtClean="0"/>
              <a:t>J </a:t>
            </a:r>
            <a:r>
              <a:rPr lang="en-GB" altLang="en-US" dirty="0" err="1" smtClean="0"/>
              <a:t>Mayers</a:t>
            </a:r>
            <a:r>
              <a:rPr lang="en-GB" altLang="en-US" dirty="0" smtClean="0"/>
              <a:t> (check) code translated</a:t>
            </a:r>
          </a:p>
          <a:p>
            <a:pPr marL="685800" lvl="2">
              <a:spcBef>
                <a:spcPts val="1000"/>
              </a:spcBef>
            </a:pPr>
            <a:r>
              <a:rPr lang="en-GB" altLang="en-US" dirty="0" smtClean="0"/>
              <a:t>No geometry</a:t>
            </a:r>
          </a:p>
          <a:p>
            <a:pPr marL="685800" lvl="2">
              <a:spcBef>
                <a:spcPts val="1000"/>
              </a:spcBef>
            </a:pPr>
            <a:r>
              <a:rPr lang="en-GB" altLang="en-US" dirty="0" smtClean="0"/>
              <a:t>Specific to VESUVIO </a:t>
            </a:r>
            <a:endParaRPr lang="en-GB" altLang="en-US" dirty="0"/>
          </a:p>
          <a:p>
            <a:endParaRPr lang="en-GB" altLang="en-US" dirty="0" smtClean="0"/>
          </a:p>
          <a:p>
            <a:pPr marL="914400" lvl="2" indent="0">
              <a:buNone/>
            </a:pPr>
            <a:endParaRPr lang="en-GB" altLang="en-US" dirty="0" smtClean="0"/>
          </a:p>
        </p:txBody>
      </p:sp>
    </p:spTree>
    <p:extLst>
      <p:ext uri="{BB962C8B-B14F-4D97-AF65-F5344CB8AC3E}">
        <p14:creationId xmlns:p14="http://schemas.microsoft.com/office/powerpoint/2010/main" val="1643029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through other software</a:t>
            </a:r>
            <a:endParaRPr lang="en-GB" dirty="0"/>
          </a:p>
        </p:txBody>
      </p:sp>
      <p:pic>
        <p:nvPicPr>
          <p:cNvPr id="4" name="mcstas-logo.pdf"/>
          <p:cNvPicPr>
            <a:picLocks noChangeAspect="1"/>
          </p:cNvPicPr>
          <p:nvPr/>
        </p:nvPicPr>
        <p:blipFill>
          <a:blip r:embed="rId2">
            <a:extLst/>
          </a:blip>
          <a:stretch>
            <a:fillRect/>
          </a:stretch>
        </p:blipFill>
        <p:spPr>
          <a:xfrm>
            <a:off x="1487488" y="2746810"/>
            <a:ext cx="1920213" cy="846240"/>
          </a:xfrm>
          <a:prstGeom prst="rect">
            <a:avLst/>
          </a:prstGeom>
          <a:ln w="12700">
            <a:miter lim="400000"/>
          </a:ln>
        </p:spPr>
      </p:pic>
      <p:cxnSp>
        <p:nvCxnSpPr>
          <p:cNvPr id="5" name="Straight Arrow Connector 4"/>
          <p:cNvCxnSpPr/>
          <p:nvPr/>
        </p:nvCxnSpPr>
        <p:spPr>
          <a:xfrm>
            <a:off x="3935083" y="3233010"/>
            <a:ext cx="3937792"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pic>
        <p:nvPicPr>
          <p:cNvPr id="6" name="Picture 5" descr="Mantid Logo Transparent.png"/>
          <p:cNvPicPr>
            <a:picLocks noChangeAspect="1"/>
          </p:cNvPicPr>
          <p:nvPr/>
        </p:nvPicPr>
        <p:blipFill>
          <a:blip r:embed="rId3" cstate="screen"/>
          <a:srcRect/>
          <a:stretch>
            <a:fillRect/>
          </a:stretch>
        </p:blipFill>
        <p:spPr bwMode="auto">
          <a:xfrm>
            <a:off x="7968885" y="2459200"/>
            <a:ext cx="3311691" cy="1349875"/>
          </a:xfrm>
          <a:prstGeom prst="rect">
            <a:avLst/>
          </a:prstGeom>
          <a:noFill/>
          <a:ln w="9525">
            <a:noFill/>
            <a:miter lim="800000"/>
            <a:headEnd/>
            <a:tailEnd/>
          </a:ln>
        </p:spPr>
      </p:pic>
      <p:sp>
        <p:nvSpPr>
          <p:cNvPr id="7" name="Rectangle 6"/>
          <p:cNvSpPr/>
          <p:nvPr/>
        </p:nvSpPr>
        <p:spPr>
          <a:xfrm>
            <a:off x="4877311" y="3342808"/>
            <a:ext cx="1720536" cy="461665"/>
          </a:xfrm>
          <a:prstGeom prst="rect">
            <a:avLst/>
          </a:prstGeom>
        </p:spPr>
        <p:txBody>
          <a:bodyPr wrap="none">
            <a:spAutoFit/>
          </a:bodyPr>
          <a:lstStyle/>
          <a:p>
            <a:r>
              <a:rPr lang="en-GB" sz="2400" b="1" dirty="0" err="1"/>
              <a:t>LoadMcStas</a:t>
            </a:r>
            <a:endParaRPr lang="en-GB" sz="2400" b="1" dirty="0"/>
          </a:p>
        </p:txBody>
      </p:sp>
    </p:spTree>
    <p:extLst>
      <p:ext uri="{BB962C8B-B14F-4D97-AF65-F5344CB8AC3E}">
        <p14:creationId xmlns:p14="http://schemas.microsoft.com/office/powerpoint/2010/main" val="217176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1584" y="1412776"/>
            <a:ext cx="7491096"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57685" y="5127576"/>
            <a:ext cx="4601196" cy="276999"/>
          </a:xfrm>
          <a:prstGeom prst="rect">
            <a:avLst/>
          </a:prstGeom>
          <a:noFill/>
        </p:spPr>
        <p:txBody>
          <a:bodyPr wrap="none" rtlCol="0">
            <a:spAutoFit/>
          </a:bodyPr>
          <a:lstStyle/>
          <a:p>
            <a:r>
              <a:rPr lang="en-GB" sz="1200" dirty="0"/>
              <a:t>http://</a:t>
            </a:r>
            <a:r>
              <a:rPr lang="en-GB" sz="1200" dirty="0" smtClean="0"/>
              <a:t>docs.mantidproject.org/nightly/algorithms/LoadMcStas-v1.html</a:t>
            </a:r>
            <a:endParaRPr lang="en-GB" sz="1200" dirty="0"/>
          </a:p>
        </p:txBody>
      </p:sp>
    </p:spTree>
    <p:extLst>
      <p:ext uri="{BB962C8B-B14F-4D97-AF65-F5344CB8AC3E}">
        <p14:creationId xmlns:p14="http://schemas.microsoft.com/office/powerpoint/2010/main" val="3243306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expectation…?</a:t>
            </a:r>
            <a:endParaRPr lang="en-GB" dirty="0"/>
          </a:p>
        </p:txBody>
      </p:sp>
      <p:sp>
        <p:nvSpPr>
          <p:cNvPr id="3" name="Content Placeholder 2"/>
          <p:cNvSpPr>
            <a:spLocks noGrp="1"/>
          </p:cNvSpPr>
          <p:nvPr>
            <p:ph idx="1"/>
          </p:nvPr>
        </p:nvSpPr>
        <p:spPr/>
        <p:txBody>
          <a:bodyPr/>
          <a:lstStyle/>
          <a:p>
            <a:r>
              <a:rPr lang="en-GB" dirty="0" smtClean="0"/>
              <a:t>For where speed and frequency is important</a:t>
            </a:r>
          </a:p>
          <a:p>
            <a:pPr lvl="1"/>
            <a:r>
              <a:rPr lang="en-GB" dirty="0" smtClean="0"/>
              <a:t>Need for code within Mantid higher</a:t>
            </a:r>
          </a:p>
          <a:p>
            <a:pPr lvl="1"/>
            <a:endParaRPr lang="en-GB" dirty="0" smtClean="0"/>
          </a:p>
          <a:p>
            <a:r>
              <a:rPr lang="en-GB" dirty="0" smtClean="0"/>
              <a:t>Where the above less important</a:t>
            </a:r>
          </a:p>
          <a:p>
            <a:pPr lvl="1"/>
            <a:r>
              <a:rPr lang="en-GB" dirty="0" smtClean="0"/>
              <a:t>Stronger case for interfacing with existing multiple scattering supporting software than replicated existing software functionality</a:t>
            </a:r>
            <a:endParaRPr lang="en-GB" dirty="0"/>
          </a:p>
        </p:txBody>
      </p:sp>
    </p:spTree>
    <p:extLst>
      <p:ext uri="{BB962C8B-B14F-4D97-AF65-F5344CB8AC3E}">
        <p14:creationId xmlns:p14="http://schemas.microsoft.com/office/powerpoint/2010/main" val="239927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normAutofit/>
          </a:bodyPr>
          <a:lstStyle/>
          <a:p>
            <a:r>
              <a:rPr lang="en-GB" altLang="en-US" dirty="0" smtClean="0"/>
              <a:t>Single component (e.g. the sample)</a:t>
            </a:r>
          </a:p>
          <a:p>
            <a:pPr lvl="1"/>
            <a:r>
              <a:rPr lang="en-GB" altLang="en-US" dirty="0"/>
              <a:t>Any geometry</a:t>
            </a:r>
          </a:p>
          <a:p>
            <a:pPr lvl="1"/>
            <a:r>
              <a:rPr lang="en-GB" altLang="en-US" dirty="0"/>
              <a:t>Powder/single crystal </a:t>
            </a:r>
            <a:r>
              <a:rPr lang="en-GB" altLang="en-US" dirty="0" smtClean="0"/>
              <a:t>S(Q)</a:t>
            </a:r>
          </a:p>
          <a:p>
            <a:pPr lvl="1"/>
            <a:r>
              <a:rPr lang="en-GB" altLang="en-US" dirty="0"/>
              <a:t>I</a:t>
            </a:r>
            <a:r>
              <a:rPr lang="en-GB" altLang="en-US" dirty="0" smtClean="0"/>
              <a:t>sotropic </a:t>
            </a:r>
            <a:r>
              <a:rPr lang="en-GB" altLang="en-US" dirty="0"/>
              <a:t>S(</a:t>
            </a:r>
            <a:r>
              <a:rPr lang="en-GB" altLang="en-US" dirty="0" err="1"/>
              <a:t>Q,w</a:t>
            </a:r>
            <a:r>
              <a:rPr lang="en-GB" altLang="en-US" dirty="0" smtClean="0"/>
              <a:t>)</a:t>
            </a:r>
          </a:p>
          <a:p>
            <a:pPr lvl="1"/>
            <a:r>
              <a:rPr lang="en-GB" altLang="en-US" dirty="0" smtClean="0"/>
              <a:t>Experimental code for general S(</a:t>
            </a:r>
            <a:r>
              <a:rPr lang="en-GB" altLang="en-US" dirty="0" err="1" smtClean="0"/>
              <a:t>Q,w</a:t>
            </a:r>
            <a:r>
              <a:rPr lang="en-GB" altLang="en-US" dirty="0" smtClean="0"/>
              <a:t>)</a:t>
            </a:r>
          </a:p>
          <a:p>
            <a:r>
              <a:rPr lang="en-GB" altLang="en-US" dirty="0" smtClean="0"/>
              <a:t>Any combination of components (called Union in McStas)</a:t>
            </a:r>
          </a:p>
          <a:p>
            <a:pPr lvl="1"/>
            <a:r>
              <a:rPr lang="en-GB" altLang="en-US" dirty="0" smtClean="0"/>
              <a:t>Each item any geometry</a:t>
            </a:r>
          </a:p>
          <a:p>
            <a:pPr lvl="1"/>
            <a:r>
              <a:rPr lang="en-GB" altLang="en-US" dirty="0" smtClean="0"/>
              <a:t>Powder/single crystal S(Q)</a:t>
            </a:r>
          </a:p>
          <a:p>
            <a:pPr lvl="1"/>
            <a:r>
              <a:rPr lang="en-GB" altLang="en-US" dirty="0" smtClean="0"/>
              <a:t>Incoherent scatter (e.g. Vanadium)</a:t>
            </a:r>
          </a:p>
          <a:p>
            <a:pPr marL="0" indent="0">
              <a:buNone/>
            </a:pPr>
            <a:endParaRPr lang="en-GB" altLang="en-US" dirty="0" smtClean="0"/>
          </a:p>
        </p:txBody>
      </p:sp>
      <p:sp>
        <p:nvSpPr>
          <p:cNvPr id="4" name="Title 1"/>
          <p:cNvSpPr>
            <a:spLocks noGrp="1"/>
          </p:cNvSpPr>
          <p:nvPr>
            <p:ph type="title"/>
          </p:nvPr>
        </p:nvSpPr>
        <p:spPr>
          <a:xfrm>
            <a:off x="838200" y="365125"/>
            <a:ext cx="10515600" cy="1325563"/>
          </a:xfrm>
        </p:spPr>
        <p:txBody>
          <a:bodyPr/>
          <a:lstStyle/>
          <a:p>
            <a:r>
              <a:rPr lang="en-GB" dirty="0" smtClean="0"/>
              <a:t>What MS support does </a:t>
            </a:r>
            <a:r>
              <a:rPr lang="en-GB" dirty="0" err="1" smtClean="0"/>
              <a:t>McStas</a:t>
            </a:r>
            <a:r>
              <a:rPr lang="en-GB" dirty="0" smtClean="0"/>
              <a:t> have on offer</a:t>
            </a:r>
            <a:endParaRPr lang="en-GB" dirty="0"/>
          </a:p>
        </p:txBody>
      </p:sp>
    </p:spTree>
    <p:extLst>
      <p:ext uri="{BB962C8B-B14F-4D97-AF65-F5344CB8AC3E}">
        <p14:creationId xmlns:p14="http://schemas.microsoft.com/office/powerpoint/2010/main" val="3614823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1960"/>
            <a:ext cx="10515600" cy="1325563"/>
          </a:xfrm>
        </p:spPr>
        <p:txBody>
          <a:bodyPr>
            <a:normAutofit/>
          </a:bodyPr>
          <a:lstStyle/>
          <a:p>
            <a:r>
              <a:rPr lang="en-GB" sz="3200" dirty="0" smtClean="0">
                <a:effectLst/>
              </a:rPr>
              <a:t>Status of the </a:t>
            </a:r>
            <a:r>
              <a:rPr lang="en-GB" sz="3200" dirty="0" err="1" smtClean="0">
                <a:effectLst/>
              </a:rPr>
              <a:t>McStas</a:t>
            </a:r>
            <a:r>
              <a:rPr lang="en-GB" sz="3200" dirty="0" smtClean="0">
                <a:effectLst/>
              </a:rPr>
              <a:t> sample components, </a:t>
            </a:r>
            <a:r>
              <a:rPr lang="en-GB" sz="3200" dirty="0" err="1" smtClean="0">
                <a:effectLst/>
              </a:rPr>
              <a:t>sep</a:t>
            </a:r>
            <a:r>
              <a:rPr lang="en-GB" sz="3200" dirty="0" smtClean="0">
                <a:effectLst/>
              </a:rPr>
              <a:t> 2015</a:t>
            </a:r>
            <a:endParaRPr lang="en-GB" sz="3200" dirty="0"/>
          </a:p>
        </p:txBody>
      </p:sp>
      <p:pic>
        <p:nvPicPr>
          <p:cNvPr id="5" name="Picture 4"/>
          <p:cNvPicPr>
            <a:picLocks noChangeAspect="1"/>
          </p:cNvPicPr>
          <p:nvPr/>
        </p:nvPicPr>
        <p:blipFill>
          <a:blip r:embed="rId2"/>
          <a:stretch>
            <a:fillRect/>
          </a:stretch>
        </p:blipFill>
        <p:spPr>
          <a:xfrm>
            <a:off x="930030" y="1339199"/>
            <a:ext cx="9107732" cy="4550670"/>
          </a:xfrm>
          <a:prstGeom prst="rect">
            <a:avLst/>
          </a:prstGeom>
        </p:spPr>
      </p:pic>
    </p:spTree>
    <p:extLst>
      <p:ext uri="{BB962C8B-B14F-4D97-AF65-F5344CB8AC3E}">
        <p14:creationId xmlns:p14="http://schemas.microsoft.com/office/powerpoint/2010/main" val="920115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1139" y="450913"/>
            <a:ext cx="9509002" cy="5863550"/>
          </a:xfrm>
          <a:prstGeom prst="rect">
            <a:avLst/>
          </a:prstGeom>
        </p:spPr>
      </p:pic>
    </p:spTree>
    <p:extLst>
      <p:ext uri="{BB962C8B-B14F-4D97-AF65-F5344CB8AC3E}">
        <p14:creationId xmlns:p14="http://schemas.microsoft.com/office/powerpoint/2010/main" val="3401323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565</Words>
  <Application>Microsoft Office PowerPoint</Application>
  <PresentationFormat>Widescreen</PresentationFormat>
  <Paragraphs>85</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Multiple scattering</vt:lpstr>
      <vt:lpstr>Agenda</vt:lpstr>
      <vt:lpstr>Code within Mantid</vt:lpstr>
      <vt:lpstr>Support through other software</vt:lpstr>
      <vt:lpstr>PowerPoint Presentation</vt:lpstr>
      <vt:lpstr>General expectation…?</vt:lpstr>
      <vt:lpstr>What MS support does McStas have on offer</vt:lpstr>
      <vt:lpstr>Status of the McStas sample components, sep 2015</vt:lpstr>
      <vt:lpstr>PowerPoint Presentation</vt:lpstr>
      <vt:lpstr>PowerPoint Presentation</vt:lpstr>
      <vt:lpstr>What has been tested</vt:lpstr>
      <vt:lpstr>Investigation Mantid/McStas multiple scattering against vanadium</vt:lpstr>
      <vt:lpstr>PowerPoint Presentation</vt:lpstr>
      <vt:lpstr>Full comparison</vt:lpstr>
      <vt:lpstr>Vanadium testing with McStas and Mantid</vt:lpstr>
      <vt:lpstr>Other testing: McStas </vt:lpstr>
      <vt:lpstr>Other testing: McStas – Mantid interface </vt:lpstr>
      <vt:lpstr>Going back to the agenda of this meeting</vt:lpstr>
    </vt:vector>
  </TitlesOfParts>
  <Company>STFC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Markvardsen, Anders (STFC,RAL,ISIS)</dc:creator>
  <cp:lastModifiedBy>Markvardsen, Anders (STFC,RAL,ISIS)</cp:lastModifiedBy>
  <cp:revision>42</cp:revision>
  <dcterms:created xsi:type="dcterms:W3CDTF">2018-06-14T08:34:48Z</dcterms:created>
  <dcterms:modified xsi:type="dcterms:W3CDTF">2018-06-21T15:39:02Z</dcterms:modified>
</cp:coreProperties>
</file>