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58" r:id="rId4"/>
    <p:sldId id="259" r:id="rId5"/>
    <p:sldId id="260" r:id="rId6"/>
    <p:sldId id="261" r:id="rId7"/>
    <p:sldId id="264" r:id="rId8"/>
    <p:sldId id="266" r:id="rId9"/>
    <p:sldId id="265" r:id="rId10"/>
    <p:sldId id="267" r:id="rId11"/>
    <p:sldId id="269" r:id="rId12"/>
    <p:sldId id="268" r:id="rId13"/>
    <p:sldId id="270" r:id="rId14"/>
    <p:sldId id="271" r:id="rId15"/>
    <p:sldId id="263" r:id="rId16"/>
    <p:sldId id="257"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51" d="100"/>
          <a:sy n="151" d="100"/>
        </p:scale>
        <p:origin x="-128"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399C6D-8DB6-8F45-BFA2-F16C8FA0D9CE}" type="datetimeFigureOut">
              <a:rPr lang="en-US" smtClean="0"/>
              <a:t>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1062435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399C6D-8DB6-8F45-BFA2-F16C8FA0D9CE}" type="datetimeFigureOut">
              <a:rPr lang="en-US" smtClean="0"/>
              <a:t>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2430990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399C6D-8DB6-8F45-BFA2-F16C8FA0D9CE}" type="datetimeFigureOut">
              <a:rPr lang="en-US" smtClean="0"/>
              <a:t>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3205392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399C6D-8DB6-8F45-BFA2-F16C8FA0D9CE}" type="datetimeFigureOut">
              <a:rPr lang="en-US" smtClean="0"/>
              <a:t>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1885381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399C6D-8DB6-8F45-BFA2-F16C8FA0D9CE}" type="datetimeFigureOut">
              <a:rPr lang="en-US" smtClean="0"/>
              <a:t>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2318680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399C6D-8DB6-8F45-BFA2-F16C8FA0D9CE}" type="datetimeFigureOut">
              <a:rPr lang="en-US" smtClean="0"/>
              <a:t>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988953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399C6D-8DB6-8F45-BFA2-F16C8FA0D9CE}" type="datetimeFigureOut">
              <a:rPr lang="en-US" smtClean="0"/>
              <a:t>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3892599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399C6D-8DB6-8F45-BFA2-F16C8FA0D9CE}" type="datetimeFigureOut">
              <a:rPr lang="en-US" smtClean="0"/>
              <a:t>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399968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399C6D-8DB6-8F45-BFA2-F16C8FA0D9CE}" type="datetimeFigureOut">
              <a:rPr lang="en-US" smtClean="0"/>
              <a:t>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1174731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99C6D-8DB6-8F45-BFA2-F16C8FA0D9CE}" type="datetimeFigureOut">
              <a:rPr lang="en-US" smtClean="0"/>
              <a:t>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2297740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99C6D-8DB6-8F45-BFA2-F16C8FA0D9CE}" type="datetimeFigureOut">
              <a:rPr lang="en-US" smtClean="0"/>
              <a:t>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36881682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399C6D-8DB6-8F45-BFA2-F16C8FA0D9CE}" type="datetimeFigureOut">
              <a:rPr lang="en-US" smtClean="0"/>
              <a:t>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5F1699-A9DD-3141-B448-DABB94B2C7AC}" type="slidenum">
              <a:rPr lang="en-US" smtClean="0"/>
              <a:t>‹#›</a:t>
            </a:fld>
            <a:endParaRPr lang="en-US"/>
          </a:p>
        </p:txBody>
      </p:sp>
    </p:spTree>
    <p:extLst>
      <p:ext uri="{BB962C8B-B14F-4D97-AF65-F5344CB8AC3E}">
        <p14:creationId xmlns:p14="http://schemas.microsoft.com/office/powerpoint/2010/main" val="3536617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mantidprojec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Possible ways to improve the stability of the nightly build</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24302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ParaView</a:t>
            </a:r>
            <a:r>
              <a:rPr lang="en-US" dirty="0" smtClean="0"/>
              <a:t> workflow</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Create a feature branch and “checkout”</a:t>
            </a:r>
          </a:p>
          <a:p>
            <a:pPr marL="514350" indent="-514350">
              <a:buFont typeface="+mj-lt"/>
              <a:buAutoNum type="arabicPeriod"/>
            </a:pPr>
            <a:r>
              <a:rPr lang="en-US" dirty="0" smtClean="0"/>
              <a:t>Do stuff (resist “urge to merge”)</a:t>
            </a:r>
          </a:p>
          <a:p>
            <a:pPr marL="514350" indent="-514350">
              <a:buFont typeface="+mj-lt"/>
              <a:buAutoNum type="arabicPeriod"/>
            </a:pPr>
            <a:r>
              <a:rPr lang="en-US" dirty="0" smtClean="0"/>
              <a:t>Merge into “next” and push to origin</a:t>
            </a:r>
          </a:p>
          <a:p>
            <a:pPr marL="514350" indent="-514350">
              <a:buFont typeface="+mj-lt"/>
              <a:buAutoNum type="arabicPeriod"/>
            </a:pPr>
            <a:r>
              <a:rPr lang="en-US" dirty="0" smtClean="0"/>
              <a:t>Fix issues (from build server) on feature branch and re-merge into “next”</a:t>
            </a:r>
          </a:p>
          <a:p>
            <a:pPr marL="514350" indent="-514350">
              <a:buFont typeface="+mj-lt"/>
              <a:buAutoNum type="arabicPeriod"/>
            </a:pPr>
            <a:r>
              <a:rPr lang="en-US" dirty="0" smtClean="0"/>
              <a:t>Stuart verifies the work</a:t>
            </a:r>
          </a:p>
          <a:p>
            <a:pPr marL="514350" indent="-514350">
              <a:buFont typeface="+mj-lt"/>
              <a:buAutoNum type="arabicPeriod"/>
            </a:pPr>
            <a:r>
              <a:rPr lang="en-US" dirty="0" smtClean="0"/>
              <a:t>Merge topic onto “master”</a:t>
            </a:r>
          </a:p>
          <a:p>
            <a:pPr marL="514350" indent="-514350">
              <a:buFont typeface="+mj-lt"/>
              <a:buAutoNum type="arabicPeriod"/>
            </a:pPr>
            <a:r>
              <a:rPr lang="en-US" dirty="0" smtClean="0"/>
              <a:t>Delete the branch</a:t>
            </a:r>
            <a:endParaRPr lang="en-US" dirty="0"/>
          </a:p>
        </p:txBody>
      </p:sp>
      <p:sp>
        <p:nvSpPr>
          <p:cNvPr id="4" name="Rectangle 3"/>
          <p:cNvSpPr/>
          <p:nvPr/>
        </p:nvSpPr>
        <p:spPr>
          <a:xfrm>
            <a:off x="4444101" y="6275401"/>
            <a:ext cx="4472198" cy="369332"/>
          </a:xfrm>
          <a:prstGeom prst="rect">
            <a:avLst/>
          </a:prstGeom>
        </p:spPr>
        <p:txBody>
          <a:bodyPr wrap="none">
            <a:spAutoFit/>
          </a:bodyPr>
          <a:lstStyle/>
          <a:p>
            <a:r>
              <a:rPr lang="en-US" dirty="0" smtClean="0"/>
              <a:t>http://</a:t>
            </a:r>
            <a:r>
              <a:rPr lang="en-US" dirty="0" err="1" smtClean="0"/>
              <a:t>www.mantidproject.org</a:t>
            </a:r>
            <a:r>
              <a:rPr lang="en-US" dirty="0" smtClean="0"/>
              <a:t>/</a:t>
            </a:r>
            <a:r>
              <a:rPr lang="en-US" dirty="0" err="1" smtClean="0"/>
              <a:t>Git_Workflow</a:t>
            </a:r>
            <a:endParaRPr lang="en-US" dirty="0"/>
          </a:p>
        </p:txBody>
      </p:sp>
    </p:spTree>
    <p:extLst>
      <p:ext uri="{BB962C8B-B14F-4D97-AF65-F5344CB8AC3E}">
        <p14:creationId xmlns:p14="http://schemas.microsoft.com/office/powerpoint/2010/main" val="4103435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KDE workflow</a:t>
            </a:r>
            <a:endParaRPr lang="en-US" dirty="0"/>
          </a:p>
        </p:txBody>
      </p:sp>
      <p:pic>
        <p:nvPicPr>
          <p:cNvPr id="4" name="Picture 3"/>
          <p:cNvPicPr>
            <a:picLocks noChangeAspect="1"/>
          </p:cNvPicPr>
          <p:nvPr/>
        </p:nvPicPr>
        <p:blipFill>
          <a:blip r:embed="rId2"/>
          <a:stretch>
            <a:fillRect/>
          </a:stretch>
        </p:blipFill>
        <p:spPr>
          <a:xfrm>
            <a:off x="296334" y="712089"/>
            <a:ext cx="8686800" cy="6145911"/>
          </a:xfrm>
          <a:prstGeom prst="rect">
            <a:avLst/>
          </a:prstGeom>
        </p:spPr>
      </p:pic>
      <p:sp>
        <p:nvSpPr>
          <p:cNvPr id="3" name="Rectangle 2"/>
          <p:cNvSpPr/>
          <p:nvPr/>
        </p:nvSpPr>
        <p:spPr>
          <a:xfrm>
            <a:off x="3572761" y="6419712"/>
            <a:ext cx="5485033" cy="369332"/>
          </a:xfrm>
          <a:prstGeom prst="rect">
            <a:avLst/>
          </a:prstGeom>
        </p:spPr>
        <p:txBody>
          <a:bodyPr wrap="square">
            <a:spAutoFit/>
          </a:bodyPr>
          <a:lstStyle/>
          <a:p>
            <a:r>
              <a:rPr lang="en-US" dirty="0"/>
              <a:t>http://</a:t>
            </a:r>
            <a:r>
              <a:rPr lang="en-US" dirty="0" err="1"/>
              <a:t>community.kde.org</a:t>
            </a:r>
            <a:r>
              <a:rPr lang="en-US" dirty="0"/>
              <a:t>/Frameworks/</a:t>
            </a:r>
            <a:r>
              <a:rPr lang="en-US" dirty="0" err="1"/>
              <a:t>Git_Workflow</a:t>
            </a:r>
            <a:endParaRPr lang="en-US" dirty="0"/>
          </a:p>
        </p:txBody>
      </p:sp>
    </p:spTree>
    <p:extLst>
      <p:ext uri="{BB962C8B-B14F-4D97-AF65-F5344CB8AC3E}">
        <p14:creationId xmlns:p14="http://schemas.microsoft.com/office/powerpoint/2010/main" val="1581304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 to build servers</a:t>
            </a:r>
            <a:endParaRPr lang="en-US" dirty="0"/>
          </a:p>
        </p:txBody>
      </p:sp>
      <p:sp>
        <p:nvSpPr>
          <p:cNvPr id="3" name="Content Placeholder 2"/>
          <p:cNvSpPr>
            <a:spLocks noGrp="1"/>
          </p:cNvSpPr>
          <p:nvPr>
            <p:ph idx="1"/>
          </p:nvPr>
        </p:nvSpPr>
        <p:spPr/>
        <p:txBody>
          <a:bodyPr/>
          <a:lstStyle/>
          <a:p>
            <a:r>
              <a:rPr lang="en-US" dirty="0" smtClean="0"/>
              <a:t>Duplicate incremental (and clean?) builds for “next” branch</a:t>
            </a:r>
          </a:p>
          <a:p>
            <a:r>
              <a:rPr lang="en-US" dirty="0" err="1"/>
              <a:t>m</a:t>
            </a:r>
            <a:r>
              <a:rPr lang="en-US" dirty="0" err="1" smtClean="0"/>
              <a:t>antidunstable</a:t>
            </a:r>
            <a:r>
              <a:rPr lang="en-US" dirty="0" smtClean="0"/>
              <a:t> is the result of successful “next”</a:t>
            </a:r>
          </a:p>
          <a:p>
            <a:r>
              <a:rPr lang="en-US" dirty="0" err="1"/>
              <a:t>m</a:t>
            </a:r>
            <a:r>
              <a:rPr lang="en-US" dirty="0" err="1" smtClean="0"/>
              <a:t>antidnightly</a:t>
            </a:r>
            <a:r>
              <a:rPr lang="en-US" dirty="0" smtClean="0"/>
              <a:t> is the result of successful “master” build </a:t>
            </a:r>
            <a:endParaRPr lang="en-US" dirty="0"/>
          </a:p>
        </p:txBody>
      </p:sp>
    </p:spTree>
    <p:extLst>
      <p:ext uri="{BB962C8B-B14F-4D97-AF65-F5344CB8AC3E}">
        <p14:creationId xmlns:p14="http://schemas.microsoft.com/office/powerpoint/2010/main" val="71681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benefits</a:t>
            </a:r>
            <a:endParaRPr lang="en-US" dirty="0"/>
          </a:p>
        </p:txBody>
      </p:sp>
      <p:sp>
        <p:nvSpPr>
          <p:cNvPr id="3" name="Content Placeholder 2"/>
          <p:cNvSpPr>
            <a:spLocks noGrp="1"/>
          </p:cNvSpPr>
          <p:nvPr>
            <p:ph idx="1"/>
          </p:nvPr>
        </p:nvSpPr>
        <p:spPr/>
        <p:txBody>
          <a:bodyPr/>
          <a:lstStyle/>
          <a:p>
            <a:r>
              <a:rPr lang="en-US" dirty="0" smtClean="0"/>
              <a:t>All builds of “master” are releasable – just add unscripted testing and a version number</a:t>
            </a:r>
          </a:p>
          <a:p>
            <a:r>
              <a:rPr lang="en-US" dirty="0" smtClean="0"/>
              <a:t>Patch releases require (almost) no extra review</a:t>
            </a:r>
          </a:p>
          <a:p>
            <a:r>
              <a:rPr lang="en-US" dirty="0" smtClean="0"/>
              <a:t>Only “fully baked” features are in a release</a:t>
            </a:r>
          </a:p>
        </p:txBody>
      </p:sp>
    </p:spTree>
    <p:extLst>
      <p:ext uri="{BB962C8B-B14F-4D97-AF65-F5344CB8AC3E}">
        <p14:creationId xmlns:p14="http://schemas.microsoft.com/office/powerpoint/2010/main" val="2875966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p:txBody>
          <a:bodyPr/>
          <a:lstStyle/>
          <a:p>
            <a:r>
              <a:rPr lang="en-US" dirty="0" smtClean="0"/>
              <a:t>Ticket </a:t>
            </a:r>
            <a:r>
              <a:rPr lang="en-US" dirty="0" err="1" smtClean="0"/>
              <a:t>cruft</a:t>
            </a:r>
            <a:r>
              <a:rPr lang="en-US" dirty="0" smtClean="0"/>
              <a:t> in </a:t>
            </a:r>
            <a:r>
              <a:rPr lang="en-US" dirty="0" err="1" smtClean="0"/>
              <a:t>trac</a:t>
            </a:r>
            <a:endParaRPr lang="en-US" dirty="0" smtClean="0"/>
          </a:p>
          <a:p>
            <a:pPr lvl="1"/>
            <a:r>
              <a:rPr lang="en-US" dirty="0" smtClean="0"/>
              <a:t>Merge emails</a:t>
            </a:r>
          </a:p>
          <a:p>
            <a:pPr lvl="1"/>
            <a:r>
              <a:rPr lang="en-US" dirty="0" smtClean="0"/>
              <a:t>Broken change set links in tickets</a:t>
            </a:r>
          </a:p>
          <a:p>
            <a:r>
              <a:rPr lang="en-US" dirty="0" smtClean="0"/>
              <a:t>Educating people in new workflow</a:t>
            </a:r>
            <a:endParaRPr lang="en-US" dirty="0"/>
          </a:p>
        </p:txBody>
      </p:sp>
    </p:spTree>
    <p:extLst>
      <p:ext uri="{BB962C8B-B14F-4D97-AF65-F5344CB8AC3E}">
        <p14:creationId xmlns:p14="http://schemas.microsoft.com/office/powerpoint/2010/main" val="1499593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Turn all warnings back on</a:t>
            </a:r>
          </a:p>
          <a:p>
            <a:pPr marL="514350" indent="-514350">
              <a:buFont typeface="+mj-lt"/>
              <a:buAutoNum type="arabicPeriod"/>
            </a:pPr>
            <a:r>
              <a:rPr lang="en-US" dirty="0" smtClean="0"/>
              <a:t>Warnings day</a:t>
            </a:r>
          </a:p>
          <a:p>
            <a:pPr marL="514350" indent="-514350">
              <a:buFont typeface="+mj-lt"/>
              <a:buAutoNum type="arabicPeriod"/>
            </a:pPr>
            <a:r>
              <a:rPr lang="en-US" dirty="0" smtClean="0"/>
              <a:t>Explore additional static analysis results</a:t>
            </a:r>
          </a:p>
          <a:p>
            <a:pPr marL="514350" indent="-514350">
              <a:buFont typeface="+mj-lt"/>
              <a:buAutoNum type="arabicPeriod"/>
            </a:pPr>
            <a:r>
              <a:rPr lang="en-US" dirty="0" smtClean="0"/>
              <a:t>“Own” all code in </a:t>
            </a:r>
            <a:r>
              <a:rPr lang="en-US" dirty="0" err="1" smtClean="0"/>
              <a:t>mantidproject</a:t>
            </a:r>
            <a:r>
              <a:rPr lang="en-US" dirty="0" smtClean="0"/>
              <a:t>/</a:t>
            </a:r>
            <a:r>
              <a:rPr lang="en-US" dirty="0" err="1" smtClean="0"/>
              <a:t>mantid</a:t>
            </a:r>
            <a:endParaRPr lang="en-US" dirty="0" smtClean="0"/>
          </a:p>
          <a:p>
            <a:pPr marL="514350" indent="-514350">
              <a:buFont typeface="+mj-lt"/>
              <a:buAutoNum type="arabicPeriod"/>
            </a:pPr>
            <a:r>
              <a:rPr lang="en-US" dirty="0" smtClean="0"/>
              <a:t>Verify tickets during release cycle (change workflow?)</a:t>
            </a:r>
            <a:endParaRPr lang="en-US" dirty="0"/>
          </a:p>
        </p:txBody>
      </p:sp>
    </p:spTree>
    <p:extLst>
      <p:ext uri="{BB962C8B-B14F-4D97-AF65-F5344CB8AC3E}">
        <p14:creationId xmlns:p14="http://schemas.microsoft.com/office/powerpoint/2010/main" val="3511011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antid_log_with_nam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141" y="4790591"/>
            <a:ext cx="5870261" cy="1897636"/>
          </a:xfrm>
          <a:prstGeom prst="rect">
            <a:avLst/>
          </a:prstGeom>
        </p:spPr>
      </p:pic>
      <p:pic>
        <p:nvPicPr>
          <p:cNvPr id="6" name="Picture 5" descr="mantid_25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8626" y="2251256"/>
            <a:ext cx="3657600" cy="3657600"/>
          </a:xfrm>
          <a:prstGeom prst="rect">
            <a:avLst/>
          </a:prstGeom>
        </p:spPr>
      </p:pic>
      <p:pic>
        <p:nvPicPr>
          <p:cNvPr id="7" name="Picture 6" descr="mantid_12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5360" y="1612643"/>
            <a:ext cx="2743200" cy="2743200"/>
          </a:xfrm>
          <a:prstGeom prst="rect">
            <a:avLst/>
          </a:prstGeom>
        </p:spPr>
      </p:pic>
      <p:pic>
        <p:nvPicPr>
          <p:cNvPr id="8" name="Picture 7" descr="mantid_64.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888" y="1797309"/>
            <a:ext cx="1828800" cy="1828800"/>
          </a:xfrm>
          <a:prstGeom prst="rect">
            <a:avLst/>
          </a:prstGeom>
        </p:spPr>
      </p:pic>
      <p:pic>
        <p:nvPicPr>
          <p:cNvPr id="9" name="Picture 8" descr="mantid_48.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1722" y="241043"/>
            <a:ext cx="1371600" cy="1371600"/>
          </a:xfrm>
          <a:prstGeom prst="rect">
            <a:avLst/>
          </a:prstGeom>
        </p:spPr>
      </p:pic>
      <p:pic>
        <p:nvPicPr>
          <p:cNvPr id="10" name="Picture 9" descr="mantid_32.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54571" y="240997"/>
            <a:ext cx="914400" cy="914400"/>
          </a:xfrm>
          <a:prstGeom prst="rect">
            <a:avLst/>
          </a:prstGeom>
        </p:spPr>
      </p:pic>
      <p:pic>
        <p:nvPicPr>
          <p:cNvPr id="11" name="Picture 10" descr="mantid_24.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03636" y="240997"/>
            <a:ext cx="685800" cy="685800"/>
          </a:xfrm>
          <a:prstGeom prst="rect">
            <a:avLst/>
          </a:prstGeom>
        </p:spPr>
      </p:pic>
      <p:pic>
        <p:nvPicPr>
          <p:cNvPr id="12" name="Picture 11" descr="mantid_16.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88493" y="240997"/>
            <a:ext cx="457200" cy="457200"/>
          </a:xfrm>
          <a:prstGeom prst="rect">
            <a:avLst/>
          </a:prstGeom>
        </p:spPr>
      </p:pic>
      <p:sp>
        <p:nvSpPr>
          <p:cNvPr id="13" name="TextBox 12"/>
          <p:cNvSpPr txBox="1"/>
          <p:nvPr/>
        </p:nvSpPr>
        <p:spPr>
          <a:xfrm>
            <a:off x="3220167" y="742131"/>
            <a:ext cx="418654" cy="369332"/>
          </a:xfrm>
          <a:prstGeom prst="rect">
            <a:avLst/>
          </a:prstGeom>
          <a:noFill/>
        </p:spPr>
        <p:txBody>
          <a:bodyPr wrap="none" rtlCol="0">
            <a:spAutoFit/>
          </a:bodyPr>
          <a:lstStyle/>
          <a:p>
            <a:r>
              <a:rPr lang="en-US" dirty="0" smtClean="0"/>
              <a:t>16</a:t>
            </a:r>
            <a:endParaRPr lang="en-US" dirty="0"/>
          </a:p>
        </p:txBody>
      </p:sp>
      <p:sp>
        <p:nvSpPr>
          <p:cNvPr id="14" name="TextBox 13"/>
          <p:cNvSpPr txBox="1"/>
          <p:nvPr/>
        </p:nvSpPr>
        <p:spPr>
          <a:xfrm>
            <a:off x="4339947" y="990431"/>
            <a:ext cx="418654" cy="369332"/>
          </a:xfrm>
          <a:prstGeom prst="rect">
            <a:avLst/>
          </a:prstGeom>
          <a:noFill/>
        </p:spPr>
        <p:txBody>
          <a:bodyPr wrap="none" rtlCol="0">
            <a:spAutoFit/>
          </a:bodyPr>
          <a:lstStyle/>
          <a:p>
            <a:r>
              <a:rPr lang="en-US" dirty="0" smtClean="0"/>
              <a:t>24</a:t>
            </a:r>
          </a:p>
        </p:txBody>
      </p:sp>
      <p:sp>
        <p:nvSpPr>
          <p:cNvPr id="15" name="TextBox 14"/>
          <p:cNvSpPr txBox="1"/>
          <p:nvPr/>
        </p:nvSpPr>
        <p:spPr>
          <a:xfrm>
            <a:off x="5727311" y="1175051"/>
            <a:ext cx="418654" cy="369332"/>
          </a:xfrm>
          <a:prstGeom prst="rect">
            <a:avLst/>
          </a:prstGeom>
          <a:noFill/>
        </p:spPr>
        <p:txBody>
          <a:bodyPr wrap="none" rtlCol="0">
            <a:spAutoFit/>
          </a:bodyPr>
          <a:lstStyle/>
          <a:p>
            <a:r>
              <a:rPr lang="en-US" dirty="0" smtClean="0"/>
              <a:t>32</a:t>
            </a:r>
            <a:endParaRPr lang="en-US" dirty="0"/>
          </a:p>
        </p:txBody>
      </p:sp>
      <p:sp>
        <p:nvSpPr>
          <p:cNvPr id="16" name="TextBox 15"/>
          <p:cNvSpPr txBox="1"/>
          <p:nvPr/>
        </p:nvSpPr>
        <p:spPr>
          <a:xfrm>
            <a:off x="2115034" y="3360096"/>
            <a:ext cx="418654" cy="369332"/>
          </a:xfrm>
          <a:prstGeom prst="rect">
            <a:avLst/>
          </a:prstGeom>
          <a:noFill/>
        </p:spPr>
        <p:txBody>
          <a:bodyPr wrap="none" rtlCol="0">
            <a:spAutoFit/>
          </a:bodyPr>
          <a:lstStyle/>
          <a:p>
            <a:r>
              <a:rPr lang="en-US" dirty="0" smtClean="0"/>
              <a:t>64</a:t>
            </a:r>
            <a:endParaRPr lang="en-US" dirty="0"/>
          </a:p>
        </p:txBody>
      </p:sp>
      <p:sp>
        <p:nvSpPr>
          <p:cNvPr id="17" name="TextBox 16"/>
          <p:cNvSpPr txBox="1"/>
          <p:nvPr/>
        </p:nvSpPr>
        <p:spPr>
          <a:xfrm>
            <a:off x="7635498" y="1427977"/>
            <a:ext cx="418654" cy="369332"/>
          </a:xfrm>
          <a:prstGeom prst="rect">
            <a:avLst/>
          </a:prstGeom>
          <a:noFill/>
        </p:spPr>
        <p:txBody>
          <a:bodyPr wrap="none" rtlCol="0">
            <a:spAutoFit/>
          </a:bodyPr>
          <a:lstStyle/>
          <a:p>
            <a:r>
              <a:rPr lang="en-US" dirty="0" smtClean="0"/>
              <a:t>48</a:t>
            </a:r>
          </a:p>
        </p:txBody>
      </p:sp>
      <p:sp>
        <p:nvSpPr>
          <p:cNvPr id="18" name="TextBox 17"/>
          <p:cNvSpPr txBox="1"/>
          <p:nvPr/>
        </p:nvSpPr>
        <p:spPr>
          <a:xfrm>
            <a:off x="4605519" y="3887459"/>
            <a:ext cx="535648" cy="369332"/>
          </a:xfrm>
          <a:prstGeom prst="rect">
            <a:avLst/>
          </a:prstGeom>
          <a:noFill/>
        </p:spPr>
        <p:txBody>
          <a:bodyPr wrap="none" rtlCol="0">
            <a:spAutoFit/>
          </a:bodyPr>
          <a:lstStyle/>
          <a:p>
            <a:r>
              <a:rPr lang="en-US" dirty="0" smtClean="0"/>
              <a:t>128</a:t>
            </a:r>
          </a:p>
        </p:txBody>
      </p:sp>
      <p:sp>
        <p:nvSpPr>
          <p:cNvPr id="19" name="TextBox 18"/>
          <p:cNvSpPr txBox="1"/>
          <p:nvPr/>
        </p:nvSpPr>
        <p:spPr>
          <a:xfrm>
            <a:off x="8033477" y="5435328"/>
            <a:ext cx="535648" cy="369332"/>
          </a:xfrm>
          <a:prstGeom prst="rect">
            <a:avLst/>
          </a:prstGeom>
          <a:noFill/>
        </p:spPr>
        <p:txBody>
          <a:bodyPr wrap="none" rtlCol="0">
            <a:spAutoFit/>
          </a:bodyPr>
          <a:lstStyle/>
          <a:p>
            <a:r>
              <a:rPr lang="en-US" dirty="0" smtClean="0"/>
              <a:t>256</a:t>
            </a:r>
            <a:endParaRPr lang="en-US" dirty="0"/>
          </a:p>
        </p:txBody>
      </p:sp>
    </p:spTree>
    <p:extLst>
      <p:ext uri="{BB962C8B-B14F-4D97-AF65-F5344CB8AC3E}">
        <p14:creationId xmlns:p14="http://schemas.microsoft.com/office/powerpoint/2010/main" val="2029915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to improve </a:t>
            </a:r>
            <a:r>
              <a:rPr lang="en-US" dirty="0" err="1" smtClean="0"/>
              <a:t>mantidnightly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“Friendly” users</a:t>
            </a:r>
          </a:p>
          <a:p>
            <a:r>
              <a:rPr lang="en-US" dirty="0" smtClean="0"/>
              <a:t>Basis for new features</a:t>
            </a:r>
          </a:p>
          <a:p>
            <a:r>
              <a:rPr lang="en-US" dirty="0" smtClean="0"/>
              <a:t>Less </a:t>
            </a:r>
            <a:r>
              <a:rPr lang="en-US" strike="sngStrike" dirty="0" smtClean="0"/>
              <a:t>spam</a:t>
            </a:r>
            <a:r>
              <a:rPr lang="en-US" dirty="0" smtClean="0"/>
              <a:t> email</a:t>
            </a:r>
          </a:p>
          <a:p>
            <a:r>
              <a:rPr lang="en-US" dirty="0" smtClean="0"/>
              <a:t>Some instruments are under active development and need new features/fixes daily</a:t>
            </a:r>
          </a:p>
          <a:p>
            <a:r>
              <a:rPr lang="en-US" dirty="0" smtClean="0"/>
              <a:t>Level playing field as more institutions join the collaboration</a:t>
            </a:r>
          </a:p>
          <a:p>
            <a:r>
              <a:rPr lang="en-US" dirty="0"/>
              <a:t>Division directors don’t ask why </a:t>
            </a:r>
            <a:r>
              <a:rPr lang="en-US" dirty="0" err="1"/>
              <a:t>mantid</a:t>
            </a:r>
            <a:r>
              <a:rPr lang="en-US" dirty="0"/>
              <a:t> is broken for an </a:t>
            </a:r>
            <a:r>
              <a:rPr lang="en-US" dirty="0" smtClean="0"/>
              <a:t>instrument</a:t>
            </a:r>
          </a:p>
          <a:p>
            <a:r>
              <a:rPr lang="en-US" dirty="0" smtClean="0"/>
              <a:t>Patches don’t come out often/fast enough</a:t>
            </a:r>
            <a:endParaRPr lang="en-US" dirty="0"/>
          </a:p>
        </p:txBody>
      </p:sp>
    </p:spTree>
    <p:extLst>
      <p:ext uri="{BB962C8B-B14F-4D97-AF65-F5344CB8AC3E}">
        <p14:creationId xmlns:p14="http://schemas.microsoft.com/office/powerpoint/2010/main" val="833837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versions installed at SNS</a:t>
            </a:r>
            <a:endParaRPr lang="en-US" dirty="0"/>
          </a:p>
        </p:txBody>
      </p:sp>
      <p:sp>
        <p:nvSpPr>
          <p:cNvPr id="3" name="Content Placeholder 2"/>
          <p:cNvSpPr>
            <a:spLocks noGrp="1"/>
          </p:cNvSpPr>
          <p:nvPr>
            <p:ph idx="1"/>
          </p:nvPr>
        </p:nvSpPr>
        <p:spPr/>
        <p:txBody>
          <a:bodyPr/>
          <a:lstStyle/>
          <a:p>
            <a:r>
              <a:rPr lang="en-US" dirty="0" err="1" smtClean="0"/>
              <a:t>mantid</a:t>
            </a:r>
            <a:r>
              <a:rPr lang="en-US" dirty="0" smtClean="0"/>
              <a:t> – latest stable release</a:t>
            </a:r>
          </a:p>
          <a:p>
            <a:r>
              <a:rPr lang="en-US" dirty="0" err="1" smtClean="0"/>
              <a:t>mantidnightly</a:t>
            </a:r>
            <a:r>
              <a:rPr lang="en-US" dirty="0" smtClean="0"/>
              <a:t> – latest successful system tested build of master</a:t>
            </a:r>
          </a:p>
          <a:p>
            <a:r>
              <a:rPr lang="en-US" dirty="0" err="1" smtClean="0"/>
              <a:t>mantidunstable</a:t>
            </a:r>
            <a:r>
              <a:rPr lang="en-US" dirty="0" smtClean="0"/>
              <a:t> – latest successful clean build of master</a:t>
            </a:r>
            <a:endParaRPr lang="en-US" dirty="0"/>
          </a:p>
        </p:txBody>
      </p:sp>
    </p:spTree>
    <p:extLst>
      <p:ext uri="{BB962C8B-B14F-4D97-AF65-F5344CB8AC3E}">
        <p14:creationId xmlns:p14="http://schemas.microsoft.com/office/powerpoint/2010/main" val="2176130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Joel Test</a:t>
            </a:r>
            <a:endParaRPr lang="en-US" dirty="0"/>
          </a:p>
        </p:txBody>
      </p:sp>
      <p:sp>
        <p:nvSpPr>
          <p:cNvPr id="3" name="Content Placeholder 2"/>
          <p:cNvSpPr>
            <a:spLocks noGrp="1"/>
          </p:cNvSpPr>
          <p:nvPr>
            <p:ph idx="1"/>
          </p:nvPr>
        </p:nvSpPr>
        <p:spPr/>
        <p:txBody>
          <a:bodyPr>
            <a:normAutofit fontScale="70000" lnSpcReduction="20000"/>
          </a:bodyPr>
          <a:lstStyle/>
          <a:p>
            <a:pPr marL="514350" indent="-514350">
              <a:buFont typeface="+mj-lt"/>
              <a:buAutoNum type="arabicPeriod"/>
            </a:pPr>
            <a:r>
              <a:rPr lang="en-US" dirty="0" smtClean="0"/>
              <a:t>Do you use source control?</a:t>
            </a:r>
          </a:p>
          <a:p>
            <a:pPr marL="514350" indent="-514350">
              <a:buFont typeface="+mj-lt"/>
              <a:buAutoNum type="arabicPeriod"/>
            </a:pPr>
            <a:r>
              <a:rPr lang="en-US" dirty="0" smtClean="0"/>
              <a:t>Can you make a build in one step?</a:t>
            </a:r>
          </a:p>
          <a:p>
            <a:pPr marL="514350" indent="-514350">
              <a:buFont typeface="+mj-lt"/>
              <a:buAutoNum type="arabicPeriod"/>
            </a:pPr>
            <a:r>
              <a:rPr lang="en-US" dirty="0" smtClean="0"/>
              <a:t>Do you make daily builds?</a:t>
            </a:r>
          </a:p>
          <a:p>
            <a:pPr marL="514350" indent="-514350">
              <a:buFont typeface="+mj-lt"/>
              <a:buAutoNum type="arabicPeriod"/>
            </a:pPr>
            <a:r>
              <a:rPr lang="en-US" dirty="0" smtClean="0"/>
              <a:t>Do you have a bug database?</a:t>
            </a:r>
          </a:p>
          <a:p>
            <a:pPr marL="514350" indent="-514350">
              <a:buFont typeface="+mj-lt"/>
              <a:buAutoNum type="arabicPeriod"/>
            </a:pPr>
            <a:r>
              <a:rPr lang="en-US" dirty="0" smtClean="0"/>
              <a:t>Do you fix bugs before writing new code?</a:t>
            </a:r>
          </a:p>
          <a:p>
            <a:pPr marL="514350" indent="-514350">
              <a:buFont typeface="+mj-lt"/>
              <a:buAutoNum type="arabicPeriod"/>
            </a:pPr>
            <a:r>
              <a:rPr lang="en-US" dirty="0" smtClean="0"/>
              <a:t>Do you have an up-to-date-schedule?</a:t>
            </a:r>
          </a:p>
          <a:p>
            <a:pPr marL="514350" indent="-514350">
              <a:buFont typeface="+mj-lt"/>
              <a:buAutoNum type="arabicPeriod"/>
            </a:pPr>
            <a:r>
              <a:rPr lang="en-US" dirty="0" smtClean="0"/>
              <a:t>Do you have a spec?</a:t>
            </a:r>
          </a:p>
          <a:p>
            <a:pPr marL="514350" indent="-514350">
              <a:buFont typeface="+mj-lt"/>
              <a:buAutoNum type="arabicPeriod"/>
            </a:pPr>
            <a:r>
              <a:rPr lang="en-US" dirty="0" smtClean="0"/>
              <a:t>Do programmers have quiet working conditions?</a:t>
            </a:r>
          </a:p>
          <a:p>
            <a:pPr marL="514350" indent="-514350">
              <a:buFont typeface="+mj-lt"/>
              <a:buAutoNum type="arabicPeriod"/>
            </a:pPr>
            <a:r>
              <a:rPr lang="en-US" dirty="0" smtClean="0"/>
              <a:t>Do you use the best tools money can buy?</a:t>
            </a:r>
          </a:p>
          <a:p>
            <a:pPr marL="514350" indent="-514350">
              <a:buFont typeface="+mj-lt"/>
              <a:buAutoNum type="arabicPeriod"/>
            </a:pPr>
            <a:r>
              <a:rPr lang="en-US" dirty="0" smtClean="0"/>
              <a:t>Do you have testers?</a:t>
            </a:r>
          </a:p>
          <a:p>
            <a:pPr marL="514350" indent="-514350">
              <a:buFont typeface="+mj-lt"/>
              <a:buAutoNum type="arabicPeriod"/>
            </a:pPr>
            <a:r>
              <a:rPr lang="en-US" dirty="0" smtClean="0"/>
              <a:t>Do new candidates write code during their interview?</a:t>
            </a:r>
          </a:p>
          <a:p>
            <a:pPr marL="514350" indent="-514350">
              <a:buFont typeface="+mj-lt"/>
              <a:buAutoNum type="arabicPeriod"/>
            </a:pPr>
            <a:r>
              <a:rPr lang="en-US" dirty="0" smtClean="0"/>
              <a:t>Do you do hallway usability testing?</a:t>
            </a:r>
          </a:p>
        </p:txBody>
      </p:sp>
      <p:sp>
        <p:nvSpPr>
          <p:cNvPr id="4" name="TextBox 3"/>
          <p:cNvSpPr txBox="1"/>
          <p:nvPr/>
        </p:nvSpPr>
        <p:spPr>
          <a:xfrm>
            <a:off x="2968046" y="6317836"/>
            <a:ext cx="6060523" cy="369332"/>
          </a:xfrm>
          <a:prstGeom prst="rect">
            <a:avLst/>
          </a:prstGeom>
          <a:noFill/>
        </p:spPr>
        <p:txBody>
          <a:bodyPr wrap="none" rtlCol="0">
            <a:spAutoFit/>
          </a:bodyPr>
          <a:lstStyle/>
          <a:p>
            <a:r>
              <a:rPr lang="en-US" dirty="0" smtClean="0"/>
              <a:t>http://</a:t>
            </a:r>
            <a:r>
              <a:rPr lang="en-US" dirty="0" err="1" smtClean="0"/>
              <a:t>www.joelonsoftware.com</a:t>
            </a:r>
            <a:r>
              <a:rPr lang="en-US" dirty="0" smtClean="0"/>
              <a:t>/articles/fog0000000043.html</a:t>
            </a:r>
            <a:endParaRPr lang="en-US" dirty="0"/>
          </a:p>
        </p:txBody>
      </p:sp>
    </p:spTree>
    <p:extLst>
      <p:ext uri="{BB962C8B-B14F-4D97-AF65-F5344CB8AC3E}">
        <p14:creationId xmlns:p14="http://schemas.microsoft.com/office/powerpoint/2010/main" val="3657998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alphaModFix amt="25000"/>
          </a:blip>
          <a:stretch>
            <a:fillRect/>
          </a:stretch>
        </p:blipFill>
        <p:spPr>
          <a:xfrm>
            <a:off x="508000" y="1285004"/>
            <a:ext cx="7691954" cy="5122841"/>
          </a:xfrm>
          <a:prstGeom prst="rect">
            <a:avLst/>
          </a:prstGeom>
        </p:spPr>
      </p:pic>
      <p:sp>
        <p:nvSpPr>
          <p:cNvPr id="2" name="Title 1"/>
          <p:cNvSpPr>
            <a:spLocks noGrp="1"/>
          </p:cNvSpPr>
          <p:nvPr>
            <p:ph type="title"/>
          </p:nvPr>
        </p:nvSpPr>
        <p:spPr/>
        <p:txBody>
          <a:bodyPr/>
          <a:lstStyle/>
          <a:p>
            <a:r>
              <a:rPr lang="en-US" dirty="0" smtClean="0"/>
              <a:t>Code Smells</a:t>
            </a:r>
            <a:endParaRPr lang="en-US" dirty="0"/>
          </a:p>
        </p:txBody>
      </p:sp>
      <p:sp>
        <p:nvSpPr>
          <p:cNvPr id="4" name="Rectangle 3"/>
          <p:cNvSpPr/>
          <p:nvPr/>
        </p:nvSpPr>
        <p:spPr>
          <a:xfrm>
            <a:off x="1126969" y="1600200"/>
            <a:ext cx="6622514" cy="4524316"/>
          </a:xfrm>
          <a:prstGeom prst="rect">
            <a:avLst/>
          </a:prstGeom>
        </p:spPr>
        <p:txBody>
          <a:bodyPr wrap="square">
            <a:spAutoFit/>
          </a:bodyPr>
          <a:lstStyle/>
          <a:p>
            <a:r>
              <a:rPr lang="en-US" dirty="0" smtClean="0"/>
              <a:t>I'm often asked why the book Refactoring isn't included in my recommended developer reading list. Although I own the book, and I've read it twice, I felt it was too prescriptive-- if you see (x), then you must do (y). Any programmer worth his or her salt should already be refactoring aggressively. It's so essential to the craft that if you have to read a book to understand how it works, you probably shouldn't be a programmer in the first place.</a:t>
            </a:r>
          </a:p>
          <a:p>
            <a:endParaRPr lang="en-US" dirty="0" smtClean="0"/>
          </a:p>
          <a:p>
            <a:r>
              <a:rPr lang="en-US" dirty="0" smtClean="0"/>
              <a:t>There's nothing wrong with codifying refactoring guidelines in a book. But the most important guideline is to watch for warning signs in your own code-- so called "code smells".</a:t>
            </a:r>
          </a:p>
          <a:p>
            <a:endParaRPr lang="en-US" dirty="0" smtClean="0"/>
          </a:p>
          <a:p>
            <a:r>
              <a:rPr lang="en-US" dirty="0" smtClean="0"/>
              <a:t>Developing your "code nose" is something that happens early in your programming career, if it's going to happen at all. I combined all the documented code smells I could find into this reference; most of these smells should be familiar to you.</a:t>
            </a:r>
            <a:endParaRPr lang="en-US" dirty="0"/>
          </a:p>
        </p:txBody>
      </p:sp>
      <p:sp>
        <p:nvSpPr>
          <p:cNvPr id="6" name="Rectangle 5"/>
          <p:cNvSpPr/>
          <p:nvPr/>
        </p:nvSpPr>
        <p:spPr>
          <a:xfrm>
            <a:off x="2926754" y="6403065"/>
            <a:ext cx="6122632" cy="369332"/>
          </a:xfrm>
          <a:prstGeom prst="rect">
            <a:avLst/>
          </a:prstGeom>
        </p:spPr>
        <p:txBody>
          <a:bodyPr wrap="square">
            <a:spAutoFit/>
          </a:bodyPr>
          <a:lstStyle/>
          <a:p>
            <a:r>
              <a:rPr lang="en-US" dirty="0" smtClean="0"/>
              <a:t>http://</a:t>
            </a:r>
            <a:r>
              <a:rPr lang="en-US" dirty="0" err="1" smtClean="0"/>
              <a:t>www.codinghorror.com</a:t>
            </a:r>
            <a:r>
              <a:rPr lang="en-US" dirty="0" smtClean="0"/>
              <a:t>/blog/2006/05/code-</a:t>
            </a:r>
            <a:r>
              <a:rPr lang="en-US" dirty="0" err="1" smtClean="0"/>
              <a:t>smells.html</a:t>
            </a:r>
            <a:endParaRPr lang="en-US" dirty="0"/>
          </a:p>
        </p:txBody>
      </p:sp>
    </p:spTree>
    <p:extLst>
      <p:ext uri="{BB962C8B-B14F-4D97-AF65-F5344CB8AC3E}">
        <p14:creationId xmlns:p14="http://schemas.microsoft.com/office/powerpoint/2010/main" val="2185633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20625" b="20625"/>
          <a:stretch>
            <a:fillRect/>
          </a:stretch>
        </p:blipFill>
        <p:spPr>
          <a:xfrm>
            <a:off x="0" y="162034"/>
            <a:ext cx="4465532" cy="2455871"/>
          </a:xfrm>
        </p:spPr>
      </p:pic>
      <p:sp>
        <p:nvSpPr>
          <p:cNvPr id="2" name="Title 1"/>
          <p:cNvSpPr>
            <a:spLocks noGrp="1"/>
          </p:cNvSpPr>
          <p:nvPr>
            <p:ph type="title"/>
          </p:nvPr>
        </p:nvSpPr>
        <p:spPr>
          <a:xfrm>
            <a:off x="4106332" y="162034"/>
            <a:ext cx="4995621" cy="1143000"/>
          </a:xfrm>
        </p:spPr>
        <p:txBody>
          <a:bodyPr/>
          <a:lstStyle/>
          <a:p>
            <a:r>
              <a:rPr lang="en-US" dirty="0" smtClean="0"/>
              <a:t>Static analysis</a:t>
            </a:r>
            <a:endParaRPr lang="en-US" dirty="0"/>
          </a:p>
        </p:txBody>
      </p:sp>
      <p:pic>
        <p:nvPicPr>
          <p:cNvPr id="5" name="Picture 4"/>
          <p:cNvPicPr>
            <a:picLocks noChangeAspect="1"/>
          </p:cNvPicPr>
          <p:nvPr/>
        </p:nvPicPr>
        <p:blipFill>
          <a:blip r:embed="rId3"/>
          <a:stretch>
            <a:fillRect/>
          </a:stretch>
        </p:blipFill>
        <p:spPr>
          <a:xfrm>
            <a:off x="837805" y="2804171"/>
            <a:ext cx="4369483" cy="1707182"/>
          </a:xfrm>
          <a:prstGeom prst="rect">
            <a:avLst/>
          </a:prstGeom>
        </p:spPr>
      </p:pic>
      <p:sp>
        <p:nvSpPr>
          <p:cNvPr id="6" name="TextBox 5"/>
          <p:cNvSpPr txBox="1"/>
          <p:nvPr/>
        </p:nvSpPr>
        <p:spPr>
          <a:xfrm>
            <a:off x="5317354" y="1300542"/>
            <a:ext cx="3826646" cy="2862323"/>
          </a:xfrm>
          <a:prstGeom prst="rect">
            <a:avLst/>
          </a:prstGeom>
          <a:noFill/>
        </p:spPr>
        <p:txBody>
          <a:bodyPr wrap="square" rtlCol="0">
            <a:spAutoFit/>
          </a:bodyPr>
          <a:lstStyle/>
          <a:p>
            <a:r>
              <a:rPr lang="en-US" dirty="0" smtClean="0"/>
              <a:t>Traditionally:</a:t>
            </a:r>
          </a:p>
          <a:p>
            <a:pPr marL="285750" indent="-285750">
              <a:buFont typeface="Arial"/>
              <a:buChar char="•"/>
            </a:pPr>
            <a:r>
              <a:rPr lang="en-US" dirty="0" smtClean="0"/>
              <a:t>Compiler warnings – supported compilers</a:t>
            </a:r>
          </a:p>
          <a:p>
            <a:pPr marL="285750" indent="-285750">
              <a:buFont typeface="Arial"/>
              <a:buChar char="•"/>
            </a:pPr>
            <a:r>
              <a:rPr lang="en-US" dirty="0" smtClean="0"/>
              <a:t>Unit tests</a:t>
            </a:r>
          </a:p>
          <a:p>
            <a:pPr marL="285750" indent="-285750">
              <a:buFont typeface="Arial"/>
              <a:buChar char="•"/>
            </a:pPr>
            <a:r>
              <a:rPr lang="en-US" dirty="0" smtClean="0"/>
              <a:t>System tests</a:t>
            </a:r>
          </a:p>
          <a:p>
            <a:r>
              <a:rPr lang="en-US" dirty="0" smtClean="0"/>
              <a:t>Should:</a:t>
            </a:r>
          </a:p>
          <a:p>
            <a:pPr marL="285750" indent="-285750">
              <a:buFont typeface="Arial"/>
              <a:buChar char="•"/>
            </a:pPr>
            <a:r>
              <a:rPr lang="en-US" dirty="0" smtClean="0"/>
              <a:t>Compiler warnings – any compiler</a:t>
            </a:r>
          </a:p>
          <a:p>
            <a:pPr marL="285750" indent="-285750">
              <a:buFont typeface="Arial"/>
              <a:buChar char="•"/>
            </a:pPr>
            <a:r>
              <a:rPr lang="en-US" dirty="0" smtClean="0"/>
              <a:t>Missing </a:t>
            </a:r>
            <a:r>
              <a:rPr lang="en-US" dirty="0" err="1" smtClean="0"/>
              <a:t>api</a:t>
            </a:r>
            <a:r>
              <a:rPr lang="en-US" dirty="0" smtClean="0"/>
              <a:t> docs –</a:t>
            </a:r>
            <a:r>
              <a:rPr lang="en-US" dirty="0" err="1" smtClean="0"/>
              <a:t>doxygen</a:t>
            </a:r>
            <a:endParaRPr lang="en-US" dirty="0" smtClean="0"/>
          </a:p>
          <a:p>
            <a:pPr marL="285750" indent="-285750">
              <a:buFont typeface="Arial"/>
              <a:buChar char="•"/>
            </a:pPr>
            <a:r>
              <a:rPr lang="en-US" dirty="0" err="1" smtClean="0"/>
              <a:t>cppcheck</a:t>
            </a:r>
            <a:endParaRPr lang="en-US" dirty="0" smtClean="0"/>
          </a:p>
          <a:p>
            <a:endParaRPr lang="en-US" dirty="0"/>
          </a:p>
        </p:txBody>
      </p:sp>
      <p:pic>
        <p:nvPicPr>
          <p:cNvPr id="8" name="Picture 7"/>
          <p:cNvPicPr>
            <a:picLocks noChangeAspect="1"/>
          </p:cNvPicPr>
          <p:nvPr/>
        </p:nvPicPr>
        <p:blipFill>
          <a:blip r:embed="rId4"/>
          <a:stretch>
            <a:fillRect/>
          </a:stretch>
        </p:blipFill>
        <p:spPr>
          <a:xfrm>
            <a:off x="4642534" y="4629887"/>
            <a:ext cx="4196666" cy="2098333"/>
          </a:xfrm>
          <a:prstGeom prst="rect">
            <a:avLst/>
          </a:prstGeom>
        </p:spPr>
      </p:pic>
      <p:sp>
        <p:nvSpPr>
          <p:cNvPr id="7" name="TextBox 6"/>
          <p:cNvSpPr txBox="1"/>
          <p:nvPr/>
        </p:nvSpPr>
        <p:spPr>
          <a:xfrm>
            <a:off x="732876" y="4947998"/>
            <a:ext cx="2403222" cy="1477328"/>
          </a:xfrm>
          <a:prstGeom prst="rect">
            <a:avLst/>
          </a:prstGeom>
          <a:noFill/>
        </p:spPr>
        <p:txBody>
          <a:bodyPr wrap="none" rtlCol="0">
            <a:spAutoFit/>
          </a:bodyPr>
          <a:lstStyle/>
          <a:p>
            <a:r>
              <a:rPr lang="en-US" dirty="0" smtClean="0"/>
              <a:t>Consider:</a:t>
            </a:r>
          </a:p>
          <a:p>
            <a:pPr marL="285750" indent="-285750">
              <a:buFont typeface="Arial"/>
              <a:buChar char="•"/>
            </a:pPr>
            <a:r>
              <a:rPr lang="en-US" dirty="0" err="1"/>
              <a:t>p</a:t>
            </a:r>
            <a:r>
              <a:rPr lang="en-US" dirty="0" err="1" smtClean="0"/>
              <a:t>ylint</a:t>
            </a:r>
            <a:endParaRPr lang="en-US" dirty="0" smtClean="0"/>
          </a:p>
          <a:p>
            <a:pPr marL="285750" indent="-285750">
              <a:buFont typeface="Arial"/>
              <a:buChar char="•"/>
            </a:pPr>
            <a:r>
              <a:rPr lang="en-US" dirty="0" err="1"/>
              <a:t>c</a:t>
            </a:r>
            <a:r>
              <a:rPr lang="en-US" dirty="0" err="1" smtClean="0"/>
              <a:t>pd</a:t>
            </a:r>
            <a:r>
              <a:rPr lang="en-US" dirty="0" smtClean="0"/>
              <a:t> – duplicate code</a:t>
            </a:r>
          </a:p>
          <a:p>
            <a:pPr marL="285750" indent="-285750">
              <a:buFont typeface="Arial"/>
              <a:buChar char="•"/>
            </a:pPr>
            <a:r>
              <a:rPr lang="en-US" dirty="0" err="1"/>
              <a:t>g</a:t>
            </a:r>
            <a:r>
              <a:rPr lang="en-US" dirty="0" err="1" smtClean="0"/>
              <a:t>cov</a:t>
            </a:r>
            <a:r>
              <a:rPr lang="en-US" dirty="0" smtClean="0"/>
              <a:t> – test coverage</a:t>
            </a:r>
          </a:p>
          <a:p>
            <a:pPr marL="285750" indent="-285750">
              <a:buFont typeface="Arial"/>
              <a:buChar char="•"/>
            </a:pPr>
            <a:r>
              <a:rPr lang="en-US" dirty="0"/>
              <a:t>c</a:t>
            </a:r>
            <a:r>
              <a:rPr lang="en-US" dirty="0" smtClean="0"/>
              <a:t>lang tools</a:t>
            </a:r>
          </a:p>
        </p:txBody>
      </p:sp>
    </p:spTree>
    <p:extLst>
      <p:ext uri="{BB962C8B-B14F-4D97-AF65-F5344CB8AC3E}">
        <p14:creationId xmlns:p14="http://schemas.microsoft.com/office/powerpoint/2010/main" val="4225801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Note</a:t>
            </a:r>
            <a:endParaRPr lang="en-US" dirty="0"/>
          </a:p>
        </p:txBody>
      </p:sp>
      <p:sp>
        <p:nvSpPr>
          <p:cNvPr id="3" name="Content Placeholder 2"/>
          <p:cNvSpPr>
            <a:spLocks noGrp="1"/>
          </p:cNvSpPr>
          <p:nvPr>
            <p:ph idx="1"/>
          </p:nvPr>
        </p:nvSpPr>
        <p:spPr/>
        <p:txBody>
          <a:bodyPr/>
          <a:lstStyle/>
          <a:p>
            <a:pPr marL="0" indent="0" algn="ctr">
              <a:buNone/>
            </a:pPr>
            <a:r>
              <a:rPr lang="en-US" dirty="0" smtClean="0"/>
              <a:t>External people consider all code in </a:t>
            </a:r>
            <a:r>
              <a:rPr lang="en-US" dirty="0" smtClean="0">
                <a:hlinkClick r:id="rId2"/>
              </a:rPr>
              <a:t>https://github/mantidproject</a:t>
            </a:r>
            <a:r>
              <a:rPr lang="en-US" dirty="0" smtClean="0"/>
              <a:t> as “</a:t>
            </a:r>
            <a:r>
              <a:rPr lang="en-US" dirty="0" err="1" smtClean="0"/>
              <a:t>Mantid</a:t>
            </a:r>
            <a:r>
              <a:rPr lang="en-US" dirty="0" smtClean="0"/>
              <a:t>”</a:t>
            </a:r>
          </a:p>
          <a:p>
            <a:endParaRPr lang="en-US" dirty="0"/>
          </a:p>
        </p:txBody>
      </p:sp>
    </p:spTree>
    <p:extLst>
      <p:ext uri="{BB962C8B-B14F-4D97-AF65-F5344CB8AC3E}">
        <p14:creationId xmlns:p14="http://schemas.microsoft.com/office/powerpoint/2010/main" val="1699450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a:t>
            </a:r>
            <a:r>
              <a:rPr lang="en-US" strike="sngStrike" dirty="0" err="1" smtClean="0"/>
              <a:t>Mantid</a:t>
            </a:r>
            <a:r>
              <a:rPr lang="en-US" dirty="0" smtClean="0"/>
              <a:t> Rebase Workflow</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Write a testable ticket</a:t>
            </a:r>
          </a:p>
          <a:p>
            <a:pPr>
              <a:buFont typeface="+mj-lt"/>
              <a:buAutoNum type="arabicPeriod"/>
            </a:pPr>
            <a:r>
              <a:rPr lang="en-US" dirty="0" smtClean="0"/>
              <a:t>Accept the ticket</a:t>
            </a:r>
          </a:p>
          <a:p>
            <a:pPr>
              <a:buFont typeface="+mj-lt"/>
              <a:buAutoNum type="arabicPeriod"/>
            </a:pPr>
            <a:r>
              <a:rPr lang="en-US" dirty="0" smtClean="0"/>
              <a:t>Do stuff</a:t>
            </a:r>
          </a:p>
          <a:p>
            <a:pPr>
              <a:buFont typeface="+mj-lt"/>
              <a:buAutoNum type="arabicPeriod"/>
            </a:pPr>
            <a:r>
              <a:rPr lang="en-US" dirty="0" smtClean="0"/>
              <a:t>Rebase/merge to prepare to integrate</a:t>
            </a:r>
          </a:p>
          <a:p>
            <a:pPr>
              <a:buFont typeface="+mj-lt"/>
              <a:buAutoNum type="arabicPeriod"/>
            </a:pPr>
            <a:r>
              <a:rPr lang="en-US" dirty="0" smtClean="0"/>
              <a:t>Merge to master</a:t>
            </a:r>
          </a:p>
          <a:p>
            <a:pPr>
              <a:buFont typeface="+mj-lt"/>
              <a:buAutoNum type="arabicPeriod"/>
            </a:pPr>
            <a:r>
              <a:rPr lang="en-US" dirty="0" smtClean="0"/>
              <a:t>Fix build servers</a:t>
            </a:r>
          </a:p>
          <a:p>
            <a:pPr>
              <a:buFont typeface="+mj-lt"/>
              <a:buAutoNum type="arabicPeriod"/>
            </a:pPr>
            <a:r>
              <a:rPr lang="en-US" dirty="0" smtClean="0"/>
              <a:t>Close ticket</a:t>
            </a:r>
          </a:p>
          <a:p>
            <a:pPr>
              <a:buFont typeface="+mj-lt"/>
              <a:buAutoNum type="arabicPeriod"/>
            </a:pPr>
            <a:r>
              <a:rPr lang="en-US" dirty="0" smtClean="0"/>
              <a:t>Wait a month and Stuart verifies the ticket</a:t>
            </a:r>
          </a:p>
          <a:p>
            <a:pPr marL="514350" indent="-514350">
              <a:buFont typeface="+mj-lt"/>
              <a:buAutoNum type="arabicPeriod"/>
            </a:pPr>
            <a:endParaRPr lang="en-US" dirty="0"/>
          </a:p>
        </p:txBody>
      </p:sp>
    </p:spTree>
    <p:extLst>
      <p:ext uri="{BB962C8B-B14F-4D97-AF65-F5344CB8AC3E}">
        <p14:creationId xmlns:p14="http://schemas.microsoft.com/office/powerpoint/2010/main" val="3468396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600"/>
            <a:ext cx="8229600" cy="905933"/>
          </a:xfrm>
        </p:spPr>
        <p:txBody>
          <a:bodyPr>
            <a:normAutofit/>
          </a:bodyPr>
          <a:lstStyle/>
          <a:p>
            <a:r>
              <a:rPr lang="en-US" dirty="0" err="1" smtClean="0"/>
              <a:t>GitHub</a:t>
            </a:r>
            <a:r>
              <a:rPr lang="en-US" dirty="0" smtClean="0"/>
              <a:t> workflow</a:t>
            </a:r>
            <a:endParaRPr lang="en-US" dirty="0"/>
          </a:p>
        </p:txBody>
      </p:sp>
      <p:pic>
        <p:nvPicPr>
          <p:cNvPr id="6" name="Picture 5"/>
          <p:cNvPicPr>
            <a:picLocks noChangeAspect="1"/>
          </p:cNvPicPr>
          <p:nvPr/>
        </p:nvPicPr>
        <p:blipFill>
          <a:blip r:embed="rId2">
            <a:alphaModFix amt="25000"/>
          </a:blip>
          <a:stretch>
            <a:fillRect/>
          </a:stretch>
        </p:blipFill>
        <p:spPr>
          <a:xfrm>
            <a:off x="4051233" y="129402"/>
            <a:ext cx="5008100" cy="6680200"/>
          </a:xfrm>
          <a:prstGeom prst="rect">
            <a:avLst/>
          </a:prstGeom>
        </p:spPr>
      </p:pic>
      <p:sp>
        <p:nvSpPr>
          <p:cNvPr id="7" name="Rectangle 6"/>
          <p:cNvSpPr/>
          <p:nvPr/>
        </p:nvSpPr>
        <p:spPr>
          <a:xfrm>
            <a:off x="3488266" y="6440270"/>
            <a:ext cx="5571067" cy="369332"/>
          </a:xfrm>
          <a:prstGeom prst="rect">
            <a:avLst/>
          </a:prstGeom>
        </p:spPr>
        <p:txBody>
          <a:bodyPr wrap="square">
            <a:spAutoFit/>
          </a:bodyPr>
          <a:lstStyle/>
          <a:p>
            <a:r>
              <a:rPr lang="en-US" dirty="0" smtClean="0"/>
              <a:t>https://</a:t>
            </a:r>
            <a:r>
              <a:rPr lang="en-US" dirty="0" err="1" smtClean="0"/>
              <a:t>github.com</a:t>
            </a:r>
            <a:r>
              <a:rPr lang="en-US" dirty="0" smtClean="0"/>
              <a:t>/diaspora/diaspora/wiki/</a:t>
            </a:r>
            <a:r>
              <a:rPr lang="en-US" dirty="0" err="1" smtClean="0"/>
              <a:t>Git</a:t>
            </a:r>
            <a:r>
              <a:rPr lang="en-US" dirty="0" smtClean="0"/>
              <a:t>-Workflow</a:t>
            </a:r>
            <a:endParaRPr lang="en-US" dirty="0"/>
          </a:p>
        </p:txBody>
      </p:sp>
      <p:sp>
        <p:nvSpPr>
          <p:cNvPr id="9" name="Rectangle 8"/>
          <p:cNvSpPr/>
          <p:nvPr/>
        </p:nvSpPr>
        <p:spPr>
          <a:xfrm>
            <a:off x="50799" y="816425"/>
            <a:ext cx="8974666" cy="5632312"/>
          </a:xfrm>
          <a:prstGeom prst="rect">
            <a:avLst/>
          </a:prstGeom>
        </p:spPr>
        <p:txBody>
          <a:bodyPr wrap="square">
            <a:spAutoFit/>
          </a:bodyPr>
          <a:lstStyle/>
          <a:p>
            <a:pPr marL="342900" indent="-342900">
              <a:buFont typeface="+mj-lt"/>
              <a:buAutoNum type="arabicPeriod"/>
            </a:pPr>
            <a:r>
              <a:rPr lang="en-US" dirty="0" smtClean="0"/>
              <a:t>Fork on </a:t>
            </a:r>
            <a:r>
              <a:rPr lang="en-US" dirty="0" err="1" smtClean="0"/>
              <a:t>GitHub</a:t>
            </a:r>
            <a:r>
              <a:rPr lang="en-US" dirty="0" smtClean="0"/>
              <a:t> (click Fork button)</a:t>
            </a:r>
          </a:p>
          <a:p>
            <a:pPr marL="342900" indent="-342900">
              <a:buFont typeface="+mj-lt"/>
              <a:buAutoNum type="arabicPeriod"/>
            </a:pPr>
            <a:r>
              <a:rPr lang="en-US" dirty="0" smtClean="0"/>
              <a:t>Clone to computer ($ </a:t>
            </a:r>
            <a:r>
              <a:rPr lang="en-US" dirty="0" err="1" smtClean="0"/>
              <a:t>git</a:t>
            </a:r>
            <a:r>
              <a:rPr lang="en-US" dirty="0" smtClean="0"/>
              <a:t> clone </a:t>
            </a:r>
            <a:r>
              <a:rPr lang="en-US" dirty="0" err="1" smtClean="0"/>
              <a:t>git@github.com:you</a:t>
            </a:r>
            <a:r>
              <a:rPr lang="en-US" dirty="0" smtClean="0"/>
              <a:t>/</a:t>
            </a:r>
            <a:r>
              <a:rPr lang="en-US" dirty="0" err="1" smtClean="0"/>
              <a:t>diaspora.git</a:t>
            </a:r>
            <a:r>
              <a:rPr lang="en-US" dirty="0" smtClean="0"/>
              <a:t>)</a:t>
            </a:r>
          </a:p>
          <a:p>
            <a:pPr marL="342900" indent="-342900">
              <a:buFont typeface="+mj-lt"/>
              <a:buAutoNum type="arabicPeriod"/>
            </a:pPr>
            <a:r>
              <a:rPr lang="en-US" dirty="0" smtClean="0"/>
              <a:t>Don't forget to cd into your repo: ($ cd diaspora/)</a:t>
            </a:r>
          </a:p>
          <a:p>
            <a:pPr marL="342900" indent="-342900">
              <a:buFont typeface="+mj-lt"/>
              <a:buAutoNum type="arabicPeriod"/>
            </a:pPr>
            <a:r>
              <a:rPr lang="en-US" dirty="0" smtClean="0"/>
              <a:t>Set up remote upstream ($ </a:t>
            </a:r>
            <a:r>
              <a:rPr lang="en-US" dirty="0" err="1" smtClean="0"/>
              <a:t>git</a:t>
            </a:r>
            <a:r>
              <a:rPr lang="en-US" dirty="0" smtClean="0"/>
              <a:t> remote add upstream </a:t>
            </a:r>
            <a:r>
              <a:rPr lang="en-US" dirty="0" err="1" smtClean="0"/>
              <a:t>git</a:t>
            </a:r>
            <a:r>
              <a:rPr lang="en-US" dirty="0" smtClean="0"/>
              <a:t>://</a:t>
            </a:r>
            <a:r>
              <a:rPr lang="en-US" dirty="0" err="1" smtClean="0"/>
              <a:t>github.com</a:t>
            </a:r>
            <a:r>
              <a:rPr lang="en-US" dirty="0" smtClean="0"/>
              <a:t>/diaspora/</a:t>
            </a:r>
            <a:r>
              <a:rPr lang="en-US" dirty="0" err="1" smtClean="0"/>
              <a:t>diaspora.git</a:t>
            </a:r>
            <a:r>
              <a:rPr lang="en-US" dirty="0" smtClean="0"/>
              <a:t>)</a:t>
            </a:r>
          </a:p>
          <a:p>
            <a:pPr marL="342900" indent="-342900">
              <a:buFont typeface="+mj-lt"/>
              <a:buAutoNum type="arabicPeriod"/>
            </a:pPr>
            <a:r>
              <a:rPr lang="en-US" dirty="0" smtClean="0"/>
              <a:t>If you use </a:t>
            </a:r>
            <a:r>
              <a:rPr lang="en-US" dirty="0" err="1" smtClean="0"/>
              <a:t>git</a:t>
            </a:r>
            <a:r>
              <a:rPr lang="en-US" dirty="0" smtClean="0"/>
              <a:t>-flow initialize it: </a:t>
            </a:r>
            <a:r>
              <a:rPr lang="en-US" dirty="0" err="1" smtClean="0"/>
              <a:t>git</a:t>
            </a:r>
            <a:r>
              <a:rPr lang="en-US" dirty="0" smtClean="0"/>
              <a:t> checkout master &amp;&amp; </a:t>
            </a:r>
            <a:r>
              <a:rPr lang="en-US" dirty="0" err="1" smtClean="0"/>
              <a:t>git</a:t>
            </a:r>
            <a:r>
              <a:rPr lang="en-US" dirty="0" smtClean="0"/>
              <a:t> flow </a:t>
            </a:r>
            <a:r>
              <a:rPr lang="en-US" dirty="0" err="1" smtClean="0"/>
              <a:t>init</a:t>
            </a:r>
            <a:r>
              <a:rPr lang="en-US" dirty="0" smtClean="0"/>
              <a:t> -d &amp;&amp; </a:t>
            </a:r>
            <a:r>
              <a:rPr lang="en-US" dirty="0" err="1" smtClean="0"/>
              <a:t>git</a:t>
            </a:r>
            <a:r>
              <a:rPr lang="en-US" dirty="0" smtClean="0"/>
              <a:t> checkout develop</a:t>
            </a:r>
          </a:p>
          <a:p>
            <a:pPr marL="342900" indent="-342900">
              <a:buFont typeface="+mj-lt"/>
              <a:buAutoNum type="arabicPeriod"/>
            </a:pPr>
            <a:r>
              <a:rPr lang="en-US" dirty="0" smtClean="0"/>
              <a:t>Start working on a new issue or feature ($ </a:t>
            </a:r>
            <a:r>
              <a:rPr lang="en-US" dirty="0" err="1" smtClean="0"/>
              <a:t>git</a:t>
            </a:r>
            <a:r>
              <a:rPr lang="en-US" dirty="0" smtClean="0"/>
              <a:t> flow feature start 100-description, naming convention is </a:t>
            </a:r>
            <a:r>
              <a:rPr lang="en-US" dirty="0" err="1" smtClean="0"/>
              <a:t>issuenumber</a:t>
            </a:r>
            <a:r>
              <a:rPr lang="en-US" dirty="0" smtClean="0"/>
              <a:t>-description, if you don't have a bug report no worries just skip the number)</a:t>
            </a:r>
          </a:p>
          <a:p>
            <a:pPr marL="342900" indent="-342900">
              <a:buFont typeface="+mj-lt"/>
              <a:buAutoNum type="arabicPeriod"/>
            </a:pPr>
            <a:r>
              <a:rPr lang="en-US" dirty="0" smtClean="0"/>
              <a:t>Develop on feature. ($ </a:t>
            </a:r>
            <a:r>
              <a:rPr lang="en-US" dirty="0" err="1" smtClean="0"/>
              <a:t>git</a:t>
            </a:r>
            <a:r>
              <a:rPr lang="en-US" dirty="0" smtClean="0"/>
              <a:t> add . ; </a:t>
            </a:r>
            <a:r>
              <a:rPr lang="en-US" dirty="0" err="1" smtClean="0"/>
              <a:t>git</a:t>
            </a:r>
            <a:r>
              <a:rPr lang="en-US" dirty="0" smtClean="0"/>
              <a:t> commit -m 'commit message')</a:t>
            </a:r>
          </a:p>
          <a:p>
            <a:pPr marL="342900" indent="-342900">
              <a:buFont typeface="+mj-lt"/>
              <a:buAutoNum type="arabicPeriod"/>
            </a:pPr>
            <a:r>
              <a:rPr lang="en-US" dirty="0" smtClean="0"/>
              <a:t>Push branch to </a:t>
            </a:r>
            <a:r>
              <a:rPr lang="en-US" dirty="0" err="1" smtClean="0"/>
              <a:t>GitHub</a:t>
            </a:r>
            <a:r>
              <a:rPr lang="en-US" dirty="0" smtClean="0"/>
              <a:t> ($ </a:t>
            </a:r>
            <a:r>
              <a:rPr lang="en-US" dirty="0" err="1" smtClean="0"/>
              <a:t>git</a:t>
            </a:r>
            <a:r>
              <a:rPr lang="en-US" dirty="0" smtClean="0"/>
              <a:t> flow feature publish 100-description, just to stop you losing local changes on the event of hardware failure)</a:t>
            </a:r>
          </a:p>
          <a:p>
            <a:pPr marL="342900" indent="-342900">
              <a:buFont typeface="+mj-lt"/>
              <a:buAutoNum type="arabicPeriod"/>
            </a:pPr>
            <a:r>
              <a:rPr lang="en-US" dirty="0" smtClean="0"/>
              <a:t>Fetch upstream ($ </a:t>
            </a:r>
            <a:r>
              <a:rPr lang="en-US" dirty="0" err="1" smtClean="0"/>
              <a:t>git</a:t>
            </a:r>
            <a:r>
              <a:rPr lang="en-US" dirty="0" smtClean="0"/>
              <a:t> fetch upstream)</a:t>
            </a:r>
          </a:p>
          <a:p>
            <a:pPr marL="342900" indent="-342900">
              <a:buFont typeface="+mj-lt"/>
              <a:buAutoNum type="arabicPeriod"/>
            </a:pPr>
            <a:r>
              <a:rPr lang="en-US" dirty="0" smtClean="0"/>
              <a:t>Update local develop ($ </a:t>
            </a:r>
            <a:r>
              <a:rPr lang="en-US" dirty="0" err="1" smtClean="0"/>
              <a:t>git</a:t>
            </a:r>
            <a:r>
              <a:rPr lang="en-US" dirty="0" smtClean="0"/>
              <a:t> checkout develop; </a:t>
            </a:r>
            <a:r>
              <a:rPr lang="en-US" dirty="0" err="1" smtClean="0"/>
              <a:t>git</a:t>
            </a:r>
            <a:r>
              <a:rPr lang="en-US" dirty="0" smtClean="0"/>
              <a:t> pull --rebase upstream develop)</a:t>
            </a:r>
          </a:p>
          <a:p>
            <a:pPr marL="342900" indent="-342900">
              <a:buFont typeface="+mj-lt"/>
              <a:buAutoNum type="arabicPeriod"/>
            </a:pPr>
            <a:r>
              <a:rPr lang="en-US" dirty="0" smtClean="0"/>
              <a:t>Switch back to feature ($ </a:t>
            </a:r>
            <a:r>
              <a:rPr lang="en-US" dirty="0" err="1" smtClean="0"/>
              <a:t>git</a:t>
            </a:r>
            <a:r>
              <a:rPr lang="en-US" dirty="0" smtClean="0"/>
              <a:t> flow feature checkout 100-new-feature ; </a:t>
            </a:r>
            <a:r>
              <a:rPr lang="en-US" dirty="0" err="1" smtClean="0"/>
              <a:t>git</a:t>
            </a:r>
            <a:r>
              <a:rPr lang="en-US" dirty="0" smtClean="0"/>
              <a:t> rebase develop)</a:t>
            </a:r>
          </a:p>
          <a:p>
            <a:pPr marL="342900" indent="-342900">
              <a:buFont typeface="+mj-lt"/>
              <a:buAutoNum type="arabicPeriod"/>
            </a:pPr>
            <a:r>
              <a:rPr lang="en-US" dirty="0" smtClean="0"/>
              <a:t>Repeat steps 8-11 till </a:t>
            </a:r>
            <a:r>
              <a:rPr lang="en-US" dirty="0" err="1" smtClean="0"/>
              <a:t>dev</a:t>
            </a:r>
            <a:r>
              <a:rPr lang="en-US" dirty="0" smtClean="0"/>
              <a:t> is complete</a:t>
            </a:r>
          </a:p>
          <a:p>
            <a:pPr marL="342900" indent="-342900">
              <a:buFont typeface="+mj-lt"/>
              <a:buAutoNum type="arabicPeriod"/>
            </a:pPr>
            <a:r>
              <a:rPr lang="en-US" dirty="0" smtClean="0"/>
              <a:t>Rebase develop in to feature branch ($ </a:t>
            </a:r>
            <a:r>
              <a:rPr lang="en-US" dirty="0" err="1" smtClean="0"/>
              <a:t>git</a:t>
            </a:r>
            <a:r>
              <a:rPr lang="en-US" dirty="0" smtClean="0"/>
              <a:t> flow feature rebase 100-description)</a:t>
            </a:r>
          </a:p>
          <a:p>
            <a:pPr marL="342900" indent="-342900">
              <a:buFont typeface="+mj-lt"/>
              <a:buAutoNum type="arabicPeriod"/>
            </a:pPr>
            <a:r>
              <a:rPr lang="en-US" dirty="0" smtClean="0"/>
              <a:t>Publish feature branch to </a:t>
            </a:r>
            <a:r>
              <a:rPr lang="en-US" dirty="0" err="1" smtClean="0"/>
              <a:t>Github</a:t>
            </a:r>
            <a:r>
              <a:rPr lang="en-US" dirty="0" smtClean="0"/>
              <a:t> ($ </a:t>
            </a:r>
            <a:r>
              <a:rPr lang="en-US" dirty="0" err="1" smtClean="0"/>
              <a:t>git</a:t>
            </a:r>
            <a:r>
              <a:rPr lang="en-US" dirty="0" smtClean="0"/>
              <a:t> flow feature publish 100-description)</a:t>
            </a:r>
          </a:p>
          <a:p>
            <a:pPr marL="342900" indent="-342900">
              <a:buFont typeface="+mj-lt"/>
              <a:buAutoNum type="arabicPeriod"/>
            </a:pPr>
            <a:r>
              <a:rPr lang="en-US" dirty="0" smtClean="0"/>
              <a:t>Issue pull request for develop branch (Click Pull Request button)</a:t>
            </a:r>
            <a:endParaRPr lang="en-US" dirty="0"/>
          </a:p>
        </p:txBody>
      </p:sp>
    </p:spTree>
    <p:extLst>
      <p:ext uri="{BB962C8B-B14F-4D97-AF65-F5344CB8AC3E}">
        <p14:creationId xmlns:p14="http://schemas.microsoft.com/office/powerpoint/2010/main" val="3819140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361</TotalTime>
  <Words>977</Words>
  <Application>Microsoft Macintosh PowerPoint</Application>
  <PresentationFormat>On-screen Show (4:3)</PresentationFormat>
  <Paragraphs>113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Possible ways to improve the stability of the nightly build</vt:lpstr>
      <vt:lpstr>Reasons to improve mantidnightly</vt:lpstr>
      <vt:lpstr>3 versions installed at SNS</vt:lpstr>
      <vt:lpstr>The Joel Test</vt:lpstr>
      <vt:lpstr>Code Smells</vt:lpstr>
      <vt:lpstr>Static analysis</vt:lpstr>
      <vt:lpstr>A Note</vt:lpstr>
      <vt:lpstr>Current Mantid Rebase Workflow</vt:lpstr>
      <vt:lpstr>GitHub workflow</vt:lpstr>
      <vt:lpstr>ParaView workflow</vt:lpstr>
      <vt:lpstr>KDE workflow</vt:lpstr>
      <vt:lpstr>Changes to build servers</vt:lpstr>
      <vt:lpstr>Extra benefits</vt:lpstr>
      <vt:lpstr>Problems</vt:lpstr>
      <vt:lpstr>Recommendations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Possible ways to improve the stability of the nightly build</dc:title>
  <dc:creator>Peter Peterson</dc:creator>
  <cp:lastModifiedBy>Peter Peterson</cp:lastModifiedBy>
  <cp:revision>16</cp:revision>
  <dcterms:created xsi:type="dcterms:W3CDTF">2013-02-06T13:31:03Z</dcterms:created>
  <dcterms:modified xsi:type="dcterms:W3CDTF">2013-02-07T13:27:44Z</dcterms:modified>
</cp:coreProperties>
</file>