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75213" cy="4280376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9FF"/>
    <a:srgbClr val="002C52"/>
    <a:srgbClr val="00BCD4"/>
    <a:srgbClr val="00A1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4" y="7939"/>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13440" y="1707840"/>
            <a:ext cx="27248040" cy="714780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1513440" y="9763920"/>
            <a:ext cx="2724804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1513440" y="22731120"/>
            <a:ext cx="2724804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13440" y="1707840"/>
            <a:ext cx="27248040" cy="714780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1513440" y="9763920"/>
            <a:ext cx="1329696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15475680" y="9763920"/>
            <a:ext cx="1329696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15475680" y="22731120"/>
            <a:ext cx="1329696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9" name="PlaceHolder 5"/>
          <p:cNvSpPr>
            <a:spLocks noGrp="1"/>
          </p:cNvSpPr>
          <p:nvPr>
            <p:ph type="body"/>
          </p:nvPr>
        </p:nvSpPr>
        <p:spPr>
          <a:xfrm>
            <a:off x="1513440" y="22731120"/>
            <a:ext cx="1329696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513440" y="1707840"/>
            <a:ext cx="27248040" cy="714780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1513440" y="9763920"/>
            <a:ext cx="27248040" cy="248259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1513440" y="9763920"/>
            <a:ext cx="27248040" cy="248259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pic>
        <p:nvPicPr>
          <p:cNvPr id="43" name="Picture 42"/>
          <p:cNvPicPr/>
          <p:nvPr/>
        </p:nvPicPr>
        <p:blipFill>
          <a:blip r:embed="rId2"/>
          <a:stretch/>
        </p:blipFill>
        <p:spPr>
          <a:xfrm>
            <a:off x="1513080" y="11306520"/>
            <a:ext cx="27248040" cy="21740400"/>
          </a:xfrm>
          <a:prstGeom prst="rect">
            <a:avLst/>
          </a:prstGeom>
          <a:ln>
            <a:noFill/>
          </a:ln>
        </p:spPr>
      </p:pic>
      <p:pic>
        <p:nvPicPr>
          <p:cNvPr id="44" name="Picture 43"/>
          <p:cNvPicPr/>
          <p:nvPr/>
        </p:nvPicPr>
        <p:blipFill>
          <a:blip r:embed="rId2"/>
          <a:stretch/>
        </p:blipFill>
        <p:spPr>
          <a:xfrm>
            <a:off x="1513080" y="11306520"/>
            <a:ext cx="27248040" cy="2174040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840"/>
            <a:ext cx="27248040" cy="714780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12" name="PlaceHolder 2"/>
          <p:cNvSpPr>
            <a:spLocks noGrp="1"/>
          </p:cNvSpPr>
          <p:nvPr>
            <p:ph type="subTitle"/>
          </p:nvPr>
        </p:nvSpPr>
        <p:spPr>
          <a:xfrm>
            <a:off x="1513440" y="9763920"/>
            <a:ext cx="27248040" cy="248259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13440" y="1707840"/>
            <a:ext cx="27248040" cy="714780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1513440" y="9763920"/>
            <a:ext cx="27248040" cy="248259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840"/>
            <a:ext cx="27248040" cy="714780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1513440" y="9763920"/>
            <a:ext cx="13296960" cy="248259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15475680" y="9763920"/>
            <a:ext cx="13296960" cy="248259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513440" y="1707840"/>
            <a:ext cx="27248040" cy="714780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513440" y="1707840"/>
            <a:ext cx="27248040" cy="3313440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3440" y="1707840"/>
            <a:ext cx="27248040" cy="714780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1513440" y="9763920"/>
            <a:ext cx="1329696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1513440" y="22731120"/>
            <a:ext cx="1329696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15475680" y="9763920"/>
            <a:ext cx="13296960" cy="248259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440" y="1707840"/>
            <a:ext cx="27248040" cy="714780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1513440" y="9763920"/>
            <a:ext cx="13296960" cy="248259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15475680" y="9763920"/>
            <a:ext cx="1329696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15475680" y="22731120"/>
            <a:ext cx="1329696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440" y="1707840"/>
            <a:ext cx="27248040" cy="714780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1513440" y="9763920"/>
            <a:ext cx="1329696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15475680" y="9763920"/>
            <a:ext cx="1329696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1513440" y="22731120"/>
            <a:ext cx="27248040" cy="1184184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rgbClr val="00A1DF"/>
            </a:gs>
            <a:gs pos="0">
              <a:srgbClr val="00A1DF"/>
            </a:gs>
            <a:gs pos="20000">
              <a:srgbClr val="002C52"/>
            </a:gs>
            <a:gs pos="34000">
              <a:srgbClr val="002C52"/>
            </a:gs>
            <a:gs pos="83000">
              <a:schemeClr val="bg1"/>
            </a:gs>
          </a:gsLst>
          <a:lin ang="4200000" scaled="0"/>
          <a:tileRect/>
        </a:gradFill>
        <a:effectLst/>
      </p:bgPr>
    </p:bg>
    <p:spTree>
      <p:nvGrpSpPr>
        <p:cNvPr id="1" name=""/>
        <p:cNvGrpSpPr/>
        <p:nvPr/>
      </p:nvGrpSpPr>
      <p:grpSpPr>
        <a:xfrm>
          <a:off x="0" y="0"/>
          <a:ext cx="0" cy="0"/>
          <a:chOff x="0" y="0"/>
          <a:chExt cx="0" cy="0"/>
        </a:xfrm>
      </p:grpSpPr>
      <p:sp>
        <p:nvSpPr>
          <p:cNvPr id="12" name="Line 2"/>
          <p:cNvSpPr/>
          <p:nvPr/>
        </p:nvSpPr>
        <p:spPr>
          <a:xfrm>
            <a:off x="365400" y="40219920"/>
            <a:ext cx="29556720" cy="360"/>
          </a:xfrm>
          <a:prstGeom prst="line">
            <a:avLst/>
          </a:prstGeom>
          <a:ln>
            <a:solidFill>
              <a:srgbClr val="005288"/>
            </a:solidFill>
            <a:round/>
          </a:ln>
        </p:spPr>
        <p:style>
          <a:lnRef idx="1">
            <a:schemeClr val="accent1"/>
          </a:lnRef>
          <a:fillRef idx="0">
            <a:schemeClr val="accent1"/>
          </a:fillRef>
          <a:effectRef idx="0">
            <a:schemeClr val="accent1"/>
          </a:effectRef>
          <a:fontRef idx="minor"/>
        </p:style>
      </p:sp>
      <p:sp>
        <p:nvSpPr>
          <p:cNvPr id="2" name="PlaceHolder 3"/>
          <p:cNvSpPr>
            <a:spLocks noGrp="1"/>
          </p:cNvSpPr>
          <p:nvPr>
            <p:ph type="title"/>
          </p:nvPr>
        </p:nvSpPr>
        <p:spPr>
          <a:xfrm>
            <a:off x="1513440" y="1707840"/>
            <a:ext cx="27248040" cy="7147800"/>
          </a:xfrm>
          <a:prstGeom prst="rect">
            <a:avLst/>
          </a:prstGeom>
        </p:spPr>
        <p:txBody>
          <a:bodyPr lIns="0" tIns="0" rIns="0" bIns="0" anchor="ctr"/>
          <a:lstStyle/>
          <a:p>
            <a:pPr algn="ctr"/>
            <a:r>
              <a:rPr lang="en-GB" sz="4400" b="0" strike="noStrike" spc="-1" dirty="0">
                <a:solidFill>
                  <a:srgbClr val="000000"/>
                </a:solidFill>
                <a:uFill>
                  <a:solidFill>
                    <a:srgbClr val="FFFFFF"/>
                  </a:solidFill>
                </a:uFill>
                <a:latin typeface="Arial"/>
              </a:rPr>
              <a:t>Click to edit the title text format</a:t>
            </a:r>
          </a:p>
        </p:txBody>
      </p:sp>
      <p:sp>
        <p:nvSpPr>
          <p:cNvPr id="3" name="PlaceHolder 4"/>
          <p:cNvSpPr>
            <a:spLocks noGrp="1"/>
          </p:cNvSpPr>
          <p:nvPr>
            <p:ph type="body"/>
          </p:nvPr>
        </p:nvSpPr>
        <p:spPr>
          <a:xfrm>
            <a:off x="1513440" y="9763920"/>
            <a:ext cx="27248040" cy="24825960"/>
          </a:xfrm>
          <a:prstGeom prst="rect">
            <a:avLst/>
          </a:prstGeom>
        </p:spPr>
        <p:txBody>
          <a:bodyPr lIns="0" tIns="0" rIns="0" bIns="0"/>
          <a:lstStyle/>
          <a:p>
            <a:pPr marL="432000" indent="-324000">
              <a:buClr>
                <a:srgbClr val="000000"/>
              </a:buClr>
              <a:buSzPct val="45000"/>
              <a:buFont typeface="Wingdings" charset="2"/>
              <a:buChar char=""/>
            </a:pPr>
            <a:r>
              <a:rPr lang="en-GB"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GB"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GB"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GB"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Seventh Outline Level</a:t>
            </a:r>
          </a:p>
        </p:txBody>
      </p:sp>
      <p:sp>
        <p:nvSpPr>
          <p:cNvPr id="4" name="Rectangle 5"/>
          <p:cNvSpPr/>
          <p:nvPr userDrawn="1"/>
        </p:nvSpPr>
        <p:spPr>
          <a:xfrm>
            <a:off x="1039765" y="5292001"/>
            <a:ext cx="13801680" cy="7171670"/>
          </a:xfrm>
          <a:prstGeom prst="roundRect">
            <a:avLst>
              <a:gd name="adj" fmla="val 3417"/>
            </a:avLst>
          </a:prstGeom>
          <a:solidFill>
            <a:srgbClr val="FFFFFF"/>
          </a:solidFill>
          <a:ln w="29160">
            <a:solidFill>
              <a:srgbClr val="3465A4"/>
            </a:solidFill>
            <a:round/>
          </a:ln>
        </p:spPr>
      </p:sp>
      <p:sp>
        <p:nvSpPr>
          <p:cNvPr id="13" name="Rectangle 5"/>
          <p:cNvSpPr/>
          <p:nvPr userDrawn="1"/>
        </p:nvSpPr>
        <p:spPr>
          <a:xfrm>
            <a:off x="1039765" y="12761844"/>
            <a:ext cx="13801680" cy="19884632"/>
          </a:xfrm>
          <a:prstGeom prst="roundRect">
            <a:avLst>
              <a:gd name="adj" fmla="val 3086"/>
            </a:avLst>
          </a:prstGeom>
          <a:solidFill>
            <a:srgbClr val="FFFFFF"/>
          </a:solidFill>
          <a:ln w="29160">
            <a:solidFill>
              <a:srgbClr val="3465A4"/>
            </a:solidFill>
            <a:round/>
          </a:ln>
        </p:spPr>
      </p:sp>
      <p:sp>
        <p:nvSpPr>
          <p:cNvPr id="17" name="Rectangle 5"/>
          <p:cNvSpPr/>
          <p:nvPr userDrawn="1"/>
        </p:nvSpPr>
        <p:spPr>
          <a:xfrm>
            <a:off x="15474984" y="28326522"/>
            <a:ext cx="13801680" cy="11569148"/>
          </a:xfrm>
          <a:prstGeom prst="roundRect">
            <a:avLst>
              <a:gd name="adj" fmla="val 5909"/>
            </a:avLst>
          </a:prstGeom>
          <a:solidFill>
            <a:srgbClr val="FFFFFF"/>
          </a:solidFill>
          <a:ln w="29160">
            <a:solidFill>
              <a:srgbClr val="3465A4"/>
            </a:solidFill>
            <a:round/>
          </a:ln>
        </p:spPr>
      </p:sp>
      <p:sp>
        <p:nvSpPr>
          <p:cNvPr id="18" name="Rectangle 5"/>
          <p:cNvSpPr/>
          <p:nvPr userDrawn="1"/>
        </p:nvSpPr>
        <p:spPr>
          <a:xfrm>
            <a:off x="15474984" y="5291999"/>
            <a:ext cx="13801680" cy="22736350"/>
          </a:xfrm>
          <a:prstGeom prst="roundRect">
            <a:avLst>
              <a:gd name="adj" fmla="val 3749"/>
            </a:avLst>
          </a:prstGeom>
          <a:solidFill>
            <a:srgbClr val="FFFFFF"/>
          </a:solidFill>
          <a:ln w="29160">
            <a:solidFill>
              <a:srgbClr val="3465A4"/>
            </a:solidFill>
            <a:round/>
          </a:ln>
        </p:spPr>
      </p:sp>
      <p:pic>
        <p:nvPicPr>
          <p:cNvPr id="21" name="Picture 2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71270" y="40494184"/>
            <a:ext cx="3896610" cy="2070681"/>
          </a:xfrm>
          <a:prstGeom prst="rect">
            <a:avLst/>
          </a:prstGeom>
        </p:spPr>
      </p:pic>
      <p:pic>
        <p:nvPicPr>
          <p:cNvPr id="23" name="Picture 2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21008291" y="40616628"/>
            <a:ext cx="7527828" cy="1632874"/>
          </a:xfrm>
          <a:prstGeom prst="rect">
            <a:avLst/>
          </a:prstGeom>
        </p:spPr>
      </p:pic>
      <p:pic>
        <p:nvPicPr>
          <p:cNvPr id="24" name="Picture 23"/>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6681" y="137161"/>
            <a:ext cx="4625788" cy="2701190"/>
          </a:xfrm>
          <a:prstGeom prst="rect">
            <a:avLst/>
          </a:prstGeom>
        </p:spPr>
      </p:pic>
      <p:pic>
        <p:nvPicPr>
          <p:cNvPr id="25" name="Picture 2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2375824" y="2307947"/>
            <a:ext cx="7713156" cy="2434873"/>
          </a:xfrm>
          <a:prstGeom prst="rect">
            <a:avLst/>
          </a:prstGeom>
        </p:spPr>
      </p:pic>
      <p:sp>
        <p:nvSpPr>
          <p:cNvPr id="27" name="Line 2"/>
          <p:cNvSpPr/>
          <p:nvPr userDrawn="1"/>
        </p:nvSpPr>
        <p:spPr>
          <a:xfrm>
            <a:off x="365400" y="4833900"/>
            <a:ext cx="29556720" cy="360"/>
          </a:xfrm>
          <a:prstGeom prst="line">
            <a:avLst/>
          </a:prstGeom>
          <a:ln>
            <a:solidFill>
              <a:schemeClr val="bg1"/>
            </a:solidFill>
            <a:round/>
          </a:ln>
        </p:spPr>
        <p:style>
          <a:lnRef idx="1">
            <a:schemeClr val="accent1"/>
          </a:lnRef>
          <a:fillRef idx="0">
            <a:schemeClr val="accent1"/>
          </a:fillRef>
          <a:effectRef idx="0">
            <a:schemeClr val="accent1"/>
          </a:effectRef>
          <a:fontRef idx="minor"/>
        </p:style>
      </p:sp>
      <p:sp>
        <p:nvSpPr>
          <p:cNvPr id="16" name="Rectangle 5"/>
          <p:cNvSpPr/>
          <p:nvPr userDrawn="1"/>
        </p:nvSpPr>
        <p:spPr>
          <a:xfrm>
            <a:off x="1039765" y="32838888"/>
            <a:ext cx="13801680" cy="7056782"/>
          </a:xfrm>
          <a:prstGeom prst="roundRect">
            <a:avLst>
              <a:gd name="adj" fmla="val 5909"/>
            </a:avLst>
          </a:prstGeom>
          <a:solidFill>
            <a:srgbClr val="FFFFFF"/>
          </a:solidFill>
          <a:ln w="29160">
            <a:solidFill>
              <a:srgbClr val="3465A4"/>
            </a:solidFill>
            <a:roun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baseline="0">
          <a:solidFill>
            <a:schemeClr val="tx1"/>
          </a:solidFill>
          <a:latin typeface="CMU Sans Serif"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gif"/><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bpe14858\Desktop\NoBugs Poster\MantidLogo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7024" y="24995521"/>
            <a:ext cx="2385695" cy="238569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500" y="17684020"/>
            <a:ext cx="4848225"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420" y="22482382"/>
            <a:ext cx="13069314" cy="2577783"/>
          </a:xfrm>
          <a:prstGeom prst="rect">
            <a:avLst/>
          </a:prstGeom>
          <a:noFill/>
          <a:ln w="12700">
            <a:noFill/>
            <a:miter lim="800000"/>
            <a:headEnd/>
            <a:tailEnd/>
          </a:ln>
          <a:extLst>
            <a:ext uri="{909E8E84-426E-40DD-AFC4-6F175D3DCCD1}">
              <a14:hiddenFill xmlns:a14="http://schemas.microsoft.com/office/drawing/2010/main">
                <a:solidFill>
                  <a:schemeClr val="accent1"/>
                </a:solidFill>
              </a14:hiddenFill>
            </a:ext>
          </a:extLst>
        </p:spPr>
      </p:pic>
      <p:sp>
        <p:nvSpPr>
          <p:cNvPr id="45" name="CustomShape 1"/>
          <p:cNvSpPr/>
          <p:nvPr/>
        </p:nvSpPr>
        <p:spPr>
          <a:xfrm>
            <a:off x="5469515" y="509040"/>
            <a:ext cx="24331644" cy="279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GB" sz="9600" strike="noStrike" spc="-1" dirty="0" smtClean="0">
                <a:solidFill>
                  <a:schemeClr val="bg1"/>
                </a:solidFill>
                <a:uFill>
                  <a:solidFill>
                    <a:srgbClr val="FFFFFF"/>
                  </a:solidFill>
                </a:uFill>
                <a:latin typeface="CMU Sans Serif" panose="02000603000000000000" pitchFamily="50" charset="0"/>
                <a:ea typeface="CMU Sans Serif" panose="02000603000000000000" pitchFamily="50" charset="0"/>
                <a:cs typeface="CMU Sans Serif" panose="02000603000000000000" pitchFamily="50" charset="0"/>
              </a:rPr>
              <a:t>Data Reduction and Simulation for Novel</a:t>
            </a:r>
          </a:p>
          <a:p>
            <a:pPr>
              <a:lnSpc>
                <a:spcPct val="100000"/>
              </a:lnSpc>
            </a:pPr>
            <a:r>
              <a:rPr lang="en-GB" sz="9600" spc="-1" dirty="0" smtClean="0">
                <a:solidFill>
                  <a:schemeClr val="bg1"/>
                </a:solidFill>
                <a:uFill>
                  <a:solidFill>
                    <a:srgbClr val="FFFFFF"/>
                  </a:solidFill>
                </a:uFill>
                <a:latin typeface="CMU Sans Serif" panose="02000603000000000000" pitchFamily="50" charset="0"/>
                <a:ea typeface="CMU Sans Serif" panose="02000603000000000000" pitchFamily="50" charset="0"/>
                <a:cs typeface="CMU Sans Serif" panose="02000603000000000000" pitchFamily="50" charset="0"/>
              </a:rPr>
              <a:t>Detector Geometries in </a:t>
            </a:r>
            <a:r>
              <a:rPr lang="en-GB" sz="9600" spc="-1" dirty="0" err="1" smtClean="0">
                <a:solidFill>
                  <a:schemeClr val="bg1"/>
                </a:solidFill>
                <a:uFill>
                  <a:solidFill>
                    <a:srgbClr val="FFFFFF"/>
                  </a:solidFill>
                </a:uFill>
                <a:latin typeface="CMU Sans Serif" panose="02000603000000000000" pitchFamily="50" charset="0"/>
                <a:ea typeface="CMU Sans Serif" panose="02000603000000000000" pitchFamily="50" charset="0"/>
                <a:cs typeface="CMU Sans Serif" panose="02000603000000000000" pitchFamily="50" charset="0"/>
              </a:rPr>
              <a:t>Mantid</a:t>
            </a:r>
            <a:endParaRPr lang="en-GB" sz="1800" strike="noStrike" spc="-1" dirty="0">
              <a:solidFill>
                <a:schemeClr val="bg1"/>
              </a:solidFill>
              <a:uFill>
                <a:solidFill>
                  <a:srgbClr val="FFFFFF"/>
                </a:solidFill>
              </a:uFill>
              <a:latin typeface="CMU Sans Serif" panose="02000603000000000000" pitchFamily="50" charset="0"/>
              <a:ea typeface="CMU Sans Serif" panose="02000603000000000000" pitchFamily="50" charset="0"/>
              <a:cs typeface="CMU Sans Serif" panose="02000603000000000000" pitchFamily="50" charset="0"/>
            </a:endParaRPr>
          </a:p>
        </p:txBody>
      </p:sp>
      <p:sp>
        <p:nvSpPr>
          <p:cNvPr id="46" name="CustomShape 2"/>
          <p:cNvSpPr/>
          <p:nvPr/>
        </p:nvSpPr>
        <p:spPr>
          <a:xfrm>
            <a:off x="495361" y="3726360"/>
            <a:ext cx="28627920" cy="122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4400" b="0" strike="noStrike" spc="-1" dirty="0" smtClean="0">
                <a:solidFill>
                  <a:schemeClr val="bg1"/>
                </a:solidFill>
                <a:uFill>
                  <a:solidFill>
                    <a:srgbClr val="FFFFFF"/>
                  </a:solidFill>
                </a:uFill>
                <a:latin typeface="CMU Sans Serif" panose="02000603000000000000" pitchFamily="50" charset="0"/>
                <a:ea typeface="CMU Sans Serif" panose="02000603000000000000" pitchFamily="50" charset="0"/>
                <a:cs typeface="CMU Sans Serif" panose="02000603000000000000" pitchFamily="50" charset="0"/>
              </a:rPr>
              <a:t>Lamar Moore. Owen Arnold, Kelly Kanaki, Torben Nielson, John Taylor and Michael Hart</a:t>
            </a:r>
            <a:endParaRPr lang="en-GB" sz="4400" b="0" strike="noStrike" spc="-1" dirty="0">
              <a:solidFill>
                <a:schemeClr val="bg1"/>
              </a:solidFill>
              <a:uFill>
                <a:solidFill>
                  <a:srgbClr val="FFFFFF"/>
                </a:solidFill>
              </a:uFill>
              <a:latin typeface="CMU Sans Serif" panose="02000603000000000000" pitchFamily="50" charset="0"/>
              <a:ea typeface="CMU Sans Serif" panose="02000603000000000000" pitchFamily="50" charset="0"/>
              <a:cs typeface="CMU Sans Serif" panose="02000603000000000000" pitchFamily="50" charset="0"/>
            </a:endParaRPr>
          </a:p>
        </p:txBody>
      </p:sp>
      <p:sp>
        <p:nvSpPr>
          <p:cNvPr id="47" name="CustomShape 3"/>
          <p:cNvSpPr/>
          <p:nvPr/>
        </p:nvSpPr>
        <p:spPr>
          <a:xfrm>
            <a:off x="1677110" y="5483650"/>
            <a:ext cx="13066920" cy="25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5400" strike="noStrike" spc="-1" dirty="0" smtClean="0">
                <a:solidFill>
                  <a:schemeClr val="accent1">
                    <a:lumMod val="75000"/>
                  </a:schemeClr>
                </a:solidFill>
                <a:uFill>
                  <a:solidFill>
                    <a:srgbClr val="FFFFFF"/>
                  </a:solidFill>
                </a:uFill>
                <a:latin typeface="CMU Sans Serif" pitchFamily="50" charset="0"/>
                <a:ea typeface="CMU Sans Serif" pitchFamily="50" charset="0"/>
                <a:cs typeface="CMU Sans Serif" pitchFamily="50" charset="0"/>
              </a:rPr>
              <a:t>Introduction</a:t>
            </a:r>
          </a:p>
        </p:txBody>
      </p:sp>
      <p:sp>
        <p:nvSpPr>
          <p:cNvPr id="61" name="CustomShape 12"/>
          <p:cNvSpPr/>
          <p:nvPr/>
        </p:nvSpPr>
        <p:spPr>
          <a:xfrm>
            <a:off x="191520" y="-144360"/>
            <a:ext cx="303840" cy="303840"/>
          </a:xfrm>
          <a:prstGeom prst="rect">
            <a:avLst/>
          </a:prstGeom>
          <a:noFill/>
          <a:ln>
            <a:noFill/>
          </a:ln>
        </p:spPr>
        <p:style>
          <a:lnRef idx="0">
            <a:scrgbClr r="0" g="0" b="0"/>
          </a:lnRef>
          <a:fillRef idx="0">
            <a:scrgbClr r="0" g="0" b="0"/>
          </a:fillRef>
          <a:effectRef idx="0">
            <a:scrgbClr r="0" g="0" b="0"/>
          </a:effectRef>
          <a:fontRef idx="minor"/>
        </p:style>
      </p:sp>
      <p:sp>
        <p:nvSpPr>
          <p:cNvPr id="62" name="CustomShape 13"/>
          <p:cNvSpPr/>
          <p:nvPr/>
        </p:nvSpPr>
        <p:spPr>
          <a:xfrm>
            <a:off x="343800" y="7920"/>
            <a:ext cx="303840" cy="303840"/>
          </a:xfrm>
          <a:prstGeom prst="rect">
            <a:avLst/>
          </a:prstGeom>
          <a:noFill/>
          <a:ln>
            <a:noFill/>
          </a:ln>
        </p:spPr>
        <p:style>
          <a:lnRef idx="0">
            <a:scrgbClr r="0" g="0" b="0"/>
          </a:lnRef>
          <a:fillRef idx="0">
            <a:scrgbClr r="0" g="0" b="0"/>
          </a:fillRef>
          <a:effectRef idx="0">
            <a:scrgbClr r="0" g="0" b="0"/>
          </a:effectRef>
          <a:fontRef idx="minor"/>
        </p:style>
      </p:sp>
      <p:sp>
        <p:nvSpPr>
          <p:cNvPr id="20" name="CustomShape 4"/>
          <p:cNvSpPr/>
          <p:nvPr/>
        </p:nvSpPr>
        <p:spPr>
          <a:xfrm>
            <a:off x="16138650" y="28655315"/>
            <a:ext cx="8134920" cy="266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5400" strike="noStrike" spc="-1" dirty="0" smtClean="0">
                <a:solidFill>
                  <a:schemeClr val="accent1">
                    <a:lumMod val="75000"/>
                  </a:schemeClr>
                </a:solidFill>
                <a:uFill>
                  <a:solidFill>
                    <a:srgbClr val="FFFFFF"/>
                  </a:solidFill>
                </a:uFill>
                <a:latin typeface="CMU Sans Serif" pitchFamily="50" charset="0"/>
                <a:ea typeface="CMU Sans Serif" pitchFamily="50" charset="0"/>
                <a:cs typeface="CMU Sans Serif" pitchFamily="50" charset="0"/>
              </a:rPr>
              <a:t>Progress and Future Work</a:t>
            </a:r>
            <a:endParaRPr lang="en-GB" sz="5400" strike="noStrike" spc="-1" dirty="0">
              <a:solidFill>
                <a:schemeClr val="accent1">
                  <a:lumMod val="75000"/>
                </a:schemeClr>
              </a:solidFill>
              <a:uFill>
                <a:solidFill>
                  <a:srgbClr val="FFFFFF"/>
                </a:solidFill>
              </a:uFill>
              <a:latin typeface="CMU Sans Serif" pitchFamily="50" charset="0"/>
              <a:ea typeface="CMU Sans Serif" pitchFamily="50" charset="0"/>
              <a:cs typeface="CMU Sans Serif" pitchFamily="50" charset="0"/>
            </a:endParaRPr>
          </a:p>
        </p:txBody>
      </p:sp>
      <p:sp>
        <p:nvSpPr>
          <p:cNvPr id="4" name="Rectangle 3"/>
          <p:cNvSpPr/>
          <p:nvPr/>
        </p:nvSpPr>
        <p:spPr>
          <a:xfrm>
            <a:off x="1061975" y="6459440"/>
            <a:ext cx="9328713" cy="2554545"/>
          </a:xfrm>
          <a:prstGeom prst="rect">
            <a:avLst/>
          </a:prstGeom>
        </p:spPr>
        <p:txBody>
          <a:bodyPr wrap="square">
            <a:spAutoFit/>
          </a:bodyPr>
          <a:lstStyle/>
          <a:p>
            <a:pPr lvl="1" algn="just">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The </a:t>
            </a:r>
            <a:r>
              <a:rPr lang="en-GB"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framework is the chosen  platform for </a:t>
            </a: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data reduction</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and instrument </a:t>
            </a: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visualization</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of </a:t>
            </a:r>
            <a:r>
              <a:rPr lang="en-GB"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neutronic</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data for the </a:t>
            </a: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ESS</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 </a:t>
            </a:r>
            <a:r>
              <a:rPr lang="en-GB"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abstracts geometry </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from the data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itself which is a very useful feature. </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Geometry in </a:t>
            </a:r>
            <a:r>
              <a:rPr lang="en-GB" sz="3200" spc="-1" dirty="0" err="1">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 is defined using</a:t>
            </a:r>
            <a:endPar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p:txBody>
      </p:sp>
      <p:sp>
        <p:nvSpPr>
          <p:cNvPr id="36" name="Rectangle 35"/>
          <p:cNvSpPr/>
          <p:nvPr/>
        </p:nvSpPr>
        <p:spPr>
          <a:xfrm>
            <a:off x="16142870" y="29573857"/>
            <a:ext cx="12055606" cy="584775"/>
          </a:xfrm>
          <a:prstGeom prst="rect">
            <a:avLst/>
          </a:prstGeom>
        </p:spPr>
        <p:txBody>
          <a:bodyPr wrap="square">
            <a:spAutoFit/>
          </a:bodyPr>
          <a:lstStyle/>
          <a:p>
            <a:pPr>
              <a:lnSpc>
                <a:spcPct val="100000"/>
              </a:lnSpc>
            </a:pPr>
            <a:endPar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endParaRPr>
          </a:p>
        </p:txBody>
      </p:sp>
      <p:sp>
        <p:nvSpPr>
          <p:cNvPr id="56" name="Rectangle 55"/>
          <p:cNvSpPr/>
          <p:nvPr/>
        </p:nvSpPr>
        <p:spPr>
          <a:xfrm>
            <a:off x="1347134" y="14138812"/>
            <a:ext cx="11332864" cy="2554545"/>
          </a:xfrm>
          <a:prstGeom prst="rect">
            <a:avLst/>
          </a:prstGeom>
        </p:spPr>
        <p:txBody>
          <a:bodyPr wrap="square">
            <a:spAutoFit/>
          </a:bodyPr>
          <a:lstStyle/>
          <a:p>
            <a:pPr marL="457200" indent="-457200">
              <a:buFont typeface="Wingdings" panose="05000000000000000000" pitchFamily="2" charset="2"/>
              <a:buChar char="§"/>
            </a:pP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A compact, mathematical approach was used to solve the performance issues related to the LOKI Geometry. This method allowed for the definition of geometrically regular yet topologically irregular grids. This new type is called the </a:t>
            </a:r>
            <a:r>
              <a:rPr lang="en-GB" altLang="en-US" sz="3200" b="1"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StructuredDetector</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a:t>
            </a:r>
          </a:p>
        </p:txBody>
      </p:sp>
      <p:sp>
        <p:nvSpPr>
          <p:cNvPr id="51" name="CustomShape 3"/>
          <p:cNvSpPr/>
          <p:nvPr/>
        </p:nvSpPr>
        <p:spPr>
          <a:xfrm>
            <a:off x="15884235" y="5667400"/>
            <a:ext cx="13066920" cy="25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5400" strike="noStrike" spc="-1" dirty="0" smtClean="0">
                <a:solidFill>
                  <a:schemeClr val="accent1">
                    <a:lumMod val="75000"/>
                  </a:schemeClr>
                </a:solidFill>
                <a:uFill>
                  <a:solidFill>
                    <a:srgbClr val="FFFFFF"/>
                  </a:solidFill>
                </a:uFill>
                <a:latin typeface="CMU Sans Serif" pitchFamily="50" charset="0"/>
                <a:ea typeface="CMU Sans Serif" pitchFamily="50" charset="0"/>
                <a:cs typeface="CMU Sans Serif" pitchFamily="50" charset="0"/>
              </a:rPr>
              <a:t>The LOKI Challenge</a:t>
            </a:r>
          </a:p>
        </p:txBody>
      </p:sp>
      <p:sp>
        <p:nvSpPr>
          <p:cNvPr id="52" name="Rectangle 51"/>
          <p:cNvSpPr/>
          <p:nvPr/>
        </p:nvSpPr>
        <p:spPr>
          <a:xfrm>
            <a:off x="16212320" y="12087777"/>
            <a:ext cx="12014510" cy="2062103"/>
          </a:xfrm>
          <a:prstGeom prst="rect">
            <a:avLst/>
          </a:prstGeom>
        </p:spPr>
        <p:txBody>
          <a:bodyPr wrap="square">
            <a:spAutoFit/>
          </a:bodyPr>
          <a:lstStyle/>
          <a:p>
            <a:pPr eaLnBrk="0" hangingPunct="0">
              <a:defRPr/>
            </a:pP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The LOKI instrument, for </a:t>
            </a:r>
            <a:r>
              <a:rPr lang="en-GB" sz="3200" spc="-1" dirty="0" err="1">
                <a:solidFill>
                  <a:srgbClr val="000000"/>
                </a:solidFill>
                <a:uFill>
                  <a:solidFill>
                    <a:srgbClr val="FFFFFF"/>
                  </a:solidFill>
                </a:uFill>
                <a:latin typeface="CMU Sans Serif" pitchFamily="50" charset="0"/>
                <a:ea typeface="CMU Sans Serif" pitchFamily="50" charset="0"/>
                <a:cs typeface="CMU Sans Serif" pitchFamily="50" charset="0"/>
              </a:rPr>
              <a:t>boadband</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 </a:t>
            </a:r>
            <a:r>
              <a:rPr lang="en-GB" sz="3200" b="1" spc="-1" dirty="0">
                <a:solidFill>
                  <a:srgbClr val="000000"/>
                </a:solidFill>
                <a:uFill>
                  <a:solidFill>
                    <a:srgbClr val="FFFFFF"/>
                  </a:solidFill>
                </a:uFill>
                <a:latin typeface="CMU Sans Serif" pitchFamily="50" charset="0"/>
                <a:ea typeface="CMU Sans Serif" pitchFamily="50" charset="0"/>
                <a:cs typeface="CMU Sans Serif" pitchFamily="50" charset="0"/>
              </a:rPr>
              <a:t>Small Angle Neutron Scattering</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experiments </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presented a major challenge for the current instrument visualization tool in </a:t>
            </a:r>
            <a:r>
              <a:rPr lang="en-GB" sz="3200" spc="-1" dirty="0" err="1">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 which was unable to cope with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the anticipated </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complexity of geometry presented by this instrument</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a:t>
            </a:r>
            <a:endPar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p:txBody>
      </p:sp>
      <p:pic>
        <p:nvPicPr>
          <p:cNvPr id="53" name="Picture 10" descr="C:\Users\bpe14858\Desktop\NoBugs Poster\LOKI Subdivis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14735" y="14089446"/>
            <a:ext cx="3561742" cy="32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4" descr="C:\Users\bpe14858\Desktop\NoBugs Poster\LOKI Ban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80996" y="14112179"/>
            <a:ext cx="2260282" cy="3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1" descr="C:\Users\bpe14858\Desktop\NoBugs Poster\LOKI Instrume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8100" y="6721710"/>
            <a:ext cx="12059826" cy="5135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 descr="C:\Users\bpe14858\Desktop\NoBugs Poster\LOKI Pane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676776" y="17603828"/>
            <a:ext cx="2055069" cy="218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2" descr="C:\Users\bpe14858\Desktop\NoBugs Poster\LOKIInstrumentView.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35559" y="26265948"/>
            <a:ext cx="5902320" cy="46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CustomShape 4"/>
          <p:cNvSpPr/>
          <p:nvPr/>
        </p:nvSpPr>
        <p:spPr>
          <a:xfrm>
            <a:off x="1796235" y="13140081"/>
            <a:ext cx="8134920" cy="266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5400" spc="-1" dirty="0" smtClean="0">
                <a:solidFill>
                  <a:schemeClr val="accent1">
                    <a:lumMod val="75000"/>
                  </a:schemeClr>
                </a:solidFill>
                <a:uFill>
                  <a:solidFill>
                    <a:srgbClr val="FFFFFF"/>
                  </a:solidFill>
                </a:uFill>
                <a:latin typeface="CMU Sans Serif" pitchFamily="50" charset="0"/>
                <a:ea typeface="CMU Sans Serif" pitchFamily="50" charset="0"/>
                <a:cs typeface="CMU Sans Serif" pitchFamily="50" charset="0"/>
              </a:rPr>
              <a:t>Results</a:t>
            </a:r>
            <a:endParaRPr lang="en-GB" sz="5400" strike="noStrike" spc="-1" dirty="0">
              <a:solidFill>
                <a:schemeClr val="accent1">
                  <a:lumMod val="75000"/>
                </a:schemeClr>
              </a:solidFill>
              <a:uFill>
                <a:solidFill>
                  <a:srgbClr val="FFFFFF"/>
                </a:solidFill>
              </a:uFill>
              <a:latin typeface="CMU Sans Serif" pitchFamily="50" charset="0"/>
              <a:ea typeface="CMU Sans Serif" pitchFamily="50" charset="0"/>
              <a:cs typeface="CMU Sans Serif" pitchFamily="50" charset="0"/>
            </a:endParaRPr>
          </a:p>
        </p:txBody>
      </p:sp>
      <p:pic>
        <p:nvPicPr>
          <p:cNvPr id="7" name="Picture 2" descr="C:\Users\bpe14858\Desktop\NoBugs Poster\structured_grid.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8400000">
            <a:off x="11804005" y="14068087"/>
            <a:ext cx="2438717" cy="2438717"/>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9" descr="C:\Users\bpe14858\Desktop\NoBugs Poster\LOKI Base geometry.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114735" y="17603828"/>
            <a:ext cx="3572986" cy="218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157468" y="16693357"/>
            <a:ext cx="9120851" cy="6771084"/>
          </a:xfrm>
          <a:prstGeom prst="rect">
            <a:avLst/>
          </a:prstGeom>
          <a:noFill/>
        </p:spPr>
        <p:txBody>
          <a:bodyPr wrap="square" rtlCol="0">
            <a:spAutoFit/>
          </a:bodyPr>
          <a:lstStyle/>
          <a:p>
            <a:pPr marL="914400" lvl="1" indent="-457200">
              <a:buFont typeface="Arial" panose="020B0604020202020204" pitchFamily="34" charset="0"/>
              <a:buChar char="•"/>
            </a:pPr>
            <a:r>
              <a:rPr lang="en-GB" altLang="en-US"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StructuredDetector</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defined using regular array of vertices. Stride </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width </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and height are also </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provided to determine vertex </a:t>
            </a:r>
            <a:r>
              <a:rPr lang="en-GB" altLang="en-US"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winding order</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a:t>
            </a:r>
            <a:endPar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a:p>
            <a:pPr marL="914400" lvl="1" indent="-457200">
              <a:buFont typeface="Arial" panose="020B0604020202020204" pitchFamily="34" charset="0"/>
              <a:buChar char="•"/>
            </a:pPr>
            <a:r>
              <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rPr>
              <a:t>Individual detectors no longer needed to be </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defined in the file. They are dynamically constructed in memory.</a:t>
            </a:r>
            <a:endPar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a:p>
            <a:pPr marL="914400" lvl="1" indent="-457200">
              <a:buFont typeface="Arial" panose="020B0604020202020204" pitchFamily="34" charset="0"/>
              <a:buChar char="•"/>
            </a:pPr>
            <a:r>
              <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rPr>
              <a:t>File sizes reduced from </a:t>
            </a:r>
            <a:r>
              <a:rPr lang="en-GB" altLang="en-US" sz="3200" b="1" spc="-1" dirty="0">
                <a:solidFill>
                  <a:srgbClr val="000000"/>
                </a:solidFill>
                <a:uFill>
                  <a:solidFill>
                    <a:srgbClr val="FFFFFF"/>
                  </a:solidFill>
                </a:uFill>
                <a:latin typeface="CMU Sans Serif" pitchFamily="50" charset="0"/>
                <a:ea typeface="CMU Sans Serif" pitchFamily="50" charset="0"/>
                <a:cs typeface="CMU Sans Serif" pitchFamily="50" charset="0"/>
              </a:rPr>
              <a:t>8MB to a few KB</a:t>
            </a:r>
            <a:r>
              <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rPr>
              <a:t> for the full LOKI definition resulting in much </a:t>
            </a:r>
            <a:r>
              <a:rPr lang="en-GB" altLang="en-US" sz="3200" b="1" spc="-1" dirty="0">
                <a:solidFill>
                  <a:srgbClr val="000000"/>
                </a:solidFill>
                <a:uFill>
                  <a:solidFill>
                    <a:srgbClr val="FFFFFF"/>
                  </a:solidFill>
                </a:uFill>
                <a:latin typeface="CMU Sans Serif" pitchFamily="50" charset="0"/>
                <a:ea typeface="CMU Sans Serif" pitchFamily="50" charset="0"/>
                <a:cs typeface="CMU Sans Serif" pitchFamily="50" charset="0"/>
              </a:rPr>
              <a:t>faster load times</a:t>
            </a:r>
            <a:r>
              <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rPr>
              <a:t>.</a:t>
            </a:r>
          </a:p>
          <a:p>
            <a:pPr marL="914400" lvl="1" indent="-457200">
              <a:buFont typeface="Arial" panose="020B0604020202020204" pitchFamily="34" charset="0"/>
              <a:buChar char="•"/>
            </a:pP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File </a:t>
            </a:r>
            <a:r>
              <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rPr>
              <a:t>load times reduced to ~2 seconds down from minutes for Structured Detector and legacy </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definition </a:t>
            </a:r>
            <a:r>
              <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rPr>
              <a:t>of LOKI</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a:t>
            </a:r>
            <a:endPar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a:p>
            <a:pPr marL="914400" lvl="1" indent="-457200">
              <a:buFont typeface="Arial" panose="020B0604020202020204" pitchFamily="34" charset="0"/>
              <a:buChar char="•"/>
            </a:pPr>
            <a:endPar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a:p>
            <a:endParaRPr lang="en-GB" dirty="0"/>
          </a:p>
        </p:txBody>
      </p:sp>
      <p:sp>
        <p:nvSpPr>
          <p:cNvPr id="12" name="TextBox 11"/>
          <p:cNvSpPr txBox="1"/>
          <p:nvPr/>
        </p:nvSpPr>
        <p:spPr>
          <a:xfrm>
            <a:off x="7249454" y="25078758"/>
            <a:ext cx="7613701" cy="7755969"/>
          </a:xfrm>
          <a:prstGeom prst="rect">
            <a:avLst/>
          </a:prstGeom>
          <a:noFill/>
        </p:spPr>
        <p:txBody>
          <a:bodyPr wrap="square" rtlCol="0">
            <a:spAutoFit/>
          </a:bodyPr>
          <a:lstStyle/>
          <a:p>
            <a:pPr marL="457200" indent="-457200">
              <a:buFont typeface="Wingdings" panose="05000000000000000000" pitchFamily="2" charset="2"/>
              <a:buChar char="§"/>
            </a:pP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Several </a:t>
            </a:r>
            <a:r>
              <a:rPr lang="en-GB" altLang="en-US"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core improvements</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were made to </a:t>
            </a:r>
            <a:r>
              <a:rPr lang="en-GB" altLang="en-US"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which resulted in much faster handling of irregular geometries</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a:t>
            </a:r>
          </a:p>
          <a:p>
            <a:pPr marL="914400" lvl="1" indent="-457200">
              <a:buFont typeface="Arial" panose="020B0604020202020204" pitchFamily="34" charset="0"/>
              <a:buChar char="•"/>
            </a:pP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General improvements to the parsing of XML files including explicit handling of irregular geometries.</a:t>
            </a:r>
            <a:endPar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a:p>
            <a:pPr marL="914400" lvl="1" indent="-457200">
              <a:buFont typeface="Arial" panose="020B0604020202020204" pitchFamily="34" charset="0"/>
              <a:buChar char="•"/>
            </a:pP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Introduced a</a:t>
            </a:r>
            <a:r>
              <a:rPr lang="en-GB" altLang="en-US"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hexahedral primitive </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instead of the pre-existing expensive triangulation for unknown irregular shapes.</a:t>
            </a:r>
          </a:p>
          <a:p>
            <a:pPr marL="914400" lvl="1" indent="-457200">
              <a:buFont typeface="Arial" panose="020B0604020202020204" pitchFamily="34" charset="0"/>
              <a:buChar char="•"/>
            </a:pP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Hexahedral </a:t>
            </a:r>
            <a:r>
              <a:rPr lang="en-GB" altLang="en-US"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primitves</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are rendered using OpenGL quads which complemented the vertex storage mode. Drawing </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effort</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reduced by a factor of </a:t>
            </a:r>
            <a:r>
              <a:rPr lang="en-GB" altLang="en-US"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2.</a:t>
            </a:r>
            <a:endParaRPr lang="en-GB" altLang="en-US"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a:p>
            <a:endParaRPr lang="en-GB" dirty="0"/>
          </a:p>
        </p:txBody>
      </p:sp>
      <p:sp>
        <p:nvSpPr>
          <p:cNvPr id="14" name="TextBox 13"/>
          <p:cNvSpPr txBox="1"/>
          <p:nvPr/>
        </p:nvSpPr>
        <p:spPr>
          <a:xfrm>
            <a:off x="10058471" y="21909302"/>
            <a:ext cx="1425840" cy="523220"/>
          </a:xfrm>
          <a:prstGeom prst="rect">
            <a:avLst/>
          </a:prstGeom>
          <a:noFill/>
        </p:spPr>
        <p:txBody>
          <a:bodyPr wrap="none" rtlCol="0">
            <a:spAutoFit/>
          </a:bodyPr>
          <a:lstStyle/>
          <a:p>
            <a:r>
              <a:rPr lang="en-GB" sz="2800" b="1" spc="-1" dirty="0">
                <a:solidFill>
                  <a:srgbClr val="000000"/>
                </a:solidFill>
                <a:uFill>
                  <a:solidFill>
                    <a:srgbClr val="FFFFFF"/>
                  </a:solidFill>
                </a:uFill>
                <a:latin typeface="CMU Sans Serif" pitchFamily="50" charset="0"/>
                <a:ea typeface="CMU Sans Serif" pitchFamily="50" charset="0"/>
                <a:cs typeface="CMU Sans Serif" pitchFamily="50" charset="0"/>
              </a:rPr>
              <a:t>File Size</a:t>
            </a:r>
          </a:p>
        </p:txBody>
      </p:sp>
      <p:sp>
        <p:nvSpPr>
          <p:cNvPr id="68" name="TextBox 67"/>
          <p:cNvSpPr txBox="1"/>
          <p:nvPr/>
        </p:nvSpPr>
        <p:spPr>
          <a:xfrm>
            <a:off x="12420060" y="21909302"/>
            <a:ext cx="1850507" cy="523220"/>
          </a:xfrm>
          <a:prstGeom prst="rect">
            <a:avLst/>
          </a:prstGeom>
          <a:noFill/>
        </p:spPr>
        <p:txBody>
          <a:bodyPr wrap="none" rtlCol="0">
            <a:spAutoFit/>
          </a:bodyPr>
          <a:lstStyle/>
          <a:p>
            <a:r>
              <a:rPr lang="en-GB" sz="28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Load Speed</a:t>
            </a:r>
            <a:endParaRPr lang="en-GB" sz="2800" b="1" spc="-1" dirty="0">
              <a:solidFill>
                <a:srgbClr val="000000"/>
              </a:solidFill>
              <a:uFill>
                <a:solidFill>
                  <a:srgbClr val="FFFFFF"/>
                </a:solidFill>
              </a:uFill>
              <a:latin typeface="CMU Sans Serif" pitchFamily="50" charset="0"/>
              <a:ea typeface="CMU Sans Serif" pitchFamily="50" charset="0"/>
              <a:cs typeface="CMU Sans Serif" pitchFamily="50" charset="0"/>
            </a:endParaRPr>
          </a:p>
        </p:txBody>
      </p:sp>
      <p:sp>
        <p:nvSpPr>
          <p:cNvPr id="16" name="TextBox 15"/>
          <p:cNvSpPr txBox="1"/>
          <p:nvPr/>
        </p:nvSpPr>
        <p:spPr>
          <a:xfrm>
            <a:off x="6239245" y="22832801"/>
            <a:ext cx="3501664" cy="523220"/>
          </a:xfrm>
          <a:prstGeom prst="rect">
            <a:avLst/>
          </a:prstGeom>
          <a:noFill/>
        </p:spPr>
        <p:txBody>
          <a:bodyPr wrap="none" rtlCol="0">
            <a:spAutoFit/>
          </a:bodyPr>
          <a:lstStyle/>
          <a:p>
            <a:r>
              <a:rPr lang="en-GB" sz="2800" b="1" spc="-1" dirty="0">
                <a:solidFill>
                  <a:srgbClr val="000000"/>
                </a:solidFill>
                <a:uFill>
                  <a:solidFill>
                    <a:srgbClr val="FFFFFF"/>
                  </a:solidFill>
                </a:uFill>
                <a:latin typeface="CMU Sans Serif" pitchFamily="50" charset="0"/>
                <a:ea typeface="CMU Sans Serif" pitchFamily="50" charset="0"/>
                <a:cs typeface="CMU Sans Serif" pitchFamily="50" charset="0"/>
              </a:rPr>
              <a:t>Vertex Winding Order</a:t>
            </a:r>
          </a:p>
        </p:txBody>
      </p:sp>
      <p:sp>
        <p:nvSpPr>
          <p:cNvPr id="19" name="TextBox 18"/>
          <p:cNvSpPr txBox="1"/>
          <p:nvPr/>
        </p:nvSpPr>
        <p:spPr>
          <a:xfrm>
            <a:off x="16212320" y="14465700"/>
            <a:ext cx="6468676" cy="5293757"/>
          </a:xfrm>
          <a:prstGeom prst="rect">
            <a:avLst/>
          </a:prstGeom>
          <a:noFill/>
        </p:spPr>
        <p:txBody>
          <a:bodyPr wrap="square" rtlCol="0">
            <a:spAutoFit/>
          </a:bodyPr>
          <a:lstStyle/>
          <a:p>
            <a:pPr eaLnBrk="0" hangingPunct="0">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The proposed physical design of LOKI is as follows:</a:t>
            </a:r>
          </a:p>
          <a:p>
            <a:pPr marL="457200" indent="-457200" eaLnBrk="0" hangingPunct="0">
              <a:buFont typeface="Wingdings" panose="05000000000000000000" pitchFamily="2" charset="2"/>
              <a:buChar char="§"/>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Each </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detector panel contains</a:t>
            </a:r>
          </a:p>
          <a:p>
            <a:pPr eaLnBrk="0" hangingPunct="0">
              <a:defRPr/>
            </a:pP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  ~500-1000 individual detectors.</a:t>
            </a:r>
          </a:p>
          <a:p>
            <a:pPr marL="457200" indent="-457200" eaLnBrk="0" hangingPunct="0">
              <a:buFont typeface="Wingdings" panose="05000000000000000000" pitchFamily="2" charset="2"/>
              <a:buChar char="§"/>
              <a:defRPr/>
            </a:pP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Each detector is uniquely shaped</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a:t>
            </a:r>
            <a:endPar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a:p>
            <a:pPr marL="457200" indent="-457200" eaLnBrk="0" hangingPunct="0">
              <a:buFont typeface="Wingdings" panose="05000000000000000000" pitchFamily="2" charset="2"/>
              <a:buChar char="§"/>
              <a:defRPr/>
            </a:pP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There will be at most 8 sectors per detector bank.</a:t>
            </a:r>
          </a:p>
          <a:p>
            <a:pPr marL="457200" indent="-457200" eaLnBrk="0" hangingPunct="0">
              <a:buFont typeface="Wingdings" panose="05000000000000000000" pitchFamily="2" charset="2"/>
              <a:buChar char="§"/>
              <a:defRPr/>
            </a:pP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With a maximum of 3 detector banks this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means </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~2700 total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detectors.</a:t>
            </a:r>
            <a:endPar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a:p>
            <a:endParaRPr lang="en-GB" dirty="0"/>
          </a:p>
        </p:txBody>
      </p:sp>
      <p:sp>
        <p:nvSpPr>
          <p:cNvPr id="21" name="TextBox 20"/>
          <p:cNvSpPr txBox="1"/>
          <p:nvPr/>
        </p:nvSpPr>
        <p:spPr>
          <a:xfrm>
            <a:off x="16212320" y="19959497"/>
            <a:ext cx="12264071" cy="4524315"/>
          </a:xfrm>
          <a:prstGeom prst="rect">
            <a:avLst/>
          </a:prstGeom>
          <a:noFill/>
        </p:spPr>
        <p:txBody>
          <a:bodyPr wrap="square" rtlCol="0">
            <a:spAutoFit/>
          </a:bodyPr>
          <a:lstStyle/>
          <a:p>
            <a:pPr marL="457200" indent="-457200" eaLnBrk="0" hangingPunct="0">
              <a:buFont typeface="Wingdings" panose="05000000000000000000" pitchFamily="2" charset="2"/>
              <a:buChar char="§"/>
              <a:defRPr/>
            </a:pP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Initial tests with </a:t>
            </a:r>
            <a:r>
              <a:rPr lang="en-GB"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used naïve </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implementations of the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IDF where each anode unit was defined separately. This resulted in numerous issues:</a:t>
            </a:r>
            <a:endPar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a:p>
            <a:pPr marL="914400" lvl="1" indent="-457200" eaLnBrk="0" hangingPunct="0">
              <a:buFont typeface="Arial" panose="020B0604020202020204" pitchFamily="34" charset="0"/>
              <a:buChar char="•"/>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The resulting file contained &gt;</a:t>
            </a: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200,000</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lines of XML for a single detector bank which made it impossible to read or write by hand. </a:t>
            </a:r>
            <a:endPar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a:p>
            <a:pPr marL="914400" lvl="1" indent="-457200" eaLnBrk="0" hangingPunct="0">
              <a:buFont typeface="Arial" panose="020B0604020202020204" pitchFamily="34" charset="0"/>
              <a:buChar char="•"/>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Inefficient handling of irregular detector shapes in </a:t>
            </a:r>
            <a:r>
              <a:rPr lang="en-GB"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resulted in extremely slow load times on the order of minutes.</a:t>
            </a:r>
          </a:p>
          <a:p>
            <a:pPr marL="914400" lvl="1" indent="-457200" eaLnBrk="0" hangingPunct="0">
              <a:buFont typeface="Arial" panose="020B0604020202020204" pitchFamily="34" charset="0"/>
              <a:buChar char="•"/>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Once loaded, the instrument interface was extremely sluggish and impractical for further testing of the data reduction workflow.</a:t>
            </a:r>
          </a:p>
        </p:txBody>
      </p:sp>
      <p:sp>
        <p:nvSpPr>
          <p:cNvPr id="69" name="TextBox 68"/>
          <p:cNvSpPr txBox="1"/>
          <p:nvPr/>
        </p:nvSpPr>
        <p:spPr>
          <a:xfrm>
            <a:off x="17738063" y="24879284"/>
            <a:ext cx="11454157" cy="3046988"/>
          </a:xfrm>
          <a:prstGeom prst="rect">
            <a:avLst/>
          </a:prstGeom>
          <a:noFill/>
        </p:spPr>
        <p:txBody>
          <a:bodyPr wrap="square" rtlCol="0">
            <a:spAutoFit/>
          </a:bodyPr>
          <a:lstStyle/>
          <a:p>
            <a:pPr eaLnBrk="0" hangingPunct="0">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The above </a:t>
            </a: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performance issues</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raised questions about the suitability of the </a:t>
            </a:r>
            <a:r>
              <a:rPr lang="en-GB"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framework as a visualization tool. In order for </a:t>
            </a:r>
            <a:r>
              <a:rPr lang="en-GB"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to cope with such complex geometries,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core improvements were required in order to more efficiently handle the definition of IDFs and memory representations of these virtual instruments. </a:t>
            </a:r>
            <a:endPar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endParaRPr>
          </a:p>
        </p:txBody>
      </p:sp>
      <p:sp>
        <p:nvSpPr>
          <p:cNvPr id="32" name="CustomShape 4"/>
          <p:cNvSpPr/>
          <p:nvPr/>
        </p:nvSpPr>
        <p:spPr>
          <a:xfrm>
            <a:off x="1605989" y="33317539"/>
            <a:ext cx="8134920" cy="266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5400" strike="noStrike" spc="-1" dirty="0" smtClean="0">
                <a:solidFill>
                  <a:schemeClr val="accent1">
                    <a:lumMod val="75000"/>
                  </a:schemeClr>
                </a:solidFill>
                <a:uFill>
                  <a:solidFill>
                    <a:srgbClr val="FFFFFF"/>
                  </a:solidFill>
                </a:uFill>
                <a:latin typeface="CMU Sans Serif" pitchFamily="50" charset="0"/>
                <a:ea typeface="CMU Sans Serif" pitchFamily="50" charset="0"/>
                <a:cs typeface="CMU Sans Serif" pitchFamily="50" charset="0"/>
              </a:rPr>
              <a:t>References</a:t>
            </a:r>
          </a:p>
          <a:p>
            <a:pPr>
              <a:lnSpc>
                <a:spcPct val="100000"/>
              </a:lnSpc>
            </a:pPr>
            <a:endParaRPr lang="en-GB" sz="5400" strike="noStrike" spc="-1" dirty="0">
              <a:solidFill>
                <a:schemeClr val="accent1">
                  <a:lumMod val="75000"/>
                </a:schemeClr>
              </a:solidFill>
              <a:uFill>
                <a:solidFill>
                  <a:srgbClr val="FFFFFF"/>
                </a:solidFill>
              </a:uFill>
              <a:latin typeface="CMU Sans Serif" pitchFamily="50" charset="0"/>
              <a:ea typeface="CMU Sans Serif" pitchFamily="50" charset="0"/>
              <a:cs typeface="CMU Sans Serif" pitchFamily="50" charset="0"/>
            </a:endParaRPr>
          </a:p>
        </p:txBody>
      </p:sp>
      <p:sp>
        <p:nvSpPr>
          <p:cNvPr id="33" name="Rectangle 32"/>
          <p:cNvSpPr/>
          <p:nvPr/>
        </p:nvSpPr>
        <p:spPr>
          <a:xfrm>
            <a:off x="1155474" y="34296986"/>
            <a:ext cx="13177599" cy="5016758"/>
          </a:xfrm>
          <a:prstGeom prst="rect">
            <a:avLst/>
          </a:prstGeom>
        </p:spPr>
        <p:txBody>
          <a:bodyPr wrap="square">
            <a:spAutoFit/>
          </a:bodyPr>
          <a:lstStyle/>
          <a:p>
            <a:pPr lvl="1" algn="just">
              <a:defRPr/>
            </a:pPr>
            <a:r>
              <a:rPr lang="en-GB" sz="3200" b="1" spc="-1" dirty="0">
                <a:solidFill>
                  <a:srgbClr val="000000"/>
                </a:solidFill>
                <a:uFill>
                  <a:solidFill>
                    <a:srgbClr val="FFFFFF"/>
                  </a:solidFill>
                </a:uFill>
                <a:latin typeface="CMU Sans Serif" pitchFamily="50" charset="0"/>
                <a:ea typeface="CMU Sans Serif" pitchFamily="50" charset="0"/>
                <a:cs typeface="CMU Sans Serif" pitchFamily="50" charset="0"/>
              </a:rPr>
              <a:t>[</a:t>
            </a:r>
            <a:r>
              <a:rPr lang="en-GB" sz="3200" b="1" spc="-1" dirty="0">
                <a:solidFill>
                  <a:srgbClr val="000000"/>
                </a:solidFill>
                <a:uFill>
                  <a:solidFill>
                    <a:srgbClr val="FFFFFF"/>
                  </a:solidFill>
                </a:uFill>
                <a:latin typeface="CMU Sans Serif" pitchFamily="50" charset="0"/>
                <a:ea typeface="CMU Sans Serif" pitchFamily="50" charset="0"/>
                <a:cs typeface="CMU Sans Serif" pitchFamily="50" charset="0"/>
              </a:rPr>
              <a:t>1] </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https</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europeanspallationsource.se/data-management-and-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software</a:t>
            </a:r>
          </a:p>
          <a:p>
            <a:pPr lvl="1" algn="just">
              <a:defRPr/>
            </a:pP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a:t>
            </a:r>
            <a:r>
              <a:rPr lang="en-GB" sz="3200" b="1" spc="-1" dirty="0">
                <a:solidFill>
                  <a:srgbClr val="000000"/>
                </a:solidFill>
                <a:uFill>
                  <a:solidFill>
                    <a:srgbClr val="FFFFFF"/>
                  </a:solidFill>
                </a:uFill>
                <a:latin typeface="CMU Sans Serif" pitchFamily="50" charset="0"/>
                <a:ea typeface="CMU Sans Serif" pitchFamily="50" charset="0"/>
                <a:cs typeface="CMU Sans Serif" pitchFamily="50" charset="0"/>
              </a:rPr>
              <a:t>2]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O</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 </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Arnold, et al., </a:t>
            </a:r>
            <a:r>
              <a:rPr lang="en-GB" sz="3200" spc="-1" dirty="0" err="1">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—Data analysis and visualization package for neutron scattering and </a:t>
            </a:r>
            <a:r>
              <a:rPr lang="el-GR" sz="3200" spc="-1" dirty="0">
                <a:solidFill>
                  <a:srgbClr val="000000"/>
                </a:solidFill>
                <a:uFill>
                  <a:solidFill>
                    <a:srgbClr val="FFFFFF"/>
                  </a:solidFill>
                </a:uFill>
                <a:latin typeface="CMU Sans Serif" pitchFamily="50" charset="0"/>
                <a:ea typeface="CMU Sans Serif" pitchFamily="50" charset="0"/>
                <a:cs typeface="CMU Sans Serif" pitchFamily="50" charset="0"/>
              </a:rPr>
              <a:t>μ</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SR experiments, Nuclear Instruments and Methods in Physics Research Section A, Volume 764, 11 November 2014, Pages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156-166</a:t>
            </a:r>
            <a:endPar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a:p>
            <a:pPr lvl="1" algn="just">
              <a:defRPr/>
            </a:pP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[3]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J. Birch, et al., In-beam test of the Boron-10 Multi-Grid neutron detector at the IN6 time-of-flight spectrometer at the ILL. Journal of Physics , Volume 528, 1.</a:t>
            </a:r>
          </a:p>
          <a:p>
            <a:pPr lvl="1" algn="just">
              <a:defRPr/>
            </a:pP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[4] </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K. </a:t>
            </a:r>
            <a:r>
              <a:rPr lang="en-GB" sz="3200" spc="-1" dirty="0" err="1">
                <a:solidFill>
                  <a:srgbClr val="000000"/>
                </a:solidFill>
                <a:uFill>
                  <a:solidFill>
                    <a:srgbClr val="FFFFFF"/>
                  </a:solidFill>
                </a:uFill>
                <a:latin typeface="CMU Sans Serif" pitchFamily="50" charset="0"/>
                <a:ea typeface="CMU Sans Serif" pitchFamily="50" charset="0"/>
                <a:cs typeface="CMU Sans Serif" pitchFamily="50" charset="0"/>
              </a:rPr>
              <a:t>Lefmann</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 and K. Nielsen, "</a:t>
            </a:r>
            <a:r>
              <a:rPr lang="en-GB" sz="3200" spc="-1" dirty="0" err="1">
                <a:solidFill>
                  <a:srgbClr val="000000"/>
                </a:solidFill>
                <a:uFill>
                  <a:solidFill>
                    <a:srgbClr val="FFFFFF"/>
                  </a:solidFill>
                </a:uFill>
                <a:latin typeface="CMU Sans Serif" pitchFamily="50" charset="0"/>
                <a:ea typeface="CMU Sans Serif" pitchFamily="50" charset="0"/>
                <a:cs typeface="CMU Sans Serif" pitchFamily="50" charset="0"/>
              </a:rPr>
              <a:t>McStas</a:t>
            </a:r>
            <a:r>
              <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rPr>
              <a:t>, a General Software Package for Neutron Ray-tracing Simulations", Neutron News 10, 20, (1999)</a:t>
            </a:r>
          </a:p>
        </p:txBody>
      </p:sp>
      <p:pic>
        <p:nvPicPr>
          <p:cNvPr id="1026" name="Picture 2" descr="C:\Users\bpe14858\Desktop\NoBugs Poster\Mantid_Logo_Transparent.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89674" y="6459440"/>
            <a:ext cx="4383087" cy="24399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679998" y="21328920"/>
            <a:ext cx="1302793" cy="523220"/>
          </a:xfrm>
          <a:prstGeom prst="rect">
            <a:avLst/>
          </a:prstGeom>
          <a:noFill/>
        </p:spPr>
        <p:txBody>
          <a:bodyPr wrap="none" rtlCol="0">
            <a:spAutoFit/>
          </a:bodyPr>
          <a:lstStyle/>
          <a:p>
            <a:r>
              <a:rPr lang="en-GB" sz="2800" b="1" spc="-1" dirty="0">
                <a:solidFill>
                  <a:schemeClr val="bg1"/>
                </a:solidFill>
                <a:uFill>
                  <a:solidFill>
                    <a:srgbClr val="FFFFFF"/>
                  </a:solidFill>
                </a:uFill>
                <a:latin typeface="Arial" panose="020B0604020202020204" pitchFamily="34" charset="0"/>
                <a:ea typeface="CMU Sans Serif" pitchFamily="50" charset="0"/>
                <a:cs typeface="Arial" panose="020B0604020202020204" pitchFamily="34" charset="0"/>
              </a:rPr>
              <a:t>5 </a:t>
            </a:r>
            <a:r>
              <a:rPr lang="en-GB" sz="2800" b="1" spc="-1" dirty="0" smtClean="0">
                <a:solidFill>
                  <a:schemeClr val="bg1"/>
                </a:solidFill>
                <a:uFill>
                  <a:solidFill>
                    <a:srgbClr val="FFFFFF"/>
                  </a:solidFill>
                </a:uFill>
                <a:latin typeface="Arial" panose="020B0604020202020204" pitchFamily="34" charset="0"/>
                <a:ea typeface="CMU Sans Serif" pitchFamily="50" charset="0"/>
                <a:cs typeface="Arial" panose="020B0604020202020204" pitchFamily="34" charset="0"/>
              </a:rPr>
              <a:t>Mins</a:t>
            </a:r>
            <a:endParaRPr lang="en-GB" sz="2800" b="1" spc="-1" dirty="0">
              <a:solidFill>
                <a:schemeClr val="bg1"/>
              </a:solidFill>
              <a:uFill>
                <a:solidFill>
                  <a:srgbClr val="FFFFFF"/>
                </a:solidFill>
              </a:uFill>
              <a:latin typeface="Arial" panose="020B0604020202020204" pitchFamily="34" charset="0"/>
              <a:ea typeface="CMU Sans Serif" pitchFamily="50" charset="0"/>
              <a:cs typeface="Arial" panose="020B0604020202020204" pitchFamily="34" charset="0"/>
            </a:endParaRPr>
          </a:p>
        </p:txBody>
      </p:sp>
      <p:sp>
        <p:nvSpPr>
          <p:cNvPr id="38" name="TextBox 37"/>
          <p:cNvSpPr txBox="1"/>
          <p:nvPr/>
        </p:nvSpPr>
        <p:spPr>
          <a:xfrm>
            <a:off x="12683497" y="18042967"/>
            <a:ext cx="1323632" cy="523220"/>
          </a:xfrm>
          <a:prstGeom prst="rect">
            <a:avLst/>
          </a:prstGeom>
          <a:noFill/>
        </p:spPr>
        <p:txBody>
          <a:bodyPr wrap="none" rtlCol="0">
            <a:spAutoFit/>
          </a:bodyPr>
          <a:lstStyle/>
          <a:p>
            <a:r>
              <a:rPr lang="en-GB" sz="2800" b="1" spc="-1" dirty="0" smtClean="0">
                <a:solidFill>
                  <a:schemeClr val="bg1"/>
                </a:solidFill>
                <a:uFill>
                  <a:solidFill>
                    <a:srgbClr val="FFFFFF"/>
                  </a:solidFill>
                </a:uFill>
                <a:latin typeface="Arial" panose="020B0604020202020204" pitchFamily="34" charset="0"/>
                <a:ea typeface="CMU Sans Serif" pitchFamily="50" charset="0"/>
                <a:cs typeface="Arial" panose="020B0604020202020204" pitchFamily="34" charset="0"/>
              </a:rPr>
              <a:t>2 Secs</a:t>
            </a:r>
            <a:endParaRPr lang="en-GB" sz="2800" b="1" spc="-1" dirty="0">
              <a:solidFill>
                <a:schemeClr val="bg1"/>
              </a:solidFill>
              <a:uFill>
                <a:solidFill>
                  <a:srgbClr val="FFFFFF"/>
                </a:solidFill>
              </a:uFill>
              <a:latin typeface="Arial" panose="020B0604020202020204" pitchFamily="34" charset="0"/>
              <a:ea typeface="CMU Sans Serif" pitchFamily="50" charset="0"/>
              <a:cs typeface="Arial" panose="020B0604020202020204" pitchFamily="34" charset="0"/>
            </a:endParaRPr>
          </a:p>
        </p:txBody>
      </p:sp>
      <p:sp>
        <p:nvSpPr>
          <p:cNvPr id="41" name="TextBox 40"/>
          <p:cNvSpPr txBox="1"/>
          <p:nvPr/>
        </p:nvSpPr>
        <p:spPr>
          <a:xfrm>
            <a:off x="10308799" y="18042967"/>
            <a:ext cx="1043363" cy="523220"/>
          </a:xfrm>
          <a:prstGeom prst="rect">
            <a:avLst/>
          </a:prstGeom>
          <a:noFill/>
        </p:spPr>
        <p:txBody>
          <a:bodyPr wrap="none" rtlCol="0">
            <a:spAutoFit/>
          </a:bodyPr>
          <a:lstStyle/>
          <a:p>
            <a:r>
              <a:rPr lang="en-GB" sz="2800" b="1" spc="-1" dirty="0" smtClean="0">
                <a:solidFill>
                  <a:schemeClr val="accent1">
                    <a:lumMod val="60000"/>
                    <a:lumOff val="40000"/>
                  </a:schemeClr>
                </a:solidFill>
                <a:uFill>
                  <a:solidFill>
                    <a:srgbClr val="FFFFFF"/>
                  </a:solidFill>
                </a:uFill>
                <a:latin typeface="Arial" panose="020B0604020202020204" pitchFamily="34" charset="0"/>
                <a:ea typeface="CMU Sans Serif" pitchFamily="50" charset="0"/>
                <a:cs typeface="Arial" panose="020B0604020202020204" pitchFamily="34" charset="0"/>
              </a:rPr>
              <a:t>8 MB</a:t>
            </a:r>
            <a:endParaRPr lang="en-GB" sz="2800" b="1" spc="-1" dirty="0">
              <a:solidFill>
                <a:schemeClr val="accent1">
                  <a:lumMod val="60000"/>
                  <a:lumOff val="40000"/>
                </a:schemeClr>
              </a:solidFill>
              <a:uFill>
                <a:solidFill>
                  <a:srgbClr val="FFFFFF"/>
                </a:solidFill>
              </a:uFill>
              <a:latin typeface="Arial" panose="020B0604020202020204" pitchFamily="34" charset="0"/>
              <a:ea typeface="CMU Sans Serif" pitchFamily="50" charset="0"/>
              <a:cs typeface="Arial" panose="020B0604020202020204" pitchFamily="34" charset="0"/>
            </a:endParaRPr>
          </a:p>
        </p:txBody>
      </p:sp>
      <p:sp>
        <p:nvSpPr>
          <p:cNvPr id="42" name="TextBox 41"/>
          <p:cNvSpPr txBox="1"/>
          <p:nvPr/>
        </p:nvSpPr>
        <p:spPr>
          <a:xfrm>
            <a:off x="10179083" y="21328920"/>
            <a:ext cx="1203535" cy="523220"/>
          </a:xfrm>
          <a:prstGeom prst="rect">
            <a:avLst/>
          </a:prstGeom>
          <a:noFill/>
        </p:spPr>
        <p:txBody>
          <a:bodyPr wrap="none" rtlCol="0">
            <a:spAutoFit/>
          </a:bodyPr>
          <a:lstStyle/>
          <a:p>
            <a:r>
              <a:rPr lang="en-GB" sz="2800" b="1" spc="-1" dirty="0" smtClean="0">
                <a:solidFill>
                  <a:schemeClr val="bg1"/>
                </a:solidFill>
                <a:uFill>
                  <a:solidFill>
                    <a:srgbClr val="FFFFFF"/>
                  </a:solidFill>
                </a:uFill>
                <a:latin typeface="Arial" panose="020B0604020202020204" pitchFamily="34" charset="0"/>
                <a:ea typeface="CMU Sans Serif" pitchFamily="50" charset="0"/>
                <a:cs typeface="Arial" panose="020B0604020202020204" pitchFamily="34" charset="0"/>
              </a:rPr>
              <a:t>73 KB</a:t>
            </a:r>
            <a:endParaRPr lang="en-GB" sz="2800" b="1" spc="-1" dirty="0">
              <a:solidFill>
                <a:schemeClr val="bg1"/>
              </a:solidFill>
              <a:uFill>
                <a:solidFill>
                  <a:srgbClr val="FFFFFF"/>
                </a:solidFill>
              </a:uFill>
              <a:latin typeface="Arial" panose="020B0604020202020204" pitchFamily="34" charset="0"/>
              <a:ea typeface="CMU Sans Serif" pitchFamily="50" charset="0"/>
              <a:cs typeface="Arial" panose="020B0604020202020204" pitchFamily="34" charset="0"/>
            </a:endParaRPr>
          </a:p>
        </p:txBody>
      </p:sp>
      <p:sp>
        <p:nvSpPr>
          <p:cNvPr id="44" name="Rectangle 43"/>
          <p:cNvSpPr/>
          <p:nvPr/>
        </p:nvSpPr>
        <p:spPr>
          <a:xfrm>
            <a:off x="1012498" y="8909810"/>
            <a:ext cx="13497286" cy="3539430"/>
          </a:xfrm>
          <a:prstGeom prst="rect">
            <a:avLst/>
          </a:prstGeom>
        </p:spPr>
        <p:txBody>
          <a:bodyPr wrap="square">
            <a:spAutoFit/>
          </a:bodyPr>
          <a:lstStyle/>
          <a:p>
            <a:pPr lvl="1" algn="just">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an xml format known as instrument definition files (</a:t>
            </a: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IDF</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s) which provide a reusable method of storing instrument geometry independently of neutron data. Recent ESS designs and proposals for new types of instrument geometries have exposed a few core deficiencies in the way </a:t>
            </a:r>
            <a:r>
              <a:rPr lang="en-GB"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handles irregular geometries and depth. The </a:t>
            </a: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LOKI</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instrument and </a:t>
            </a: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Multi-Grid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detector presented the most significant challenges as far as geometrical complexity to date.</a:t>
            </a:r>
            <a:endParaRPr lang="en-GB" sz="3200" spc="-1" dirty="0">
              <a:solidFill>
                <a:srgbClr val="000000"/>
              </a:solidFill>
              <a:uFill>
                <a:solidFill>
                  <a:srgbClr val="FFFFFF"/>
                </a:solidFill>
              </a:uFill>
              <a:latin typeface="CMU Sans Serif" pitchFamily="50" charset="0"/>
              <a:ea typeface="CMU Sans Serif" pitchFamily="50" charset="0"/>
              <a:cs typeface="CMU Sans Serif" pitchFamily="50" charset="0"/>
            </a:endParaRPr>
          </a:p>
        </p:txBody>
      </p:sp>
      <p:sp>
        <p:nvSpPr>
          <p:cNvPr id="48" name="TextBox 47"/>
          <p:cNvSpPr txBox="1"/>
          <p:nvPr/>
        </p:nvSpPr>
        <p:spPr>
          <a:xfrm>
            <a:off x="16131296" y="29865271"/>
            <a:ext cx="10247407" cy="4031873"/>
          </a:xfrm>
          <a:prstGeom prst="rect">
            <a:avLst/>
          </a:prstGeom>
          <a:noFill/>
        </p:spPr>
        <p:txBody>
          <a:bodyPr wrap="square" rtlCol="0">
            <a:spAutoFit/>
          </a:bodyPr>
          <a:lstStyle/>
          <a:p>
            <a:pPr marL="457200" indent="-457200" eaLnBrk="0" hangingPunct="0">
              <a:buFont typeface="Wingdings" panose="05000000000000000000" pitchFamily="2" charset="2"/>
              <a:buChar char="§"/>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The detector group at the ESS are currently using the output of </a:t>
            </a: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MCSTAS simulations</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to test the data reduction workflow in </a:t>
            </a:r>
            <a:r>
              <a:rPr lang="en-GB"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for the LOKI instrument.</a:t>
            </a:r>
          </a:p>
          <a:p>
            <a:pPr marL="457200" indent="-457200" eaLnBrk="0" hangingPunct="0">
              <a:buFont typeface="Wingdings" panose="05000000000000000000" pitchFamily="2" charset="2"/>
              <a:buChar char="§"/>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Further work to improve compatibility between </a:t>
            </a:r>
            <a:r>
              <a:rPr lang="en-GB" sz="3200" spc="-1" dirty="0" err="1" smtClean="0">
                <a:solidFill>
                  <a:srgbClr val="000000"/>
                </a:solidFill>
                <a:uFill>
                  <a:solidFill>
                    <a:srgbClr val="FFFFFF"/>
                  </a:solidFill>
                </a:uFill>
                <a:latin typeface="CMU Sans Serif" pitchFamily="50" charset="0"/>
                <a:ea typeface="CMU Sans Serif" pitchFamily="50" charset="0"/>
                <a:cs typeface="CMU Sans Serif" pitchFamily="50" charset="0"/>
              </a:rPr>
              <a:t>Mantid</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and MCSTAS must be </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undertaken in order to facilitate bi-directional geometry exports and explicit handling of irregular geometries.</a:t>
            </a:r>
            <a:endPar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endParaRPr>
          </a:p>
          <a:p>
            <a:pPr marL="457200" indent="-457200" eaLnBrk="0" hangingPunct="0">
              <a:buFont typeface="Wingdings" panose="05000000000000000000" pitchFamily="2" charset="2"/>
              <a:buChar char="§"/>
              <a:defRPr/>
            </a:pPr>
            <a:endPar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endParaRPr>
          </a:p>
        </p:txBody>
      </p:sp>
      <p:sp>
        <p:nvSpPr>
          <p:cNvPr id="6" name="TextBox 5"/>
          <p:cNvSpPr txBox="1"/>
          <p:nvPr/>
        </p:nvSpPr>
        <p:spPr>
          <a:xfrm>
            <a:off x="16209796" y="34758794"/>
            <a:ext cx="9867966" cy="2339102"/>
          </a:xfrm>
          <a:prstGeom prst="rect">
            <a:avLst/>
          </a:prstGeom>
          <a:noFill/>
        </p:spPr>
        <p:txBody>
          <a:bodyPr wrap="square" rtlCol="0">
            <a:spAutoFit/>
          </a:bodyPr>
          <a:lstStyle/>
          <a:p>
            <a:pPr eaLnBrk="0" hangingPunct="0">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The Multi-Grid detector is a novel detector concept for </a:t>
            </a: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time-of-flight</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(TOF) detection of thermal neutrons. The grid design facilitates 3-D detection of neutrons with the accuracy required for TOF experiments.  Early attempts</a:t>
            </a:r>
          </a:p>
          <a:p>
            <a:endParaRPr lang="en-GB" dirty="0"/>
          </a:p>
        </p:txBody>
      </p:sp>
      <p:sp>
        <p:nvSpPr>
          <p:cNvPr id="8" name="TextBox 7"/>
          <p:cNvSpPr txBox="1"/>
          <p:nvPr/>
        </p:nvSpPr>
        <p:spPr>
          <a:xfrm>
            <a:off x="16157962" y="33960144"/>
            <a:ext cx="4778168" cy="646331"/>
          </a:xfrm>
          <a:prstGeom prst="rect">
            <a:avLst/>
          </a:prstGeom>
          <a:noFill/>
        </p:spPr>
        <p:txBody>
          <a:bodyPr wrap="none" rtlCol="0">
            <a:spAutoFit/>
          </a:bodyPr>
          <a:lstStyle/>
          <a:p>
            <a:pPr eaLnBrk="0" hangingPunct="0">
              <a:defRPr/>
            </a:pPr>
            <a:r>
              <a:rPr lang="en-GB" sz="36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The Multi-Grid Detector</a:t>
            </a:r>
            <a:endParaRPr lang="en-GB" sz="2000" b="1" dirty="0"/>
          </a:p>
        </p:txBody>
      </p:sp>
      <p:pic>
        <p:nvPicPr>
          <p:cNvPr id="57" name="Picture 4" descr="C:\Users\bpe14858\Desktop\NoBugs Poster\Iqxqy_0_01.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19443" y="31514750"/>
            <a:ext cx="2867906" cy="2305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 descr="C:\Users\bpe14858\Desktop\NoBugs Poster\Iqxqy_0_008_square_4mm.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20141" y="29032557"/>
            <a:ext cx="2866510" cy="2305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083968" y="34509919"/>
            <a:ext cx="2998861" cy="224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Box 59"/>
          <p:cNvSpPr txBox="1"/>
          <p:nvPr/>
        </p:nvSpPr>
        <p:spPr>
          <a:xfrm>
            <a:off x="19624788" y="36797263"/>
            <a:ext cx="9498493" cy="3323987"/>
          </a:xfrm>
          <a:prstGeom prst="rect">
            <a:avLst/>
          </a:prstGeom>
          <a:noFill/>
        </p:spPr>
        <p:txBody>
          <a:bodyPr wrap="square" rtlCol="0">
            <a:spAutoFit/>
          </a:bodyPr>
          <a:lstStyle/>
          <a:p>
            <a:pPr eaLnBrk="0" hangingPunct="0">
              <a:defRPr/>
            </a:pP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at defining the geometry produce an inefficient scheme where each grid unit must be defined as a closed cube shape. Future efforts would move towards the creation of a detector type with a depth attribute. This would necessitate the inclusion of </a:t>
            </a:r>
            <a:r>
              <a:rPr lang="en-GB" sz="3200" b="1" spc="-1" dirty="0" smtClean="0">
                <a:solidFill>
                  <a:srgbClr val="000000"/>
                </a:solidFill>
                <a:uFill>
                  <a:solidFill>
                    <a:srgbClr val="FFFFFF"/>
                  </a:solidFill>
                </a:uFill>
                <a:latin typeface="CMU Sans Serif" pitchFamily="50" charset="0"/>
                <a:ea typeface="CMU Sans Serif" pitchFamily="50" charset="0"/>
                <a:cs typeface="CMU Sans Serif" pitchFamily="50" charset="0"/>
              </a:rPr>
              <a:t>2D data slices</a:t>
            </a:r>
            <a:r>
              <a:rPr lang="en-GB" sz="3200" spc="-1" dirty="0" smtClean="0">
                <a:solidFill>
                  <a:srgbClr val="000000"/>
                </a:solidFill>
                <a:uFill>
                  <a:solidFill>
                    <a:srgbClr val="FFFFFF"/>
                  </a:solidFill>
                </a:uFill>
                <a:latin typeface="CMU Sans Serif" pitchFamily="50" charset="0"/>
                <a:ea typeface="CMU Sans Serif" pitchFamily="50" charset="0"/>
                <a:cs typeface="CMU Sans Serif" pitchFamily="50" charset="0"/>
              </a:rPr>
              <a:t> through the instrument view which is not currently supported.</a:t>
            </a:r>
          </a:p>
          <a:p>
            <a:endParaRPr lang="en-GB" dirty="0"/>
          </a:p>
        </p:txBody>
      </p:sp>
      <p:pic>
        <p:nvPicPr>
          <p:cNvPr id="1032"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03925" y="36855138"/>
            <a:ext cx="3416688" cy="2807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14993</TotalTime>
  <Words>800</Words>
  <Application>Microsoft Office PowerPoint</Application>
  <PresentationFormat>Custom</PresentationFormat>
  <Paragraphs>47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Alan Meeson</dc:creator>
  <dc:description/>
  <cp:lastModifiedBy>Moore, Lamar (STFC,RAL,ISIS)</cp:lastModifiedBy>
  <cp:revision>287</cp:revision>
  <cp:lastPrinted>2016-09-27T11:21:05Z</cp:lastPrinted>
  <dcterms:created xsi:type="dcterms:W3CDTF">2016-06-27T14:01:19Z</dcterms:created>
  <dcterms:modified xsi:type="dcterms:W3CDTF">2016-10-12T13:37:46Z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