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7"/>
  </p:notesMasterIdLst>
  <p:handoutMasterIdLst>
    <p:handoutMasterId r:id="rId8"/>
  </p:handoutMasterIdLst>
  <p:sldIdLst>
    <p:sldId id="256" r:id="rId6"/>
  </p:sldIdLst>
  <p:sldSz cx="30238700" cy="42803763"/>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66"/>
    <a:srgbClr val="002D55"/>
    <a:srgbClr val="001B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90" autoAdjust="0"/>
    <p:restoredTop sz="90929" autoAdjust="0"/>
  </p:normalViewPr>
  <p:slideViewPr>
    <p:cSldViewPr>
      <p:cViewPr>
        <p:scale>
          <a:sx n="35" d="100"/>
          <a:sy n="35" d="100"/>
        </p:scale>
        <p:origin x="-2464" y="2192"/>
      </p:cViewPr>
      <p:guideLst>
        <p:guide orient="horz" pos="13488"/>
        <p:guide pos="952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42" d="100"/>
          <a:sy n="42" d="100"/>
        </p:scale>
        <p:origin x="-3408"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78E1D5F-7523-4815-A670-60864F601D30}" type="datetimeFigureOut">
              <a:rPr lang="en-GB" smtClean="0"/>
              <a:pPr/>
              <a:t>02/07/2013</a:t>
            </a:fld>
            <a:endParaRPr lang="en-GB"/>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733490B-C151-4ED9-AE1B-2EC601608F54}" type="slidenum">
              <a:rPr lang="en-GB" smtClean="0"/>
              <a:pPr/>
              <a:t>‹#›</a:t>
            </a:fld>
            <a:endParaRPr lang="en-GB"/>
          </a:p>
        </p:txBody>
      </p:sp>
    </p:spTree>
    <p:extLst>
      <p:ext uri="{BB962C8B-B14F-4D97-AF65-F5344CB8AC3E}">
        <p14:creationId xmlns:p14="http://schemas.microsoft.com/office/powerpoint/2010/main" val="654841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76B4F07-E738-4DFD-883D-BE3839CD703B}" type="datetimeFigureOut">
              <a:rPr lang="en-GB" smtClean="0"/>
              <a:pPr/>
              <a:t>02/07/2013</a:t>
            </a:fld>
            <a:endParaRPr lang="en-GB"/>
          </a:p>
        </p:txBody>
      </p:sp>
      <p:sp>
        <p:nvSpPr>
          <p:cNvPr id="4" name="Slide Image Placeholder 3"/>
          <p:cNvSpPr>
            <a:spLocks noGrp="1" noRot="1" noChangeAspect="1"/>
          </p:cNvSpPr>
          <p:nvPr>
            <p:ph type="sldImg" idx="2"/>
          </p:nvPr>
        </p:nvSpPr>
        <p:spPr>
          <a:xfrm>
            <a:off x="2084388" y="744538"/>
            <a:ext cx="26289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18A9DC45-0F2D-44F2-940F-E024711DACC1}" type="slidenum">
              <a:rPr lang="en-GB" smtClean="0"/>
              <a:pPr/>
              <a:t>‹#›</a:t>
            </a:fld>
            <a:endParaRPr lang="en-GB"/>
          </a:p>
        </p:txBody>
      </p:sp>
    </p:spTree>
    <p:extLst>
      <p:ext uri="{BB962C8B-B14F-4D97-AF65-F5344CB8AC3E}">
        <p14:creationId xmlns:p14="http://schemas.microsoft.com/office/powerpoint/2010/main" val="111397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8A9DC45-0F2D-44F2-940F-E024711DACC1}"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CADFDD-704B-4A18-BB66-157070CB36F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268538" y="12365038"/>
            <a:ext cx="12774612"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15195550" y="12365038"/>
            <a:ext cx="12774613" cy="2568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9EC1B0C-CAB0-4BB7-AEB0-2F6F5540D8E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300" y="3837708"/>
            <a:ext cx="27216100" cy="7134225"/>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1511300" y="11686313"/>
            <a:ext cx="13361988"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11300" y="15686841"/>
            <a:ext cx="13361988"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15360650" y="11686313"/>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5360650" y="15686841"/>
            <a:ext cx="13366750" cy="225496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3A5688C-90BF-4B74-928B-5F1F7BC974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kern="0" baseline="0">
                <a:latin typeface="Arial" pitchFamily="34" charset="0"/>
                <a:cs typeface="Arial" pitchFamily="34"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kern="0" baseline="0">
                <a:latin typeface="Arial" pitchFamily="34" charset="0"/>
                <a:cs typeface="Arial" pitchFamily="34"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kern="0" baseline="0">
                <a:latin typeface="Arial" pitchFamily="34" charset="0"/>
                <a:cs typeface="Arial" pitchFamily="34" charset="0"/>
              </a:defRPr>
            </a:lvl1pPr>
          </a:lstStyle>
          <a:p>
            <a:pPr>
              <a:defRPr/>
            </a:pPr>
            <a:fld id="{525EE4F0-A14A-4077-8914-DBD2D6A3E5F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300" y="4971141"/>
            <a:ext cx="9948863" cy="3985533"/>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Content Placeholder 2"/>
          <p:cNvSpPr>
            <a:spLocks noGrp="1"/>
          </p:cNvSpPr>
          <p:nvPr>
            <p:ph idx="1"/>
          </p:nvPr>
        </p:nvSpPr>
        <p:spPr>
          <a:xfrm>
            <a:off x="11822113" y="5042579"/>
            <a:ext cx="16905287" cy="33193946"/>
          </a:xfrm>
        </p:spPr>
        <p:txBody>
          <a:bodyPr/>
          <a:lstStyle>
            <a:lvl1pPr>
              <a:defRPr sz="3200">
                <a:latin typeface="Arial" pitchFamily="34" charset="0"/>
                <a:cs typeface="Arial" pitchFamily="34" charset="0"/>
              </a:defRPr>
            </a:lvl1pPr>
            <a:lvl2pPr>
              <a:defRPr sz="2800">
                <a:latin typeface="Arial" pitchFamily="34" charset="0"/>
                <a:cs typeface="Arial" pitchFamily="34" charset="0"/>
              </a:defRPr>
            </a:lvl2pPr>
            <a:lvl3pPr>
              <a:defRPr sz="2400">
                <a:latin typeface="Arial" pitchFamily="34" charset="0"/>
                <a:cs typeface="Arial" pitchFamily="34" charset="0"/>
              </a:defRPr>
            </a:lvl3pPr>
            <a:lvl4pPr>
              <a:defRPr sz="2000">
                <a:latin typeface="Arial" pitchFamily="34" charset="0"/>
                <a:cs typeface="Arial" pitchFamily="34" charset="0"/>
              </a:defRPr>
            </a:lvl4pPr>
            <a:lvl5pPr>
              <a:defRPr sz="2000">
                <a:latin typeface="Arial" pitchFamily="34" charset="0"/>
                <a:cs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11300" y="8956675"/>
            <a:ext cx="9948863" cy="29279850"/>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B5E14EB-E8DD-4003-A0A7-93AB60B5DC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2475"/>
            <a:ext cx="18141950" cy="3536950"/>
          </a:xfrm>
        </p:spPr>
        <p:txBody>
          <a:bodyPr anchor="b"/>
          <a:lstStyle>
            <a:lvl1pPr algn="l">
              <a:defRPr sz="2000" b="1">
                <a:latin typeface="Arial" pitchFamily="34" charset="0"/>
                <a:cs typeface="Arial" pitchFamily="34" charset="0"/>
              </a:defRPr>
            </a:lvl1pPr>
          </a:lstStyle>
          <a:p>
            <a:r>
              <a:rPr lang="en-US" smtClean="0"/>
              <a:t>Click to edit Master title style</a:t>
            </a:r>
            <a:endParaRPr lang="en-GB"/>
          </a:p>
        </p:txBody>
      </p:sp>
      <p:sp>
        <p:nvSpPr>
          <p:cNvPr id="3" name="Picture Placeholder 2"/>
          <p:cNvSpPr>
            <a:spLocks noGrp="1"/>
          </p:cNvSpPr>
          <p:nvPr>
            <p:ph type="pic" idx="1"/>
          </p:nvPr>
        </p:nvSpPr>
        <p:spPr>
          <a:xfrm>
            <a:off x="5927725" y="4399637"/>
            <a:ext cx="18141950" cy="25107226"/>
          </a:xfrm>
        </p:spPr>
        <p:txBody>
          <a:bodyPr/>
          <a:lstStyle>
            <a:lvl1pPr marL="0" indent="0">
              <a:buNone/>
              <a:defRPr sz="3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5927725" y="33499425"/>
            <a:ext cx="18141950" cy="5024438"/>
          </a:xfrm>
        </p:spPr>
        <p:txBody>
          <a:bodyPr/>
          <a:lstStyle>
            <a:lvl1pPr marL="0" indent="0">
              <a:buNone/>
              <a:defRPr sz="1400">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4EC73-BF07-42E6-BC55-800BDD1E921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68538" y="3805238"/>
            <a:ext cx="25701625" cy="7134225"/>
          </a:xfrm>
          <a:prstGeom prst="rect">
            <a:avLst/>
          </a:prstGeom>
          <a:noFill/>
          <a:ln w="9525">
            <a:noFill/>
            <a:miter lim="800000"/>
            <a:headEnd/>
            <a:tailEnd/>
          </a:ln>
        </p:spPr>
        <p:txBody>
          <a:bodyPr vert="horz" wrap="square" lIns="417378" tIns="208689" rIns="417378" bIns="208689"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268538" y="12365038"/>
            <a:ext cx="25701625" cy="25682575"/>
          </a:xfrm>
          <a:prstGeom prst="rect">
            <a:avLst/>
          </a:prstGeom>
          <a:noFill/>
          <a:ln w="9525">
            <a:noFill/>
            <a:miter lim="800000"/>
            <a:headEnd/>
            <a:tailEnd/>
          </a:ln>
        </p:spPr>
        <p:txBody>
          <a:bodyPr vert="horz" wrap="square" lIns="417378" tIns="208689" rIns="417378" bIns="2086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2268538"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defRPr sz="6400">
                <a:latin typeface="Arial" pitchFamily="34" charset="0"/>
                <a:cs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0331450" y="38998525"/>
            <a:ext cx="95758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ctr">
              <a:defRPr sz="6400">
                <a:latin typeface="Arial" pitchFamily="34" charset="0"/>
                <a:cs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1670963" y="38998525"/>
            <a:ext cx="6299200" cy="2854325"/>
          </a:xfrm>
          <a:prstGeom prst="rect">
            <a:avLst/>
          </a:prstGeom>
          <a:noFill/>
          <a:ln w="9525">
            <a:noFill/>
            <a:miter lim="800000"/>
            <a:headEnd/>
            <a:tailEnd/>
          </a:ln>
          <a:effectLst/>
        </p:spPr>
        <p:txBody>
          <a:bodyPr vert="horz" wrap="square" lIns="417378" tIns="208689" rIns="417378" bIns="208689" numCol="1" anchor="t" anchorCtr="0" compatLnSpc="1">
            <a:prstTxWarp prst="textNoShape">
              <a:avLst/>
            </a:prstTxWarp>
          </a:bodyPr>
          <a:lstStyle>
            <a:lvl1pPr algn="r">
              <a:defRPr sz="6400">
                <a:latin typeface="Arial" pitchFamily="34" charset="0"/>
                <a:cs typeface="Arial" pitchFamily="34" charset="0"/>
              </a:defRPr>
            </a:lvl1pPr>
          </a:lstStyle>
          <a:p>
            <a:pPr>
              <a:defRPr/>
            </a:pPr>
            <a:fld id="{9278EFD7-4A0C-4271-BE41-3225DE5F4842}" type="slidenum">
              <a:rPr lang="en-US"/>
              <a:pPr>
                <a:defRPr/>
              </a:pPr>
              <a:t>‹#›</a:t>
            </a:fld>
            <a:endParaRPr lang="en-US"/>
          </a:p>
        </p:txBody>
      </p:sp>
      <p:pic>
        <p:nvPicPr>
          <p:cNvPr id="1031" name="Picture 7" descr="A0_Print_Poster_template_header_portrait copy.png"/>
          <p:cNvPicPr>
            <a:picLocks noChangeAspect="1"/>
          </p:cNvPicPr>
          <p:nvPr userDrawn="1"/>
        </p:nvPicPr>
        <p:blipFill>
          <a:blip r:embed="rId8" cstate="print"/>
          <a:srcRect/>
          <a:stretch>
            <a:fillRect/>
          </a:stretch>
        </p:blipFill>
        <p:spPr bwMode="auto">
          <a:xfrm>
            <a:off x="0" y="-30163"/>
            <a:ext cx="30238700" cy="536575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5" r:id="rId4"/>
    <p:sldLayoutId id="2147483683" r:id="rId5"/>
    <p:sldLayoutId id="2147483684" r:id="rId6"/>
  </p:sldLayoutIdLst>
  <p:txStyles>
    <p:titleStyle>
      <a:lvl1pPr algn="ctr" defTabSz="4173538" rtl="0" eaLnBrk="0" fontAlgn="base" hangingPunct="0">
        <a:spcBef>
          <a:spcPct val="0"/>
        </a:spcBef>
        <a:spcAft>
          <a:spcPct val="0"/>
        </a:spcAft>
        <a:defRPr sz="20100">
          <a:solidFill>
            <a:schemeClr val="tx2"/>
          </a:solidFill>
          <a:latin typeface="Arial" pitchFamily="34" charset="0"/>
          <a:ea typeface="+mj-ea"/>
          <a:cs typeface="Arial" pitchFamily="34" charset="0"/>
        </a:defRPr>
      </a:lvl1pPr>
      <a:lvl2pPr algn="ctr" defTabSz="4173538" rtl="0" eaLnBrk="0" fontAlgn="base" hangingPunct="0">
        <a:spcBef>
          <a:spcPct val="0"/>
        </a:spcBef>
        <a:spcAft>
          <a:spcPct val="0"/>
        </a:spcAft>
        <a:defRPr sz="20100">
          <a:solidFill>
            <a:schemeClr val="tx2"/>
          </a:solidFill>
          <a:latin typeface="Arial" charset="0"/>
          <a:cs typeface="Arial" charset="0"/>
        </a:defRPr>
      </a:lvl2pPr>
      <a:lvl3pPr algn="ctr" defTabSz="4173538" rtl="0" eaLnBrk="0" fontAlgn="base" hangingPunct="0">
        <a:spcBef>
          <a:spcPct val="0"/>
        </a:spcBef>
        <a:spcAft>
          <a:spcPct val="0"/>
        </a:spcAft>
        <a:defRPr sz="20100">
          <a:solidFill>
            <a:schemeClr val="tx2"/>
          </a:solidFill>
          <a:latin typeface="Arial" charset="0"/>
          <a:cs typeface="Arial" charset="0"/>
        </a:defRPr>
      </a:lvl3pPr>
      <a:lvl4pPr algn="ctr" defTabSz="4173538" rtl="0" eaLnBrk="0" fontAlgn="base" hangingPunct="0">
        <a:spcBef>
          <a:spcPct val="0"/>
        </a:spcBef>
        <a:spcAft>
          <a:spcPct val="0"/>
        </a:spcAft>
        <a:defRPr sz="20100">
          <a:solidFill>
            <a:schemeClr val="tx2"/>
          </a:solidFill>
          <a:latin typeface="Arial" charset="0"/>
          <a:cs typeface="Arial" charset="0"/>
        </a:defRPr>
      </a:lvl4pPr>
      <a:lvl5pPr algn="ctr" defTabSz="4173538" rtl="0" eaLnBrk="0" fontAlgn="base" hangingPunct="0">
        <a:spcBef>
          <a:spcPct val="0"/>
        </a:spcBef>
        <a:spcAft>
          <a:spcPct val="0"/>
        </a:spcAft>
        <a:defRPr sz="20100">
          <a:solidFill>
            <a:schemeClr val="tx2"/>
          </a:solidFill>
          <a:latin typeface="Arial" charset="0"/>
          <a:cs typeface="Arial" charset="0"/>
        </a:defRPr>
      </a:lvl5pPr>
      <a:lvl6pPr marL="457200" algn="ctr" defTabSz="4173538" rtl="0" fontAlgn="base">
        <a:spcBef>
          <a:spcPct val="0"/>
        </a:spcBef>
        <a:spcAft>
          <a:spcPct val="0"/>
        </a:spcAft>
        <a:defRPr sz="20100">
          <a:solidFill>
            <a:schemeClr val="tx2"/>
          </a:solidFill>
          <a:latin typeface="Times" pitchFamily="18" charset="0"/>
        </a:defRPr>
      </a:lvl6pPr>
      <a:lvl7pPr marL="914400" algn="ctr" defTabSz="4173538" rtl="0" fontAlgn="base">
        <a:spcBef>
          <a:spcPct val="0"/>
        </a:spcBef>
        <a:spcAft>
          <a:spcPct val="0"/>
        </a:spcAft>
        <a:defRPr sz="20100">
          <a:solidFill>
            <a:schemeClr val="tx2"/>
          </a:solidFill>
          <a:latin typeface="Times" pitchFamily="18" charset="0"/>
        </a:defRPr>
      </a:lvl7pPr>
      <a:lvl8pPr marL="1371600" algn="ctr" defTabSz="4173538" rtl="0" fontAlgn="base">
        <a:spcBef>
          <a:spcPct val="0"/>
        </a:spcBef>
        <a:spcAft>
          <a:spcPct val="0"/>
        </a:spcAft>
        <a:defRPr sz="20100">
          <a:solidFill>
            <a:schemeClr val="tx2"/>
          </a:solidFill>
          <a:latin typeface="Times" pitchFamily="18" charset="0"/>
        </a:defRPr>
      </a:lvl8pPr>
      <a:lvl9pPr marL="1828800" algn="ctr" defTabSz="4173538" rtl="0" fontAlgn="base">
        <a:spcBef>
          <a:spcPct val="0"/>
        </a:spcBef>
        <a:spcAft>
          <a:spcPct val="0"/>
        </a:spcAft>
        <a:defRPr sz="20100">
          <a:solidFill>
            <a:schemeClr val="tx2"/>
          </a:solidFill>
          <a:latin typeface="Times" pitchFamily="18"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Arial" pitchFamily="34" charset="0"/>
          <a:ea typeface="+mn-ea"/>
          <a:cs typeface="Arial" pitchFamily="34" charset="0"/>
        </a:defRPr>
      </a:lvl1pPr>
      <a:lvl2pPr marL="3390900" indent="-1303338" algn="l" defTabSz="4173538" rtl="0" eaLnBrk="0" fontAlgn="base" hangingPunct="0">
        <a:spcBef>
          <a:spcPct val="20000"/>
        </a:spcBef>
        <a:spcAft>
          <a:spcPct val="0"/>
        </a:spcAft>
        <a:buChar char="–"/>
        <a:defRPr sz="12800">
          <a:solidFill>
            <a:schemeClr val="tx1"/>
          </a:solidFill>
          <a:latin typeface="Arial" pitchFamily="34" charset="0"/>
          <a:cs typeface="Arial" pitchFamily="34" charset="0"/>
        </a:defRPr>
      </a:lvl2pPr>
      <a:lvl3pPr marL="5216525" indent="-1042988" algn="l" defTabSz="4173538" rtl="0" eaLnBrk="0" fontAlgn="base" hangingPunct="0">
        <a:spcBef>
          <a:spcPct val="20000"/>
        </a:spcBef>
        <a:spcAft>
          <a:spcPct val="0"/>
        </a:spcAft>
        <a:buChar char="•"/>
        <a:defRPr sz="11000">
          <a:solidFill>
            <a:schemeClr val="tx1"/>
          </a:solidFill>
          <a:latin typeface="Arial" pitchFamily="34" charset="0"/>
          <a:cs typeface="Arial" pitchFamily="34" charset="0"/>
        </a:defRPr>
      </a:lvl3pPr>
      <a:lvl4pPr marL="7304088" indent="-1042988"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4pPr>
      <a:lvl5pPr marL="9391650" indent="-1044575" algn="l" defTabSz="4173538" rtl="0" eaLnBrk="0" fontAlgn="base" hangingPunct="0">
        <a:spcBef>
          <a:spcPct val="20000"/>
        </a:spcBef>
        <a:spcAft>
          <a:spcPct val="0"/>
        </a:spcAft>
        <a:buChar char="»"/>
        <a:defRPr sz="9100">
          <a:solidFill>
            <a:schemeClr val="tx1"/>
          </a:solidFill>
          <a:latin typeface="Arial" pitchFamily="34" charset="0"/>
          <a:cs typeface="Arial" pitchFamily="34" charset="0"/>
        </a:defRPr>
      </a:lvl5pPr>
      <a:lvl6pPr marL="9848850" indent="-1044575" algn="l" defTabSz="4173538" rtl="0" fontAlgn="base">
        <a:spcBef>
          <a:spcPct val="20000"/>
        </a:spcBef>
        <a:spcAft>
          <a:spcPct val="0"/>
        </a:spcAft>
        <a:buChar char="»"/>
        <a:defRPr sz="9100">
          <a:solidFill>
            <a:schemeClr val="tx1"/>
          </a:solidFill>
          <a:latin typeface="+mn-lt"/>
        </a:defRPr>
      </a:lvl6pPr>
      <a:lvl7pPr marL="10306050" indent="-1044575" algn="l" defTabSz="4173538" rtl="0" fontAlgn="base">
        <a:spcBef>
          <a:spcPct val="20000"/>
        </a:spcBef>
        <a:spcAft>
          <a:spcPct val="0"/>
        </a:spcAft>
        <a:buChar char="»"/>
        <a:defRPr sz="9100">
          <a:solidFill>
            <a:schemeClr val="tx1"/>
          </a:solidFill>
          <a:latin typeface="+mn-lt"/>
        </a:defRPr>
      </a:lvl7pPr>
      <a:lvl8pPr marL="10763250" indent="-1044575" algn="l" defTabSz="4173538" rtl="0" fontAlgn="base">
        <a:spcBef>
          <a:spcPct val="20000"/>
        </a:spcBef>
        <a:spcAft>
          <a:spcPct val="0"/>
        </a:spcAft>
        <a:buChar char="»"/>
        <a:defRPr sz="9100">
          <a:solidFill>
            <a:schemeClr val="tx1"/>
          </a:solidFill>
          <a:latin typeface="+mn-lt"/>
        </a:defRPr>
      </a:lvl8pPr>
      <a:lvl9pPr marL="11220450" indent="-1044575" algn="l" defTabSz="4173538"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3.gif"/><Relationship Id="rId20" Type="http://schemas.openxmlformats.org/officeDocument/2006/relationships/image" Target="../media/image14.png"/><Relationship Id="rId10" Type="http://schemas.openxmlformats.org/officeDocument/2006/relationships/image" Target="../media/image4.gif"/><Relationship Id="rId11" Type="http://schemas.openxmlformats.org/officeDocument/2006/relationships/image" Target="../media/image5.gif"/><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 Id="rId16" Type="http://schemas.openxmlformats.org/officeDocument/2006/relationships/image" Target="../media/image10.png"/><Relationship Id="rId17" Type="http://schemas.openxmlformats.org/officeDocument/2006/relationships/image" Target="../media/image11.png"/><Relationship Id="rId18" Type="http://schemas.openxmlformats.org/officeDocument/2006/relationships/image" Target="../media/image12.png"/><Relationship Id="rId19"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www.mantidroject.org" TargetMode="External"/><Relationship Id="rId4" Type="http://schemas.openxmlformats.org/officeDocument/2006/relationships/hyperlink" Target="http://www.paraview.org" TargetMode="External"/><Relationship Id="rId5" Type="http://schemas.openxmlformats.org/officeDocument/2006/relationships/hyperlink" Target="http://arxiv.org/abs/1306.1762" TargetMode="External"/><Relationship Id="rId6" Type="http://schemas.openxmlformats.org/officeDocument/2006/relationships/hyperlink" Target="http://www.paraview.orghorace.isis.rl.ac.uk" TargetMode="External"/><Relationship Id="rId7" Type="http://schemas.openxmlformats.org/officeDocument/2006/relationships/hyperlink" Target="http://www.ncnr.nist.gov/dave" TargetMode="External"/><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28"/>
          <p:cNvGraphicFramePr>
            <a:graphicFrameLocks noGrp="1"/>
          </p:cNvGraphicFramePr>
          <p:nvPr>
            <p:extLst>
              <p:ext uri="{D42A27DB-BD31-4B8C-83A1-F6EECF244321}">
                <p14:modId xmlns:p14="http://schemas.microsoft.com/office/powerpoint/2010/main" val="1380353687"/>
              </p:ext>
            </p:extLst>
          </p:nvPr>
        </p:nvGraphicFramePr>
        <p:xfrm>
          <a:off x="1066800" y="8610599"/>
          <a:ext cx="28194000" cy="42214840"/>
        </p:xfrm>
        <a:graphic>
          <a:graphicData uri="http://schemas.openxmlformats.org/drawingml/2006/table">
            <a:tbl>
              <a:tblPr/>
              <a:tblGrid>
                <a:gridCol w="9398000"/>
                <a:gridCol w="9398000"/>
                <a:gridCol w="9398000"/>
              </a:tblGrid>
              <a:tr h="33457578">
                <a:tc>
                  <a:txBody>
                    <a:bodyPr/>
                    <a:lstStyle/>
                    <a:p>
                      <a:pPr marL="0" marR="0" lvl="0" indent="0" algn="l" defTabSz="4173538" rtl="0" eaLnBrk="1" fontAlgn="base" latinLnBrk="0" hangingPunct="1">
                        <a:lnSpc>
                          <a:spcPct val="100000"/>
                        </a:lnSpc>
                        <a:spcBef>
                          <a:spcPct val="20000"/>
                        </a:spcBef>
                        <a:spcAft>
                          <a:spcPct val="0"/>
                        </a:spcAft>
                        <a:buClrTx/>
                        <a:buSzTx/>
                        <a:buFontTx/>
                        <a:buNone/>
                        <a:tabLst/>
                      </a:pPr>
                      <a:r>
                        <a:rPr kumimoji="0" lang="en-US" sz="5000" b="0" i="0" u="none" strike="noStrike" kern="0" cap="none" normalizeH="0" baseline="0" dirty="0" smtClean="0">
                          <a:ln>
                            <a:noFill/>
                          </a:ln>
                          <a:solidFill>
                            <a:srgbClr val="002D55"/>
                          </a:solidFill>
                          <a:effectLst/>
                          <a:latin typeface="Corisande" pitchFamily="2" charset="0"/>
                        </a:rPr>
                        <a:t>Background</a:t>
                      </a:r>
                    </a:p>
                    <a:p>
                      <a:r>
                        <a:rPr lang="en-GB" sz="2400" kern="1200" dirty="0" smtClean="0">
                          <a:solidFill>
                            <a:schemeClr val="tx1"/>
                          </a:solidFill>
                          <a:effectLst/>
                          <a:latin typeface="Arial"/>
                          <a:ea typeface="+mn-ea"/>
                          <a:cs typeface="Arial"/>
                        </a:rPr>
                        <a:t>Increasingly, to build a full understanding of the materials of interest to solid state physics, chemistry and materials research, requires the complete mapping of data in an n-dimensional manifold.</a:t>
                      </a:r>
                    </a:p>
                    <a:p>
                      <a:r>
                        <a:rPr lang="en-GB" sz="2400" kern="1200" dirty="0" smtClean="0">
                          <a:solidFill>
                            <a:schemeClr val="tx1"/>
                          </a:solidFill>
                          <a:effectLst/>
                          <a:latin typeface="Arial"/>
                          <a:ea typeface="+mn-ea"/>
                          <a:cs typeface="Arial"/>
                        </a:rPr>
                        <a:t> </a:t>
                      </a:r>
                    </a:p>
                    <a:p>
                      <a:r>
                        <a:rPr lang="en-GB" sz="2400" kern="1200" dirty="0" smtClean="0">
                          <a:solidFill>
                            <a:schemeClr val="tx1"/>
                          </a:solidFill>
                          <a:effectLst/>
                          <a:latin typeface="Arial"/>
                          <a:ea typeface="+mn-ea"/>
                          <a:cs typeface="Arial"/>
                        </a:rPr>
                        <a:t>The VATES project (Visualisation and Analysis Toolkit</a:t>
                      </a:r>
                      <a:r>
                        <a:rPr lang="en-GB" sz="2400" kern="1200" baseline="0" dirty="0" smtClean="0">
                          <a:solidFill>
                            <a:schemeClr val="tx1"/>
                          </a:solidFill>
                          <a:effectLst/>
                          <a:latin typeface="Arial"/>
                          <a:ea typeface="+mn-ea"/>
                          <a:cs typeface="Arial"/>
                        </a:rPr>
                        <a:t> </a:t>
                      </a:r>
                      <a:r>
                        <a:rPr lang="en-GB" sz="2400" kern="1200" baseline="0" dirty="0" err="1" smtClean="0">
                          <a:solidFill>
                            <a:schemeClr val="tx1"/>
                          </a:solidFill>
                          <a:effectLst/>
                          <a:latin typeface="Arial"/>
                          <a:ea typeface="+mn-ea"/>
                          <a:cs typeface="Arial"/>
                        </a:rPr>
                        <a:t>ExensionS</a:t>
                      </a:r>
                      <a:r>
                        <a:rPr lang="en-GB" sz="2400" kern="1200" baseline="0" dirty="0" smtClean="0">
                          <a:solidFill>
                            <a:schemeClr val="tx1"/>
                          </a:solidFill>
                          <a:effectLst/>
                          <a:latin typeface="Arial"/>
                          <a:ea typeface="+mn-ea"/>
                          <a:cs typeface="Arial"/>
                        </a:rPr>
                        <a:t>)</a:t>
                      </a:r>
                      <a:r>
                        <a:rPr lang="en-GB" sz="2400" kern="1200" dirty="0" smtClean="0">
                          <a:solidFill>
                            <a:schemeClr val="tx1"/>
                          </a:solidFill>
                          <a:effectLst/>
                          <a:latin typeface="Arial"/>
                          <a:ea typeface="+mn-ea"/>
                          <a:cs typeface="Arial"/>
                        </a:rPr>
                        <a:t> delivers advanced tools for visualisation and analysis of large neutron scattering datasets. The project is an international collaboration between ISIS at RAL and the SNS at Oakridge.</a:t>
                      </a: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Frameworks</a:t>
                      </a:r>
                    </a:p>
                    <a:p>
                      <a:r>
                        <a:rPr lang="en-GB" sz="2400" kern="1200" dirty="0" smtClean="0">
                          <a:solidFill>
                            <a:schemeClr val="tx1"/>
                          </a:solidFill>
                          <a:effectLst/>
                          <a:latin typeface="Arial"/>
                          <a:ea typeface="+mn-ea"/>
                          <a:cs typeface="Arial"/>
                        </a:rPr>
                        <a:t>The VATES project has been developed in parallel to the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Framework.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is an extensible framework for neutron and </a:t>
                      </a:r>
                      <a:r>
                        <a:rPr lang="en-GB" sz="2400" kern="1200" dirty="0" err="1" smtClean="0">
                          <a:solidFill>
                            <a:schemeClr val="tx1"/>
                          </a:solidFill>
                          <a:effectLst/>
                          <a:latin typeface="Arial"/>
                          <a:ea typeface="+mn-ea"/>
                          <a:cs typeface="Arial"/>
                        </a:rPr>
                        <a:t>muon</a:t>
                      </a:r>
                      <a:r>
                        <a:rPr lang="en-GB" sz="2400" kern="1200" dirty="0" smtClean="0">
                          <a:solidFill>
                            <a:schemeClr val="tx1"/>
                          </a:solidFill>
                          <a:effectLst/>
                          <a:latin typeface="Arial"/>
                          <a:ea typeface="+mn-ea"/>
                          <a:cs typeface="Arial"/>
                        </a:rPr>
                        <a:t> data reduction and analysis</a:t>
                      </a:r>
                      <a:r>
                        <a:rPr lang="en-GB" sz="2400" kern="1200" baseline="30000" dirty="0" smtClean="0">
                          <a:solidFill>
                            <a:schemeClr val="tx1"/>
                          </a:solidFill>
                          <a:effectLst/>
                          <a:latin typeface="Arial"/>
                          <a:ea typeface="+mn-ea"/>
                          <a:cs typeface="Arial"/>
                        </a:rPr>
                        <a:t>1</a:t>
                      </a:r>
                      <a:r>
                        <a:rPr lang="en-GB" sz="2400" kern="1200" dirty="0" smtClean="0">
                          <a:solidFill>
                            <a:schemeClr val="tx1"/>
                          </a:solidFill>
                          <a:effectLst/>
                          <a:latin typeface="Arial"/>
                          <a:ea typeface="+mn-ea"/>
                          <a:cs typeface="Arial"/>
                        </a:rPr>
                        <a:t>. The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framework is mature and deployed on approximately [40] instruments at [3] facilities.</a:t>
                      </a:r>
                    </a:p>
                    <a:p>
                      <a:r>
                        <a:rPr lang="en-GB" sz="2400" kern="1200" dirty="0" smtClean="0">
                          <a:solidFill>
                            <a:schemeClr val="tx1"/>
                          </a:solidFill>
                          <a:effectLst/>
                          <a:latin typeface="Arial"/>
                          <a:ea typeface="+mn-ea"/>
                          <a:cs typeface="Arial"/>
                        </a:rPr>
                        <a:t> </a:t>
                      </a:r>
                    </a:p>
                    <a:p>
                      <a:r>
                        <a:rPr lang="en-GB" sz="2400" kern="1200" dirty="0" smtClean="0">
                          <a:solidFill>
                            <a:schemeClr val="tx1"/>
                          </a:solidFill>
                          <a:effectLst/>
                          <a:latin typeface="Arial"/>
                          <a:ea typeface="+mn-ea"/>
                          <a:cs typeface="Arial"/>
                        </a:rPr>
                        <a:t>For n-dimensional visualisation, the VATES project uses ParaView</a:t>
                      </a:r>
                      <a:r>
                        <a:rPr lang="en-GB" sz="2400" kern="1200" baseline="30000" dirty="0" smtClean="0">
                          <a:solidFill>
                            <a:schemeClr val="tx1"/>
                          </a:solidFill>
                          <a:effectLst/>
                          <a:latin typeface="Arial"/>
                          <a:ea typeface="+mn-ea"/>
                          <a:cs typeface="Arial"/>
                        </a:rPr>
                        <a:t>2</a:t>
                      </a:r>
                      <a:r>
                        <a:rPr lang="en-GB" sz="2400" kern="1200" dirty="0" smtClean="0">
                          <a:solidFill>
                            <a:schemeClr val="tx1"/>
                          </a:solidFill>
                          <a:effectLst/>
                          <a:latin typeface="Arial"/>
                          <a:ea typeface="+mn-ea"/>
                          <a:cs typeface="Arial"/>
                        </a:rPr>
                        <a:t>, an advanced VTK based visualisation engine. In brief, the VATES project binds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to </a:t>
                      </a:r>
                      <a:r>
                        <a:rPr lang="en-GB" sz="2400" kern="1200" dirty="0" err="1" smtClean="0">
                          <a:solidFill>
                            <a:schemeClr val="tx1"/>
                          </a:solidFill>
                          <a:effectLst/>
                          <a:latin typeface="Arial"/>
                          <a:ea typeface="+mn-ea"/>
                          <a:cs typeface="Arial"/>
                        </a:rPr>
                        <a:t>ParaView</a:t>
                      </a:r>
                      <a:r>
                        <a:rPr lang="en-GB" sz="2400" kern="1200" dirty="0" smtClean="0">
                          <a:solidFill>
                            <a:schemeClr val="tx1"/>
                          </a:solidFill>
                          <a:effectLst/>
                          <a:latin typeface="Arial"/>
                          <a:ea typeface="+mn-ea"/>
                          <a:cs typeface="Arial"/>
                        </a:rPr>
                        <a:t> via the introduction of multidimensional data structures and algorithms. In addition, we utilise </a:t>
                      </a:r>
                      <a:r>
                        <a:rPr lang="en-GB" sz="2400" kern="1200" dirty="0" err="1" smtClean="0">
                          <a:solidFill>
                            <a:schemeClr val="tx1"/>
                          </a:solidFill>
                          <a:effectLst/>
                          <a:latin typeface="Arial"/>
                          <a:ea typeface="+mn-ea"/>
                          <a:cs typeface="Arial"/>
                        </a:rPr>
                        <a:t>ParaView’s</a:t>
                      </a:r>
                      <a:r>
                        <a:rPr lang="en-GB" sz="2400" kern="1200" dirty="0" smtClean="0">
                          <a:solidFill>
                            <a:schemeClr val="tx1"/>
                          </a:solidFill>
                          <a:effectLst/>
                          <a:latin typeface="Arial"/>
                          <a:ea typeface="+mn-ea"/>
                          <a:cs typeface="Arial"/>
                        </a:rPr>
                        <a:t> plugin mechanism to provide customised tools for neutron scattering. We also deliver two-way interaction between </a:t>
                      </a:r>
                      <a:r>
                        <a:rPr lang="en-GB" sz="2400" kern="1200" dirty="0" err="1" smtClean="0">
                          <a:solidFill>
                            <a:schemeClr val="tx1"/>
                          </a:solidFill>
                          <a:effectLst/>
                          <a:latin typeface="Arial"/>
                          <a:ea typeface="+mn-ea"/>
                          <a:cs typeface="Arial"/>
                        </a:rPr>
                        <a:t>ParaView</a:t>
                      </a:r>
                      <a:r>
                        <a:rPr lang="en-GB" sz="2400" kern="1200" dirty="0" smtClean="0">
                          <a:solidFill>
                            <a:schemeClr val="tx1"/>
                          </a:solidFill>
                          <a:effectLst/>
                          <a:latin typeface="Arial"/>
                          <a:ea typeface="+mn-ea"/>
                          <a:cs typeface="Arial"/>
                        </a:rPr>
                        <a:t> and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so that users can visually drive the data reduction and analysis process.</a:t>
                      </a:r>
                    </a:p>
                    <a:p>
                      <a:endParaRPr kumimoji="0" lang="en-GB" sz="2400" b="0" i="0" u="none" strike="noStrike" kern="1200" cap="none" normalizeH="0" baseline="0" dirty="0" smtClean="0">
                        <a:ln>
                          <a:noFill/>
                        </a:ln>
                        <a:solidFill>
                          <a:schemeClr val="tx1"/>
                        </a:solidFill>
                        <a:effectLst/>
                        <a:latin typeface="Arial"/>
                        <a:ea typeface="+mn-ea"/>
                        <a:cs typeface="Arial"/>
                      </a:endParaRPr>
                    </a:p>
                    <a:p>
                      <a:r>
                        <a:rPr kumimoji="0" lang="en-US" sz="5000" b="0" i="0" u="none" strike="noStrike" kern="0" cap="none" normalizeH="0" baseline="0" dirty="0" smtClean="0">
                          <a:ln>
                            <a:noFill/>
                          </a:ln>
                          <a:solidFill>
                            <a:srgbClr val="002D55"/>
                          </a:solidFill>
                          <a:effectLst/>
                          <a:latin typeface="Corisande" pitchFamily="2" charset="0"/>
                        </a:rPr>
                        <a:t>Single Crystal Diffraction</a:t>
                      </a:r>
                      <a:endParaRPr kumimoji="0" lang="en-US" sz="2400" b="0" i="0" u="none" strike="noStrike" kern="0" cap="none" normalizeH="0" baseline="0" dirty="0" smtClean="0">
                        <a:ln>
                          <a:noFill/>
                        </a:ln>
                        <a:solidFill>
                          <a:srgbClr val="002D55"/>
                        </a:solidFill>
                        <a:effectLst/>
                        <a:latin typeface="Arial"/>
                        <a:cs typeface="Arial"/>
                      </a:endParaRPr>
                    </a:p>
                    <a:p>
                      <a:r>
                        <a:rPr lang="en-GB" sz="2400" kern="1200" dirty="0" smtClean="0">
                          <a:solidFill>
                            <a:schemeClr val="tx1"/>
                          </a:solidFill>
                          <a:effectLst/>
                          <a:latin typeface="+mn-lt"/>
                          <a:ea typeface="+mn-ea"/>
                          <a:cs typeface="+mn-cs"/>
                        </a:rPr>
                        <a:t>A key hurdle is the ability to identify Peaks, which we can do automatically. We use a hierarchical, recursive data structure, to store our n-dimensional data, which is particularly effective, as it gives higher resolution in the regions of the Bragg peaks at an overall low memory cost. </a:t>
                      </a:r>
                    </a:p>
                    <a:p>
                      <a:r>
                        <a:rPr lang="en-GB" sz="2400" kern="1200" dirty="0" smtClean="0">
                          <a:solidFill>
                            <a:schemeClr val="tx1"/>
                          </a:solidFill>
                          <a:effectLst/>
                          <a:latin typeface="+mn-lt"/>
                          <a:ea typeface="+mn-ea"/>
                          <a:cs typeface="+mn-cs"/>
                        </a:rPr>
                        <a:t> </a:t>
                      </a:r>
                    </a:p>
                    <a:p>
                      <a:r>
                        <a:rPr lang="en-GB" sz="2400" kern="1200" dirty="0" smtClean="0">
                          <a:solidFill>
                            <a:schemeClr val="tx1"/>
                          </a:solidFill>
                          <a:effectLst/>
                          <a:latin typeface="+mn-lt"/>
                          <a:ea typeface="+mn-ea"/>
                          <a:cs typeface="+mn-cs"/>
                        </a:rPr>
                        <a:t>UB matrix finding and optimisation functions are now well established. We have adapted, and built upon concepts from the </a:t>
                      </a:r>
                      <a:r>
                        <a:rPr lang="en-GB" sz="2400" kern="1200" dirty="0" smtClean="0">
                          <a:solidFill>
                            <a:schemeClr val="tx1"/>
                          </a:solidFill>
                          <a:effectLst/>
                          <a:latin typeface="+mn-lt"/>
                          <a:ea typeface="+mn-ea"/>
                          <a:cs typeface="+mn-cs"/>
                        </a:rPr>
                        <a:t>ISAW</a:t>
                      </a:r>
                      <a:r>
                        <a:rPr lang="en-GB" sz="2400" kern="1200" baseline="30000" dirty="0" smtClean="0">
                          <a:solidFill>
                            <a:schemeClr val="tx1"/>
                          </a:solidFill>
                          <a:effectLst/>
                          <a:latin typeface="+mn-lt"/>
                          <a:ea typeface="+mn-ea"/>
                          <a:cs typeface="+mn-cs"/>
                        </a:rPr>
                        <a:t>3</a:t>
                      </a:r>
                      <a:r>
                        <a:rPr lang="en-GB" sz="2400" kern="1200" dirty="0" smtClean="0">
                          <a:solidFill>
                            <a:schemeClr val="tx1"/>
                          </a:solidFill>
                          <a:effectLst/>
                          <a:latin typeface="+mn-lt"/>
                          <a:ea typeface="+mn-ea"/>
                          <a:cs typeface="+mn-cs"/>
                        </a:rPr>
                        <a:t> </a:t>
                      </a:r>
                      <a:r>
                        <a:rPr lang="en-GB" sz="2400" kern="1200" dirty="0" smtClean="0">
                          <a:solidFill>
                            <a:schemeClr val="tx1"/>
                          </a:solidFill>
                          <a:effectLst/>
                          <a:latin typeface="+mn-lt"/>
                          <a:ea typeface="+mn-ea"/>
                          <a:cs typeface="+mn-cs"/>
                        </a:rPr>
                        <a:t>framework using specialist knowledge from that team. Work in this area is on-going, for example, we have recently extended the workflow options to include elliptical peak integration and sample placement optimisation.</a:t>
                      </a:r>
                    </a:p>
                    <a:p>
                      <a:r>
                        <a:rPr lang="en-GB" sz="2400" kern="1200" dirty="0" smtClean="0">
                          <a:solidFill>
                            <a:schemeClr val="tx1"/>
                          </a:solidFill>
                          <a:effectLst/>
                          <a:latin typeface="+mn-lt"/>
                          <a:ea typeface="+mn-ea"/>
                          <a:cs typeface="+mn-cs"/>
                        </a:rPr>
                        <a:t> </a:t>
                      </a:r>
                    </a:p>
                    <a:p>
                      <a:r>
                        <a:rPr lang="en-GB" sz="2400" kern="1200" dirty="0" smtClean="0">
                          <a:solidFill>
                            <a:schemeClr val="tx1"/>
                          </a:solidFill>
                          <a:effectLst/>
                          <a:latin typeface="+mn-lt"/>
                          <a:ea typeface="+mn-ea"/>
                          <a:cs typeface="+mn-cs"/>
                        </a:rPr>
                        <a:t>Almost all aspects of this workflow have been developed as part of the VATES project. The workflow is very flexible, with options for manual intervention, visualisation of algorithmic results, as well as a range of alternative functions should the default not be suitable. We have even started running multi-threaded algorithms on the fly as part of the interactive Slice Viewer modes to give very fast 2D slices through single crystal data.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a:cs typeface="Arial"/>
                        </a:rPr>
                        <a:t>Putting VATES to the test; our users challenged us to accurately determine the lattice parameters of a single crystal sample analyzed on SXD at ISIS. Just a few lines of code are required to complete the full analysis (see below). A pending publication involving ISIS used these features for </a:t>
                      </a:r>
                      <a:r>
                        <a:rPr kumimoji="0" lang="en-US" sz="2400" b="0" i="0" u="none" strike="noStrike" kern="0" cap="none" normalizeH="0" baseline="0" dirty="0" smtClean="0">
                          <a:ln>
                            <a:noFill/>
                          </a:ln>
                          <a:solidFill>
                            <a:schemeClr val="tx1"/>
                          </a:solidFill>
                          <a:effectLst/>
                          <a:latin typeface="Arial"/>
                          <a:cs typeface="Arial"/>
                        </a:rPr>
                        <a:t>all the </a:t>
                      </a:r>
                      <a:r>
                        <a:rPr kumimoji="0" lang="en-US" sz="2400" b="0" i="0" u="none" strike="noStrike" kern="0" cap="none" normalizeH="0" baseline="0" dirty="0" smtClean="0">
                          <a:ln>
                            <a:noFill/>
                          </a:ln>
                          <a:solidFill>
                            <a:schemeClr val="tx1"/>
                          </a:solidFill>
                          <a:effectLst/>
                          <a:latin typeface="Arial"/>
                          <a:cs typeface="Arial"/>
                        </a:rPr>
                        <a:t>data processing</a:t>
                      </a:r>
                      <a:r>
                        <a:rPr kumimoji="0" lang="en-US" sz="2400" b="0" i="0" u="none" strike="noStrike" kern="0" cap="none" normalizeH="0" baseline="30000" dirty="0" smtClean="0">
                          <a:ln>
                            <a:noFill/>
                          </a:ln>
                          <a:solidFill>
                            <a:schemeClr val="tx1"/>
                          </a:solidFill>
                          <a:effectLst/>
                          <a:latin typeface="Arial"/>
                          <a:cs typeface="Arial"/>
                        </a:rPr>
                        <a:t>4</a:t>
                      </a:r>
                      <a:r>
                        <a:rPr kumimoji="0" lang="en-US" sz="2400" b="0" i="0" u="none" strike="noStrike" kern="0" cap="none" normalizeH="0" baseline="0" dirty="0" smtClean="0">
                          <a:ln>
                            <a:noFill/>
                          </a:ln>
                          <a:solidFill>
                            <a:schemeClr val="tx1"/>
                          </a:solidFill>
                          <a:effectLst/>
                          <a:latin typeface="Arial"/>
                          <a:cs typeface="Arial"/>
                        </a:rPr>
                        <a:t>.</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1" u="none" strike="noStrike" kern="0" cap="none" normalizeH="0" baseline="0" dirty="0" smtClean="0">
                          <a:ln>
                            <a:noFill/>
                          </a:ln>
                          <a:solidFill>
                            <a:srgbClr val="000000"/>
                          </a:solidFill>
                          <a:effectLst/>
                          <a:latin typeface="Arial"/>
                          <a:cs typeface="Arial"/>
                        </a:rPr>
                        <a:t>Detector-space peak picking and visualization tools. </a:t>
                      </a:r>
                      <a:r>
                        <a:rPr kumimoji="0" lang="en-US" sz="2400" b="0" i="1" u="none" strike="noStrike" kern="0" cap="none" normalizeH="0" baseline="0" dirty="0" err="1" smtClean="0">
                          <a:ln>
                            <a:noFill/>
                          </a:ln>
                          <a:solidFill>
                            <a:srgbClr val="000000"/>
                          </a:solidFill>
                          <a:effectLst/>
                          <a:latin typeface="Arial"/>
                          <a:cs typeface="Arial"/>
                        </a:rPr>
                        <a:t>NaCl</a:t>
                      </a:r>
                      <a:r>
                        <a:rPr kumimoji="0" lang="en-US" sz="2400" b="0" i="1" u="none" strike="noStrike" kern="0" cap="none" normalizeH="0" baseline="0" dirty="0" smtClean="0">
                          <a:ln>
                            <a:noFill/>
                          </a:ln>
                          <a:solidFill>
                            <a:srgbClr val="000000"/>
                          </a:solidFill>
                          <a:effectLst/>
                          <a:latin typeface="Arial"/>
                          <a:cs typeface="Arial"/>
                        </a:rPr>
                        <a:t> </a:t>
                      </a:r>
                      <a:r>
                        <a:rPr kumimoji="0" lang="en-US" sz="2400" b="0" i="1" u="none" strike="noStrike" kern="0" cap="none" normalizeH="0" baseline="0" dirty="0" smtClean="0">
                          <a:ln>
                            <a:noFill/>
                          </a:ln>
                          <a:solidFill>
                            <a:srgbClr val="000000"/>
                          </a:solidFill>
                          <a:effectLst/>
                          <a:latin typeface="Arial"/>
                          <a:cs typeface="Arial"/>
                        </a:rPr>
                        <a:t>sample measured </a:t>
                      </a:r>
                      <a:r>
                        <a:rPr kumimoji="0" lang="en-US" sz="2400" b="0" i="1" u="none" strike="noStrike" kern="0" cap="none" normalizeH="0" baseline="0" dirty="0" smtClean="0">
                          <a:ln>
                            <a:noFill/>
                          </a:ln>
                          <a:solidFill>
                            <a:srgbClr val="000000"/>
                          </a:solidFill>
                          <a:effectLst/>
                          <a:latin typeface="Arial"/>
                          <a:cs typeface="Arial"/>
                        </a:rPr>
                        <a:t>on SXD. Indexed peaks over a flattened spherical projection of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US" sz="5400" kern="1200" dirty="0" smtClean="0">
                        <a:solidFill>
                          <a:schemeClr val="tx1"/>
                        </a:solidFill>
                        <a:latin typeface="+mn-lt"/>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Corisande" pitchFamily="2"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kern="1200" cap="none" normalizeH="0" baseline="0" dirty="0" smtClean="0">
                        <a:ln>
                          <a:noFill/>
                        </a:ln>
                        <a:solidFill>
                          <a:schemeClr val="tx1"/>
                        </a:solidFill>
                        <a:effectLst/>
                        <a:latin typeface="Arial" pitchFamily="34" charset="0"/>
                        <a:ea typeface="+mn-ea"/>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ctr" defTabSz="4173538" rtl="0" eaLnBrk="1" fontAlgn="base" latinLnBrk="0" hangingPunct="1">
                        <a:lnSpc>
                          <a:spcPct val="100000"/>
                        </a:lnSpc>
                        <a:spcBef>
                          <a:spcPct val="20000"/>
                        </a:spcBef>
                        <a:spcAft>
                          <a:spcPct val="0"/>
                        </a:spcAft>
                        <a:buClrTx/>
                        <a:buSzTx/>
                        <a:buFontTx/>
                        <a:buNone/>
                        <a:tabLst/>
                        <a:defRPr/>
                      </a:pPr>
                      <a:endParaRPr lang="en-GB" sz="2400" i="1" kern="1200" dirty="0" smtClean="0">
                        <a:solidFill>
                          <a:schemeClr val="tx1"/>
                        </a:solidFill>
                        <a:latin typeface="Corisande"/>
                        <a:ea typeface="+mn-ea"/>
                        <a:cs typeface="+mn-cs"/>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txBody>
                  <a:tcPr horzOverflow="overflow">
                    <a:lnL cap="flat">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1" u="none" strike="noStrike" kern="0" cap="none" normalizeH="0" baseline="0" dirty="0" smtClean="0">
                          <a:ln>
                            <a:noFill/>
                          </a:ln>
                          <a:solidFill>
                            <a:srgbClr val="000000"/>
                          </a:solidFill>
                          <a:effectLst/>
                          <a:latin typeface="Arial"/>
                          <a:cs typeface="Arial"/>
                        </a:rPr>
                        <a:t>Left: Slice through an multi-</a:t>
                      </a:r>
                      <a:r>
                        <a:rPr kumimoji="0" lang="en-US" sz="2400" b="0" i="1" u="none" strike="noStrike" kern="0" cap="none" normalizeH="0" baseline="0" dirty="0" err="1" smtClean="0">
                          <a:ln>
                            <a:noFill/>
                          </a:ln>
                          <a:solidFill>
                            <a:srgbClr val="000000"/>
                          </a:solidFill>
                          <a:effectLst/>
                          <a:latin typeface="Arial"/>
                          <a:cs typeface="Arial"/>
                        </a:rPr>
                        <a:t>dimentional</a:t>
                      </a:r>
                      <a:r>
                        <a:rPr kumimoji="0" lang="en-US" sz="2400" b="0" i="1" u="none" strike="noStrike" kern="0" cap="none" normalizeH="0" baseline="0" dirty="0" smtClean="0">
                          <a:ln>
                            <a:noFill/>
                          </a:ln>
                          <a:solidFill>
                            <a:srgbClr val="000000"/>
                          </a:solidFill>
                          <a:effectLst/>
                          <a:latin typeface="Arial"/>
                          <a:cs typeface="Arial"/>
                        </a:rPr>
                        <a:t> workspace in Q-lab. Algorithmic output fed into visualization to show spherically integrated regions. Right: 3D representation of integration regions with Bragg peaks in </a:t>
                      </a:r>
                      <a:r>
                        <a:rPr kumimoji="0" lang="en-US" sz="2400" b="0" i="1" u="none" strike="noStrike" kern="0" cap="none" normalizeH="0" baseline="0" dirty="0" err="1" smtClean="0">
                          <a:ln>
                            <a:noFill/>
                          </a:ln>
                          <a:solidFill>
                            <a:srgbClr val="000000"/>
                          </a:solidFill>
                          <a:effectLst/>
                          <a:latin typeface="Arial"/>
                          <a:cs typeface="Arial"/>
                        </a:rPr>
                        <a:t>Qlab</a:t>
                      </a:r>
                      <a:r>
                        <a:rPr kumimoji="0" lang="en-US" sz="2400" b="0" i="1" u="none" strike="noStrike" kern="0" cap="none" normalizeH="0" baseline="0" dirty="0" smtClean="0">
                          <a:ln>
                            <a:noFill/>
                          </a:ln>
                          <a:solidFill>
                            <a:srgbClr val="000000"/>
                          </a:solidFill>
                          <a:effectLst/>
                          <a:latin typeface="Arial"/>
                          <a:cs typeface="Arial"/>
                        </a:rPr>
                        <a:t>. Both </a:t>
                      </a:r>
                      <a:r>
                        <a:rPr kumimoji="0" lang="en-US" sz="2400" b="0" i="1" u="none" strike="noStrike" kern="0" cap="none" normalizeH="0" baseline="0" dirty="0" smtClean="0">
                          <a:ln>
                            <a:noFill/>
                          </a:ln>
                          <a:solidFill>
                            <a:srgbClr val="000000"/>
                          </a:solidFill>
                          <a:effectLst/>
                          <a:latin typeface="Arial"/>
                          <a:cs typeface="Arial"/>
                        </a:rPr>
                        <a:t>from </a:t>
                      </a:r>
                      <a:r>
                        <a:rPr kumimoji="0" lang="en-US" sz="2400" b="0" i="1" u="none" strike="noStrike" kern="0" cap="none" normalizeH="0" baseline="0" dirty="0" err="1" smtClean="0">
                          <a:ln>
                            <a:noFill/>
                          </a:ln>
                          <a:solidFill>
                            <a:srgbClr val="000000"/>
                          </a:solidFill>
                          <a:effectLst/>
                          <a:latin typeface="Arial"/>
                          <a:cs typeface="Arial"/>
                        </a:rPr>
                        <a:t>cublic</a:t>
                      </a:r>
                      <a:r>
                        <a:rPr kumimoji="0" lang="en-US" sz="2400" b="0" i="1" u="none" strike="noStrike" kern="0" cap="none" normalizeH="0" baseline="0" dirty="0" smtClean="0">
                          <a:ln>
                            <a:noFill/>
                          </a:ln>
                          <a:solidFill>
                            <a:srgbClr val="000000"/>
                          </a:solidFill>
                          <a:effectLst/>
                          <a:latin typeface="Arial"/>
                          <a:cs typeface="Arial"/>
                        </a:rPr>
                        <a:t> </a:t>
                      </a:r>
                      <a:r>
                        <a:rPr kumimoji="0" lang="en-US" sz="2400" b="0" i="1" u="none" strike="noStrike" kern="0" cap="none" normalizeH="0" baseline="0" dirty="0" err="1" smtClean="0">
                          <a:ln>
                            <a:noFill/>
                          </a:ln>
                          <a:solidFill>
                            <a:srgbClr val="000000"/>
                          </a:solidFill>
                          <a:effectLst/>
                          <a:latin typeface="Arial"/>
                          <a:cs typeface="Arial"/>
                        </a:rPr>
                        <a:t>NaCl</a:t>
                      </a:r>
                      <a:r>
                        <a:rPr kumimoji="0" lang="en-US" sz="2400" b="0" i="1" u="none" strike="noStrike" kern="0" cap="none" normalizeH="0" baseline="0" dirty="0" smtClean="0">
                          <a:ln>
                            <a:noFill/>
                          </a:ln>
                          <a:solidFill>
                            <a:srgbClr val="000000"/>
                          </a:solidFill>
                          <a:effectLst/>
                          <a:latin typeface="Arial"/>
                          <a:cs typeface="Arial"/>
                        </a:rPr>
                        <a:t> </a:t>
                      </a:r>
                      <a:r>
                        <a:rPr kumimoji="0" lang="en-US" sz="2400" b="0" i="1" u="none" strike="noStrike" kern="0" cap="none" normalizeH="0" baseline="0" dirty="0" smtClean="0">
                          <a:ln>
                            <a:noFill/>
                          </a:ln>
                          <a:solidFill>
                            <a:srgbClr val="000000"/>
                          </a:solidFill>
                          <a:effectLst/>
                          <a:latin typeface="Arial"/>
                          <a:cs typeface="Arial"/>
                        </a:rPr>
                        <a:t>on SXD.</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pitchFamily="34" charset="0"/>
                          <a:cs typeface="Arial" pitchFamily="34" charset="0"/>
                        </a:rPr>
                        <a:t>The toolset is common to both the SNS and ISIS. Results of analysis TOPAZ data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form </a:t>
                      </a:r>
                      <a:r>
                        <a:rPr kumimoji="0" lang="en-US" sz="2400" b="0" i="0" u="none" strike="noStrike" kern="0" cap="none" normalizeH="0" baseline="0" dirty="0" smtClean="0">
                          <a:ln>
                            <a:noFill/>
                          </a:ln>
                          <a:solidFill>
                            <a:schemeClr val="tx1"/>
                          </a:solidFill>
                          <a:effectLst/>
                          <a:latin typeface="Arial" pitchFamily="34" charset="0"/>
                          <a:cs typeface="Arial" pitchFamily="34" charset="0"/>
                        </a:rPr>
                        <a:t>part of our automated test suite.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1" u="none" strike="noStrike" kern="0" cap="none" normalizeH="0" baseline="0" dirty="0" smtClean="0">
                          <a:ln>
                            <a:noFill/>
                          </a:ln>
                          <a:solidFill>
                            <a:schemeClr val="tx1"/>
                          </a:solidFill>
                          <a:effectLst/>
                          <a:latin typeface="Arial"/>
                          <a:cs typeface="Arial"/>
                        </a:rPr>
                        <a:t>Orthogonal HKL visualization of </a:t>
                      </a:r>
                      <a:r>
                        <a:rPr kumimoji="0" lang="en-US" sz="2400" b="0" i="1" u="none" strike="noStrike" kern="0" cap="none" normalizeH="0" baseline="0" dirty="0" err="1" smtClean="0">
                          <a:ln>
                            <a:noFill/>
                          </a:ln>
                          <a:solidFill>
                            <a:schemeClr val="tx1"/>
                          </a:solidFill>
                          <a:effectLst/>
                          <a:latin typeface="Arial"/>
                          <a:cs typeface="Arial"/>
                        </a:rPr>
                        <a:t>Triphylite</a:t>
                      </a:r>
                      <a:r>
                        <a:rPr kumimoji="0" lang="en-US" sz="2400" b="0" i="1" u="none" strike="noStrike" kern="0" cap="none" normalizeH="0" baseline="0" dirty="0" smtClean="0">
                          <a:ln>
                            <a:noFill/>
                          </a:ln>
                          <a:solidFill>
                            <a:schemeClr val="tx1"/>
                          </a:solidFill>
                          <a:effectLst/>
                          <a:latin typeface="Arial"/>
                          <a:cs typeface="Arial"/>
                        </a:rPr>
                        <a:t> Crystal analyzed on TOPAZ. Visualization using a 3-slice mode on the VATES Simple Interface.</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mj-lt"/>
                          <a:cs typeface="Arial" pitchFamily="34" charset="0"/>
                        </a:rPr>
                        <a:t>Inelastic Workflows</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0" u="none" strike="noStrike" kern="0" cap="none" normalizeH="0" baseline="0" dirty="0" smtClean="0">
                          <a:ln>
                            <a:noFill/>
                          </a:ln>
                          <a:solidFill>
                            <a:schemeClr val="tx1"/>
                          </a:solidFill>
                          <a:effectLst/>
                          <a:latin typeface="Arial"/>
                          <a:cs typeface="Arial"/>
                        </a:rPr>
                        <a:t>The inelastic workflows have hinged on the ability to represent  n-dimensional data.</a:t>
                      </a:r>
                      <a:r>
                        <a:rPr lang="en-US" sz="2400" kern="1200" dirty="0" smtClean="0">
                          <a:solidFill>
                            <a:schemeClr val="tx1"/>
                          </a:solidFill>
                          <a:latin typeface="Arial"/>
                          <a:ea typeface="+mn-ea"/>
                          <a:cs typeface="Arial"/>
                        </a:rPr>
                        <a:t> The inelastic analysis workflow begins by taking raw data, S(phi, TOF) and converting it into S(phi, E) using a standard methodology implemented in the </a:t>
                      </a:r>
                      <a:r>
                        <a:rPr lang="en-US" sz="2400" kern="1200" dirty="0" err="1" smtClean="0">
                          <a:solidFill>
                            <a:schemeClr val="tx1"/>
                          </a:solidFill>
                          <a:latin typeface="Arial"/>
                          <a:ea typeface="+mn-ea"/>
                          <a:cs typeface="Arial"/>
                        </a:rPr>
                        <a:t>Mantid</a:t>
                      </a:r>
                      <a:r>
                        <a:rPr lang="en-US" sz="2400" kern="1200" dirty="0" smtClean="0">
                          <a:solidFill>
                            <a:schemeClr val="tx1"/>
                          </a:solidFill>
                          <a:latin typeface="Arial"/>
                          <a:ea typeface="+mn-ea"/>
                          <a:cs typeface="Arial"/>
                        </a:rPr>
                        <a:t> code base. Once the inelastic data is reduced to S(phi, E), it is necessary to convert the data to other coordinates for analysis. Typical examples are S(Q, E), S(</a:t>
                      </a:r>
                      <a:r>
                        <a:rPr lang="en-US" sz="2400" b="1" kern="1200" dirty="0" smtClean="0">
                          <a:solidFill>
                            <a:schemeClr val="tx1"/>
                          </a:solidFill>
                          <a:latin typeface="Arial"/>
                          <a:ea typeface="+mn-ea"/>
                          <a:cs typeface="Arial"/>
                        </a:rPr>
                        <a:t>Q</a:t>
                      </a:r>
                      <a:r>
                        <a:rPr lang="en-US" sz="2400" b="0" kern="1200" dirty="0" smtClean="0">
                          <a:solidFill>
                            <a:schemeClr val="tx1"/>
                          </a:solidFill>
                          <a:latin typeface="Arial"/>
                          <a:ea typeface="+mn-ea"/>
                          <a:cs typeface="Arial"/>
                        </a:rPr>
                        <a:t>, E) or S(H, K, L, E). The VATES project provides a single conversion function that can handle these transformations as well as providing the capability for other multidimensional transformations. Transformations along different viewing axes are easily handled by this function. In a typical workflow, the converted data is placed on a regular grid for further analysis. This binning capability is again provided by the VATES project and allows for both axis-aligned and non-axis aligned binning. The binning capability is used to produce the desired cuts (1D) and slices (2D) from the data. Visualization for cuts and slices are provided by the </a:t>
                      </a:r>
                      <a:r>
                        <a:rPr lang="en-US" sz="2400" b="0" kern="1200" dirty="0" err="1" smtClean="0">
                          <a:solidFill>
                            <a:schemeClr val="tx1"/>
                          </a:solidFill>
                          <a:latin typeface="Arial"/>
                          <a:ea typeface="+mn-ea"/>
                          <a:cs typeface="Arial"/>
                        </a:rPr>
                        <a:t>SliceViewer</a:t>
                      </a:r>
                      <a:r>
                        <a:rPr lang="en-US" sz="2400" b="0" kern="1200" dirty="0" smtClean="0">
                          <a:solidFill>
                            <a:schemeClr val="tx1"/>
                          </a:solidFill>
                          <a:latin typeface="Arial"/>
                          <a:ea typeface="+mn-ea"/>
                          <a:cs typeface="Arial"/>
                        </a:rPr>
                        <a:t> from the VATES project. The </a:t>
                      </a:r>
                      <a:r>
                        <a:rPr lang="en-US" sz="2400" b="0" kern="1200" dirty="0" err="1" smtClean="0">
                          <a:solidFill>
                            <a:schemeClr val="tx1"/>
                          </a:solidFill>
                          <a:latin typeface="Arial"/>
                          <a:ea typeface="+mn-ea"/>
                          <a:cs typeface="Arial"/>
                        </a:rPr>
                        <a:t>SliceViewer</a:t>
                      </a:r>
                      <a:r>
                        <a:rPr lang="en-US" sz="2400" b="0" kern="1200" dirty="0" smtClean="0">
                          <a:solidFill>
                            <a:schemeClr val="tx1"/>
                          </a:solidFill>
                          <a:latin typeface="Arial"/>
                          <a:ea typeface="+mn-ea"/>
                          <a:cs typeface="Arial"/>
                        </a:rPr>
                        <a:t> allows for easy exploration of the data looking for interesting cuts and/or slices for further analysis. The VATES Simple Interface (VSI) extends this capability to 3D and 4D views of the data. The VSI can be used to browse the data in higher dimensionality, but provides a mechanism for pulling up interesting views in the </a:t>
                      </a:r>
                      <a:r>
                        <a:rPr lang="en-US" sz="2400" b="0" kern="1200" dirty="0" err="1" smtClean="0">
                          <a:solidFill>
                            <a:schemeClr val="tx1"/>
                          </a:solidFill>
                          <a:latin typeface="Arial"/>
                          <a:ea typeface="+mn-ea"/>
                          <a:cs typeface="Arial"/>
                        </a:rPr>
                        <a:t>SliceView</a:t>
                      </a:r>
                      <a:r>
                        <a:rPr lang="en-US" sz="2400" b="0" kern="1200" dirty="0" smtClean="0">
                          <a:solidFill>
                            <a:schemeClr val="tx1"/>
                          </a:solidFill>
                          <a:latin typeface="Arial"/>
                          <a:ea typeface="+mn-ea"/>
                          <a:cs typeface="Arial"/>
                        </a:rPr>
                        <a:t> for more detailed study. The cuts and slices can then be fit to the various physical models to extract analytical values for the phenomenon under study.</a:t>
                      </a: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chemeClr val="tx1"/>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1" u="none" strike="noStrike" kern="0" cap="none" normalizeH="0" baseline="0" dirty="0" smtClean="0">
                          <a:ln>
                            <a:noFill/>
                          </a:ln>
                          <a:solidFill>
                            <a:schemeClr val="tx1"/>
                          </a:solidFill>
                          <a:effectLst/>
                          <a:latin typeface="Arial"/>
                          <a:cs typeface="Arial"/>
                        </a:rPr>
                        <a:t>A non-orthogonal 3D projection of Spin Waves in </a:t>
                      </a:r>
                      <a:r>
                        <a:rPr kumimoji="0" lang="en-US" sz="2400" b="0" i="1" u="none" strike="noStrike" kern="0" cap="none" normalizeH="0" baseline="0" dirty="0" err="1" smtClean="0">
                          <a:ln>
                            <a:noFill/>
                          </a:ln>
                          <a:solidFill>
                            <a:schemeClr val="tx1"/>
                          </a:solidFill>
                          <a:effectLst/>
                          <a:latin typeface="Arial"/>
                          <a:cs typeface="Arial"/>
                        </a:rPr>
                        <a:t>Gd</a:t>
                      </a:r>
                      <a:r>
                        <a:rPr kumimoji="0" lang="en-US" sz="2400" b="0" i="1" u="none" strike="noStrike" kern="0" cap="none" normalizeH="0" baseline="0" dirty="0" smtClean="0">
                          <a:ln>
                            <a:noFill/>
                          </a:ln>
                          <a:solidFill>
                            <a:schemeClr val="tx1"/>
                          </a:solidFill>
                          <a:effectLst/>
                          <a:latin typeface="Arial"/>
                          <a:cs typeface="Arial"/>
                        </a:rPr>
                        <a:t> as measured on SEQUOIA.</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5000" b="0" i="0" u="none" strike="noStrike" kern="0" cap="none" normalizeH="0" baseline="0" dirty="0" smtClean="0">
                        <a:ln>
                          <a:noFill/>
                        </a:ln>
                        <a:solidFill>
                          <a:schemeClr val="tx1"/>
                        </a:solidFill>
                        <a:effectLst/>
                        <a:latin typeface="+mj-lt"/>
                        <a:cs typeface="Arial" pitchFamily="34" charset="0"/>
                      </a:endParaRPr>
                    </a:p>
                  </a:txBody>
                  <a:tcPr horzOverflow="overflow">
                    <a:lnL>
                      <a:noFill/>
                    </a:lnL>
                    <a:lnR>
                      <a:noFill/>
                    </a:lnR>
                    <a:lnT cap="flat">
                      <a:noFill/>
                    </a:lnT>
                    <a:lnB cap="flat">
                      <a:noFill/>
                    </a:lnB>
                    <a:lnTlToBr>
                      <a:noFill/>
                    </a:lnTlToBr>
                    <a:lnBlToTr>
                      <a:noFill/>
                    </a:lnBlToTr>
                    <a:noFill/>
                  </a:tcPr>
                </a:tc>
                <a:tc>
                  <a:txBody>
                    <a:bodyPr/>
                    <a:lstStyle/>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Simulation and Fitting</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 </a:t>
                      </a: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0"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effectLst/>
                          <a:latin typeface="Arial"/>
                          <a:ea typeface="+mn-ea"/>
                          <a:cs typeface="Arial"/>
                        </a:rPr>
                        <a:t>Simulation of MERLIN instrument resolution convolved with a Strontrium122 foreground model using </a:t>
                      </a:r>
                      <a:r>
                        <a:rPr lang="en-GB" sz="2400" i="1" kern="1200" dirty="0" err="1" smtClean="0">
                          <a:solidFill>
                            <a:schemeClr val="tx1"/>
                          </a:solidFill>
                          <a:effectLst/>
                          <a:latin typeface="Arial"/>
                          <a:ea typeface="+mn-ea"/>
                          <a:cs typeface="Arial"/>
                        </a:rPr>
                        <a:t>Mantid</a:t>
                      </a:r>
                      <a:r>
                        <a:rPr lang="en-GB" sz="2400" i="1" kern="1200" dirty="0" smtClean="0">
                          <a:solidFill>
                            <a:schemeClr val="tx1"/>
                          </a:solidFill>
                          <a:effectLst/>
                          <a:latin typeface="Arial"/>
                          <a:ea typeface="+mn-ea"/>
                          <a:cs typeface="Arial"/>
                        </a:rPr>
                        <a:t>. Visualised using</a:t>
                      </a:r>
                      <a:r>
                        <a:rPr lang="en-GB" sz="2400" i="1" kern="1200" baseline="0" dirty="0" smtClean="0">
                          <a:solidFill>
                            <a:schemeClr val="tx1"/>
                          </a:solidFill>
                          <a:effectLst/>
                          <a:latin typeface="Arial"/>
                          <a:ea typeface="+mn-ea"/>
                          <a:cs typeface="Arial"/>
                        </a:rPr>
                        <a:t> our </a:t>
                      </a:r>
                      <a:r>
                        <a:rPr lang="en-GB" sz="2400" i="1" kern="1200" baseline="0" dirty="0" err="1" smtClean="0">
                          <a:solidFill>
                            <a:schemeClr val="tx1"/>
                          </a:solidFill>
                          <a:effectLst/>
                          <a:latin typeface="Arial"/>
                          <a:ea typeface="+mn-ea"/>
                          <a:cs typeface="Arial"/>
                        </a:rPr>
                        <a:t>ParaView</a:t>
                      </a:r>
                      <a:r>
                        <a:rPr lang="en-GB" sz="2400" i="1" kern="1200" baseline="0" dirty="0" smtClean="0">
                          <a:solidFill>
                            <a:schemeClr val="tx1"/>
                          </a:solidFill>
                          <a:effectLst/>
                          <a:latin typeface="Arial"/>
                          <a:ea typeface="+mn-ea"/>
                          <a:cs typeface="Arial"/>
                        </a:rPr>
                        <a:t> plugins combining </a:t>
                      </a:r>
                      <a:r>
                        <a:rPr lang="en-GB" sz="2400" i="1" kern="1200" baseline="0" dirty="0" err="1" smtClean="0">
                          <a:solidFill>
                            <a:schemeClr val="tx1"/>
                          </a:solidFill>
                          <a:effectLst/>
                          <a:latin typeface="Arial"/>
                          <a:ea typeface="+mn-ea"/>
                          <a:cs typeface="Arial"/>
                        </a:rPr>
                        <a:t>volumentric</a:t>
                      </a:r>
                      <a:r>
                        <a:rPr lang="en-GB" sz="2400" i="1" kern="1200" baseline="0" dirty="0" smtClean="0">
                          <a:solidFill>
                            <a:schemeClr val="tx1"/>
                          </a:solidFill>
                          <a:effectLst/>
                          <a:latin typeface="Arial"/>
                          <a:ea typeface="+mn-ea"/>
                          <a:cs typeface="Arial"/>
                        </a:rPr>
                        <a:t> plot with a 2D projection.</a:t>
                      </a:r>
                      <a:endParaRPr lang="en-GB" sz="2400" i="1"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lang="en-GB" sz="2400" i="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i="1" kern="1200" dirty="0" smtClean="0">
                          <a:solidFill>
                            <a:schemeClr val="tx1"/>
                          </a:solidFill>
                          <a:effectLst/>
                          <a:latin typeface="Arial"/>
                          <a:ea typeface="+mn-ea"/>
                          <a:cs typeface="Arial"/>
                        </a:rPr>
                        <a:t>Slices from simulation of MERLIN instrument resolution convolved with a Strontrium122 foreground model using </a:t>
                      </a:r>
                      <a:r>
                        <a:rPr lang="en-GB" sz="2400" i="1" kern="1200" dirty="0" err="1" smtClean="0">
                          <a:solidFill>
                            <a:schemeClr val="tx1"/>
                          </a:solidFill>
                          <a:effectLst/>
                          <a:latin typeface="Arial"/>
                          <a:ea typeface="+mn-ea"/>
                          <a:cs typeface="Arial"/>
                        </a:rPr>
                        <a:t>Mantid</a:t>
                      </a:r>
                      <a:r>
                        <a:rPr lang="en-GB" sz="2400" i="1" kern="1200" dirty="0" smtClean="0">
                          <a:solidFill>
                            <a:schemeClr val="tx1"/>
                          </a:solidFill>
                          <a:effectLst/>
                          <a:latin typeface="Arial"/>
                          <a:ea typeface="+mn-ea"/>
                          <a:cs typeface="Arial"/>
                        </a:rPr>
                        <a:t> (left) &amp; </a:t>
                      </a:r>
                      <a:r>
                        <a:rPr lang="en-GB" sz="2400" i="1" kern="1200" dirty="0" err="1" smtClean="0">
                          <a:solidFill>
                            <a:schemeClr val="tx1"/>
                          </a:solidFill>
                          <a:effectLst/>
                          <a:latin typeface="Arial"/>
                          <a:ea typeface="+mn-ea"/>
                          <a:cs typeface="Arial"/>
                        </a:rPr>
                        <a:t>TobyFit</a:t>
                      </a:r>
                      <a:r>
                        <a:rPr lang="en-GB" sz="2400" i="1" kern="1200" dirty="0" smtClean="0">
                          <a:solidFill>
                            <a:schemeClr val="tx1"/>
                          </a:solidFill>
                          <a:effectLst/>
                          <a:latin typeface="Arial"/>
                          <a:ea typeface="+mn-ea"/>
                          <a:cs typeface="Arial"/>
                        </a:rPr>
                        <a:t> (right). The horizontal line shows the expected alignment of the peaks given that the sample itself was misaligned.</a:t>
                      </a:r>
                      <a:endParaRPr kumimoji="0" lang="en-US" sz="2400" b="0" i="1" u="none" strike="noStrike" kern="0" cap="none" normalizeH="0" baseline="0" dirty="0" smtClean="0">
                        <a:ln>
                          <a:noFill/>
                        </a:ln>
                        <a:solidFill>
                          <a:srgbClr val="002D55"/>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Future </a:t>
                      </a:r>
                    </a:p>
                    <a:p>
                      <a:pPr marL="0" marR="0" lvl="0" indent="0" algn="l" defTabSz="4173538" rtl="0" eaLnBrk="1" fontAlgn="base" latinLnBrk="0" hangingPunct="1">
                        <a:lnSpc>
                          <a:spcPct val="100000"/>
                        </a:lnSpc>
                        <a:spcBef>
                          <a:spcPct val="20000"/>
                        </a:spcBef>
                        <a:spcAft>
                          <a:spcPct val="0"/>
                        </a:spcAft>
                        <a:buClrTx/>
                        <a:buSzTx/>
                        <a:buFontTx/>
                        <a:buNone/>
                        <a:tabLst/>
                        <a:defRPr/>
                      </a:pPr>
                      <a:r>
                        <a:rPr lang="en-GB" sz="2400" kern="1200" dirty="0" smtClean="0">
                          <a:solidFill>
                            <a:schemeClr val="tx1"/>
                          </a:solidFill>
                          <a:effectLst/>
                          <a:latin typeface="Arial"/>
                          <a:ea typeface="+mn-ea"/>
                          <a:cs typeface="Arial"/>
                        </a:rPr>
                        <a:t>From the outset, we planned to fully roll VATES</a:t>
                      </a:r>
                      <a:r>
                        <a:rPr lang="en-GB" sz="2400" kern="1200" baseline="0" dirty="0" smtClean="0">
                          <a:solidFill>
                            <a:schemeClr val="tx1"/>
                          </a:solidFill>
                          <a:effectLst/>
                          <a:latin typeface="Arial"/>
                          <a:ea typeface="+mn-ea"/>
                          <a:cs typeface="Arial"/>
                        </a:rPr>
                        <a:t> </a:t>
                      </a:r>
                      <a:r>
                        <a:rPr lang="en-GB" sz="2400" kern="1200" dirty="0" smtClean="0">
                          <a:solidFill>
                            <a:schemeClr val="tx1"/>
                          </a:solidFill>
                          <a:effectLst/>
                          <a:latin typeface="Arial"/>
                          <a:ea typeface="+mn-ea"/>
                          <a:cs typeface="Arial"/>
                        </a:rPr>
                        <a:t>into the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project when it was suitably </a:t>
                      </a:r>
                      <a:r>
                        <a:rPr lang="en-GB" sz="2400" kern="1200" dirty="0" smtClean="0">
                          <a:solidFill>
                            <a:schemeClr val="tx1"/>
                          </a:solidFill>
                          <a:effectLst/>
                          <a:latin typeface="Arial"/>
                          <a:ea typeface="+mn-ea"/>
                          <a:cs typeface="Arial"/>
                        </a:rPr>
                        <a:t>mature, </a:t>
                      </a:r>
                      <a:r>
                        <a:rPr lang="en-GB" sz="2400" kern="1200" dirty="0" smtClean="0">
                          <a:solidFill>
                            <a:schemeClr val="tx1"/>
                          </a:solidFill>
                          <a:effectLst/>
                          <a:latin typeface="Arial"/>
                          <a:ea typeface="+mn-ea"/>
                          <a:cs typeface="Arial"/>
                        </a:rPr>
                        <a:t>in order to take advantage of the shared maintenance effort. Since 2012, we have been shipping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and VATES in a single package. Increasingly, we have seen innovation intended for the VATES project filtering into the mainstream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project. </a:t>
                      </a:r>
                    </a:p>
                    <a:p>
                      <a:endParaRPr lang="en-GB" sz="2400" kern="1200" dirty="0" smtClean="0">
                        <a:solidFill>
                          <a:schemeClr val="tx1"/>
                        </a:solidFill>
                        <a:effectLst/>
                        <a:latin typeface="Arial"/>
                        <a:ea typeface="+mn-ea"/>
                        <a:cs typeface="Arial"/>
                      </a:endParaRPr>
                    </a:p>
                    <a:p>
                      <a:r>
                        <a:rPr lang="en-GB" sz="2400" kern="1200" dirty="0" smtClean="0">
                          <a:solidFill>
                            <a:schemeClr val="tx1"/>
                          </a:solidFill>
                          <a:effectLst/>
                          <a:latin typeface="Arial"/>
                          <a:ea typeface="+mn-ea"/>
                          <a:cs typeface="Arial"/>
                        </a:rPr>
                        <a:t>Our current</a:t>
                      </a:r>
                      <a:r>
                        <a:rPr lang="en-GB" sz="2400" kern="1200" baseline="0" dirty="0" smtClean="0">
                          <a:solidFill>
                            <a:schemeClr val="tx1"/>
                          </a:solidFill>
                          <a:effectLst/>
                          <a:latin typeface="Arial"/>
                          <a:ea typeface="+mn-ea"/>
                          <a:cs typeface="Arial"/>
                        </a:rPr>
                        <a:t> long term objective are to develop the downstream simulation and fitting features. Equally as important, is aiding our users through the process of building their analysis workflows using the new tools, and extending the tools on both the visualisation and analysis side where needed. In the medium term we will extend the range of our </a:t>
                      </a:r>
                      <a:r>
                        <a:rPr lang="en-GB" sz="2400" kern="1200" baseline="0" dirty="0" err="1" smtClean="0">
                          <a:solidFill>
                            <a:schemeClr val="tx1"/>
                          </a:solidFill>
                          <a:effectLst/>
                          <a:latin typeface="Arial"/>
                          <a:ea typeface="+mn-ea"/>
                          <a:cs typeface="Arial"/>
                        </a:rPr>
                        <a:t>scriptability</a:t>
                      </a:r>
                      <a:r>
                        <a:rPr lang="en-GB" sz="2400" kern="1200" baseline="0" dirty="0" smtClean="0">
                          <a:solidFill>
                            <a:schemeClr val="tx1"/>
                          </a:solidFill>
                          <a:effectLst/>
                          <a:latin typeface="Arial"/>
                          <a:ea typeface="+mn-ea"/>
                          <a:cs typeface="Arial"/>
                        </a:rPr>
                        <a:t>, and implement a HORACE style syntax for high-level control.</a:t>
                      </a:r>
                      <a:endParaRPr lang="en-GB" sz="2400" kern="1200" dirty="0" smtClean="0">
                        <a:solidFill>
                          <a:schemeClr val="tx1"/>
                        </a:solidFill>
                        <a:effectLst/>
                        <a:latin typeface="Arial"/>
                        <a:ea typeface="+mn-ea"/>
                        <a:cs typeface="Arial"/>
                      </a:endParaRPr>
                    </a:p>
                    <a:p>
                      <a:r>
                        <a:rPr lang="en-GB" sz="2400" kern="1200" dirty="0" smtClean="0">
                          <a:solidFill>
                            <a:schemeClr val="tx1"/>
                          </a:solidFill>
                          <a:effectLst/>
                          <a:latin typeface="Arial"/>
                          <a:ea typeface="+mn-ea"/>
                          <a:cs typeface="Arial"/>
                        </a:rPr>
                        <a:t> </a:t>
                      </a:r>
                    </a:p>
                    <a:p>
                      <a:r>
                        <a:rPr lang="en-GB" sz="2400" kern="1200" dirty="0" smtClean="0">
                          <a:solidFill>
                            <a:schemeClr val="tx1"/>
                          </a:solidFill>
                          <a:effectLst/>
                          <a:latin typeface="Arial"/>
                          <a:ea typeface="+mn-ea"/>
                          <a:cs typeface="Arial"/>
                        </a:rPr>
                        <a:t>Both </a:t>
                      </a:r>
                      <a:r>
                        <a:rPr lang="en-GB" sz="2400" kern="1200" dirty="0" err="1" smtClean="0">
                          <a:solidFill>
                            <a:schemeClr val="tx1"/>
                          </a:solidFill>
                          <a:effectLst/>
                          <a:latin typeface="Arial"/>
                          <a:ea typeface="+mn-ea"/>
                          <a:cs typeface="Arial"/>
                        </a:rPr>
                        <a:t>Mantid</a:t>
                      </a:r>
                      <a:r>
                        <a:rPr lang="en-GB" sz="2400" kern="1200" dirty="0" smtClean="0">
                          <a:solidFill>
                            <a:schemeClr val="tx1"/>
                          </a:solidFill>
                          <a:effectLst/>
                          <a:latin typeface="Arial"/>
                          <a:ea typeface="+mn-ea"/>
                          <a:cs typeface="Arial"/>
                        </a:rPr>
                        <a:t> and VATES are being actively developed.  Frequent meetings with instrument scientists continue to provide a steady stream of additional requirements and challenges. Continuous </a:t>
                      </a:r>
                      <a:r>
                        <a:rPr lang="en-GB" sz="2400" kern="1200" dirty="0" smtClean="0">
                          <a:solidFill>
                            <a:schemeClr val="tx1"/>
                          </a:solidFill>
                          <a:effectLst/>
                          <a:latin typeface="Arial"/>
                          <a:ea typeface="+mn-ea"/>
                          <a:cs typeface="Arial"/>
                        </a:rPr>
                        <a:t> application of specialist </a:t>
                      </a:r>
                      <a:r>
                        <a:rPr lang="en-GB" sz="2400" kern="1200" dirty="0" smtClean="0">
                          <a:solidFill>
                            <a:schemeClr val="tx1"/>
                          </a:solidFill>
                          <a:effectLst/>
                          <a:latin typeface="Arial"/>
                          <a:ea typeface="+mn-ea"/>
                          <a:cs typeface="Arial"/>
                        </a:rPr>
                        <a:t>knowledge and development effort from ISIS, the SNS and Tessella will be used to meet these challenges.</a:t>
                      </a: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endParaRPr lang="en-GB" sz="2400" kern="1200" dirty="0" smtClean="0">
                        <a:solidFill>
                          <a:schemeClr val="tx1"/>
                        </a:solidFill>
                        <a:effectLst/>
                        <a:latin typeface="Arial"/>
                        <a:ea typeface="+mn-ea"/>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endParaRPr kumimoji="0" lang="en-US" sz="2400" b="0" i="1" u="none" strike="noStrike" kern="0" cap="none" normalizeH="0" baseline="0" dirty="0" smtClean="0">
                        <a:ln>
                          <a:noFill/>
                        </a:ln>
                        <a:solidFill>
                          <a:srgbClr val="000000"/>
                        </a:solidFill>
                        <a:effectLst/>
                        <a:latin typeface="Arial"/>
                        <a:cs typeface="Arial"/>
                      </a:endParaRP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2400" b="0" i="1" u="none" strike="noStrike" kern="0" cap="none" normalizeH="0" baseline="0" dirty="0" smtClean="0">
                          <a:ln>
                            <a:noFill/>
                          </a:ln>
                          <a:solidFill>
                            <a:srgbClr val="000000"/>
                          </a:solidFill>
                          <a:effectLst/>
                          <a:latin typeface="Arial"/>
                          <a:cs typeface="Arial"/>
                        </a:rPr>
                        <a:t>Left shows slices through Spin Waves in </a:t>
                      </a:r>
                      <a:r>
                        <a:rPr kumimoji="0" lang="en-US" sz="2400" b="0" i="1" u="none" strike="noStrike" kern="0" cap="none" normalizeH="0" baseline="0" dirty="0" err="1" smtClean="0">
                          <a:ln>
                            <a:noFill/>
                          </a:ln>
                          <a:solidFill>
                            <a:srgbClr val="000000"/>
                          </a:solidFill>
                          <a:effectLst/>
                          <a:latin typeface="Arial"/>
                          <a:cs typeface="Arial"/>
                        </a:rPr>
                        <a:t>Gd</a:t>
                      </a:r>
                      <a:r>
                        <a:rPr kumimoji="0" lang="en-US" sz="2400" b="0" i="1" u="none" strike="noStrike" kern="0" cap="none" normalizeH="0" baseline="0" dirty="0" smtClean="0">
                          <a:ln>
                            <a:noFill/>
                          </a:ln>
                          <a:solidFill>
                            <a:srgbClr val="000000"/>
                          </a:solidFill>
                          <a:effectLst/>
                          <a:latin typeface="Arial"/>
                          <a:cs typeface="Arial"/>
                        </a:rPr>
                        <a:t> measured on SEQUOIA. Right shows VSI volumetric plot of a fly head.</a:t>
                      </a:r>
                    </a:p>
                    <a:p>
                      <a:pPr marL="0" marR="0" lvl="0" indent="0" algn="l" defTabSz="4173538" rtl="0" eaLnBrk="1" fontAlgn="base" latinLnBrk="0" hangingPunct="1">
                        <a:lnSpc>
                          <a:spcPct val="100000"/>
                        </a:lnSpc>
                        <a:spcBef>
                          <a:spcPct val="20000"/>
                        </a:spcBef>
                        <a:spcAft>
                          <a:spcPct val="0"/>
                        </a:spcAft>
                        <a:buClrTx/>
                        <a:buSzTx/>
                        <a:buFontTx/>
                        <a:buNone/>
                        <a:tabLst/>
                        <a:defRPr/>
                      </a:pPr>
                      <a:r>
                        <a:rPr kumimoji="0" lang="en-US" sz="5000" b="0" i="0" u="none" strike="noStrike" kern="0" cap="none" normalizeH="0" baseline="0" dirty="0" smtClean="0">
                          <a:ln>
                            <a:noFill/>
                          </a:ln>
                          <a:solidFill>
                            <a:srgbClr val="002D55"/>
                          </a:solidFill>
                          <a:effectLst/>
                          <a:latin typeface="Corisande" pitchFamily="2" charset="0"/>
                        </a:rPr>
                        <a:t>References</a:t>
                      </a:r>
                    </a:p>
                    <a:p>
                      <a:r>
                        <a:rPr lang="en-GB" sz="2400" kern="1200" dirty="0" smtClean="0">
                          <a:solidFill>
                            <a:schemeClr val="tx1"/>
                          </a:solidFill>
                          <a:effectLst/>
                          <a:latin typeface="Arial"/>
                          <a:ea typeface="+mn-ea"/>
                          <a:cs typeface="Arial"/>
                        </a:rPr>
                        <a:t>[1] </a:t>
                      </a:r>
                      <a:r>
                        <a:rPr lang="en-GB" sz="2400" u="sng" kern="1200" dirty="0" smtClean="0">
                          <a:solidFill>
                            <a:schemeClr val="tx1"/>
                          </a:solidFill>
                          <a:effectLst/>
                          <a:latin typeface="Arial"/>
                          <a:ea typeface="+mn-ea"/>
                          <a:cs typeface="Arial"/>
                          <a:hlinkClick r:id="rId3"/>
                        </a:rPr>
                        <a:t>www.mantidroject.org</a:t>
                      </a:r>
                      <a:endParaRPr lang="en-GB" sz="2400" kern="1200" dirty="0" smtClean="0">
                        <a:solidFill>
                          <a:schemeClr val="tx1"/>
                        </a:solidFill>
                        <a:effectLst/>
                        <a:latin typeface="Arial"/>
                        <a:ea typeface="+mn-ea"/>
                        <a:cs typeface="Arial"/>
                      </a:endParaRPr>
                    </a:p>
                    <a:p>
                      <a:r>
                        <a:rPr lang="en-GB" sz="2400" kern="1200" dirty="0" smtClean="0">
                          <a:solidFill>
                            <a:schemeClr val="tx1"/>
                          </a:solidFill>
                          <a:effectLst/>
                          <a:latin typeface="Arial"/>
                          <a:ea typeface="+mn-ea"/>
                          <a:cs typeface="Arial"/>
                        </a:rPr>
                        <a:t>[2] </a:t>
                      </a:r>
                      <a:r>
                        <a:rPr lang="en-GB" sz="2400" u="sng" kern="1200" dirty="0" smtClean="0">
                          <a:solidFill>
                            <a:schemeClr val="tx1"/>
                          </a:solidFill>
                          <a:effectLst/>
                          <a:latin typeface="Arial"/>
                          <a:ea typeface="+mn-ea"/>
                          <a:cs typeface="Arial"/>
                          <a:hlinkClick r:id="rId4"/>
                        </a:rPr>
                        <a:t>www.paraview.org</a:t>
                      </a:r>
                      <a:endParaRPr lang="en-GB" sz="2400" u="sng" kern="1200" dirty="0" smtClean="0">
                        <a:solidFill>
                          <a:schemeClr val="tx1"/>
                        </a:solidFill>
                        <a:effectLst/>
                        <a:latin typeface="Arial"/>
                        <a:ea typeface="+mn-ea"/>
                        <a:cs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400" kern="1200" dirty="0" smtClean="0">
                          <a:solidFill>
                            <a:schemeClr val="tx1"/>
                          </a:solidFill>
                          <a:effectLst/>
                          <a:latin typeface="Arial"/>
                          <a:ea typeface="+mn-ea"/>
                          <a:cs typeface="Arial"/>
                        </a:rPr>
                        <a:t>[3] </a:t>
                      </a:r>
                      <a:r>
                        <a:rPr lang="en-GB" sz="2400" u="sng" kern="1200" dirty="0" smtClean="0">
                          <a:solidFill>
                            <a:schemeClr val="tx1"/>
                          </a:solidFill>
                          <a:effectLst/>
                          <a:latin typeface="Arial"/>
                          <a:ea typeface="+mn-ea"/>
                          <a:cs typeface="Arial"/>
                        </a:rPr>
                        <a:t>[ISAW]</a:t>
                      </a:r>
                      <a:r>
                        <a:rPr lang="en-GB" sz="2400" u="none" kern="1200" dirty="0" smtClean="0">
                          <a:solidFill>
                            <a:schemeClr val="tx1"/>
                          </a:solidFill>
                          <a:effectLst/>
                          <a:latin typeface="Arial"/>
                          <a:ea typeface="+mn-ea"/>
                          <a:cs typeface="Aria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2400" u="none" kern="1200" dirty="0" smtClean="0">
                          <a:solidFill>
                            <a:schemeClr val="tx1"/>
                          </a:solidFill>
                          <a:effectLst/>
                          <a:latin typeface="Arial"/>
                          <a:ea typeface="+mn-ea"/>
                          <a:cs typeface="Arial"/>
                        </a:rPr>
                        <a:t>[4] </a:t>
                      </a:r>
                      <a:r>
                        <a:rPr lang="en-US" sz="2400" kern="1200" dirty="0" smtClean="0">
                          <a:solidFill>
                            <a:schemeClr val="tx1"/>
                          </a:solidFill>
                          <a:latin typeface="Arial"/>
                          <a:ea typeface="+mn-ea"/>
                          <a:cs typeface="Arial"/>
                        </a:rPr>
                        <a:t>O. Young, A. R. </a:t>
                      </a:r>
                      <a:r>
                        <a:rPr lang="en-US" sz="2400" kern="1200" dirty="0" err="1" smtClean="0">
                          <a:solidFill>
                            <a:schemeClr val="tx1"/>
                          </a:solidFill>
                          <a:latin typeface="Arial"/>
                          <a:ea typeface="+mn-ea"/>
                          <a:cs typeface="Arial"/>
                        </a:rPr>
                        <a:t>Wildes</a:t>
                      </a:r>
                      <a:r>
                        <a:rPr lang="en-US" sz="2400" kern="1200" dirty="0" smtClean="0">
                          <a:solidFill>
                            <a:schemeClr val="tx1"/>
                          </a:solidFill>
                          <a:latin typeface="Arial"/>
                          <a:ea typeface="+mn-ea"/>
                          <a:cs typeface="Arial"/>
                        </a:rPr>
                        <a:t>, P. Manuel, et al. (2013). </a:t>
                      </a:r>
                      <a:r>
                        <a:rPr lang="en-US" sz="2400" i="1" kern="1200" dirty="0" smtClean="0">
                          <a:solidFill>
                            <a:schemeClr val="tx1"/>
                          </a:solidFill>
                          <a:latin typeface="Arial"/>
                          <a:ea typeface="+mn-ea"/>
                          <a:cs typeface="Arial"/>
                        </a:rPr>
                        <a:t>Highly frustrated magnetism in </a:t>
                      </a:r>
                      <a:r>
                        <a:rPr lang="en-US" sz="2400" i="1" kern="1200" dirty="0" err="1" smtClean="0">
                          <a:solidFill>
                            <a:schemeClr val="tx1"/>
                          </a:solidFill>
                          <a:latin typeface="Arial"/>
                          <a:ea typeface="+mn-ea"/>
                          <a:cs typeface="Arial"/>
                        </a:rPr>
                        <a:t>SrHo</a:t>
                      </a:r>
                      <a:r>
                        <a:rPr lang="en-US" sz="2400" i="1" kern="1200" dirty="0" smtClean="0">
                          <a:solidFill>
                            <a:schemeClr val="tx1"/>
                          </a:solidFill>
                          <a:latin typeface="Arial"/>
                          <a:ea typeface="+mn-ea"/>
                          <a:cs typeface="Arial"/>
                        </a:rPr>
                        <a:t> 2O 4: Coexistence of two types of</a:t>
                      </a:r>
                      <a:r>
                        <a:rPr lang="en-US" sz="2400" i="1" kern="1200" baseline="0" dirty="0" smtClean="0">
                          <a:solidFill>
                            <a:schemeClr val="tx1"/>
                          </a:solidFill>
                          <a:latin typeface="Arial"/>
                          <a:ea typeface="+mn-ea"/>
                          <a:cs typeface="Arial"/>
                        </a:rPr>
                        <a:t> </a:t>
                      </a:r>
                      <a:r>
                        <a:rPr lang="en-US" sz="2400" i="1" kern="1200" dirty="0" smtClean="0">
                          <a:solidFill>
                            <a:schemeClr val="tx1"/>
                          </a:solidFill>
                          <a:latin typeface="Arial"/>
                          <a:ea typeface="+mn-ea"/>
                          <a:cs typeface="Arial"/>
                        </a:rPr>
                        <a:t>short-range orders</a:t>
                      </a:r>
                      <a:r>
                        <a:rPr lang="en-US" sz="2400" kern="1200" dirty="0" smtClean="0">
                          <a:solidFill>
                            <a:schemeClr val="tx1"/>
                          </a:solidFill>
                          <a:latin typeface="Arial"/>
                          <a:ea typeface="+mn-ea"/>
                          <a:cs typeface="Arial"/>
                        </a:rPr>
                        <a:t>. Advance online publication. </a:t>
                      </a:r>
                      <a:r>
                        <a:rPr lang="en-US" sz="2400" kern="1200" dirty="0" smtClean="0">
                          <a:solidFill>
                            <a:schemeClr val="tx1"/>
                          </a:solidFill>
                          <a:latin typeface="Arial"/>
                          <a:ea typeface="+mn-ea"/>
                          <a:cs typeface="Arial"/>
                          <a:hlinkClick r:id="rId5"/>
                        </a:rPr>
                        <a:t>http://arxiv.org/abs/1306.1762</a:t>
                      </a:r>
                      <a:endParaRPr lang="en-GB" sz="2400" u="sng" kern="1200" dirty="0" smtClean="0">
                        <a:solidFill>
                          <a:schemeClr val="tx1"/>
                        </a:solidFill>
                        <a:effectLst/>
                        <a:latin typeface="Arial"/>
                        <a:ea typeface="+mn-ea"/>
                        <a:cs typeface="Arial"/>
                      </a:endParaRPr>
                    </a:p>
                    <a:p>
                      <a:r>
                        <a:rPr lang="en-GB" sz="2400" u="none" kern="1200" dirty="0" smtClean="0">
                          <a:solidFill>
                            <a:schemeClr val="tx1"/>
                          </a:solidFill>
                          <a:effectLst/>
                          <a:latin typeface="Arial"/>
                          <a:ea typeface="+mn-ea"/>
                          <a:cs typeface="Arial"/>
                        </a:rPr>
                        <a:t>[5]</a:t>
                      </a:r>
                      <a:r>
                        <a:rPr lang="en-GB" sz="2400" u="none" kern="1200" baseline="0" dirty="0" smtClean="0">
                          <a:solidFill>
                            <a:schemeClr val="tx1"/>
                          </a:solidFill>
                          <a:effectLst/>
                          <a:latin typeface="Arial"/>
                          <a:ea typeface="+mn-ea"/>
                          <a:cs typeface="Arial"/>
                        </a:rPr>
                        <a:t> </a:t>
                      </a:r>
                      <a:r>
                        <a:rPr lang="en-GB" sz="2400" u="sng" kern="1200" dirty="0" smtClean="0">
                          <a:solidFill>
                            <a:schemeClr val="tx1"/>
                          </a:solidFill>
                          <a:effectLst/>
                          <a:latin typeface="Arial"/>
                          <a:ea typeface="+mn-ea"/>
                          <a:cs typeface="Arial"/>
                          <a:hlinkClick r:id="rId6"/>
                        </a:rPr>
                        <a:t>horace.isis.rl.ac.uk</a:t>
                      </a:r>
                      <a:endParaRPr lang="en-GB" sz="2400" u="sng" kern="1200" dirty="0" smtClean="0">
                        <a:solidFill>
                          <a:schemeClr val="tx1"/>
                        </a:solidFill>
                        <a:effectLst/>
                        <a:latin typeface="Arial"/>
                        <a:ea typeface="+mn-ea"/>
                        <a:cs typeface="Arial"/>
                      </a:endParaRPr>
                    </a:p>
                    <a:p>
                      <a:r>
                        <a:rPr lang="en-GB" sz="2400" u="sng" kern="1200" dirty="0" smtClean="0">
                          <a:solidFill>
                            <a:schemeClr val="tx1"/>
                          </a:solidFill>
                          <a:effectLst/>
                          <a:latin typeface="Arial"/>
                          <a:ea typeface="+mn-ea"/>
                          <a:cs typeface="Arial"/>
                        </a:rPr>
                        <a:t>[</a:t>
                      </a:r>
                      <a:r>
                        <a:rPr lang="en-GB" sz="2400" u="none" kern="1200" dirty="0" smtClean="0">
                          <a:solidFill>
                            <a:schemeClr val="tx1"/>
                          </a:solidFill>
                          <a:effectLst/>
                          <a:latin typeface="Arial"/>
                          <a:ea typeface="+mn-ea"/>
                          <a:cs typeface="Arial"/>
                        </a:rPr>
                        <a:t>6]</a:t>
                      </a:r>
                      <a:r>
                        <a:rPr lang="en-GB" sz="2400" u="none" kern="1200" baseline="0" dirty="0" smtClean="0">
                          <a:solidFill>
                            <a:schemeClr val="tx1"/>
                          </a:solidFill>
                          <a:effectLst/>
                          <a:latin typeface="Arial"/>
                          <a:ea typeface="+mn-ea"/>
                          <a:cs typeface="Arial"/>
                        </a:rPr>
                        <a:t> </a:t>
                      </a:r>
                      <a:r>
                        <a:rPr lang="en-GB" sz="2400" u="sng" kern="1200" dirty="0" smtClean="0">
                          <a:solidFill>
                            <a:schemeClr val="tx1"/>
                          </a:solidFill>
                          <a:effectLst/>
                          <a:latin typeface="Arial"/>
                          <a:ea typeface="+mn-ea"/>
                          <a:cs typeface="Arial"/>
                          <a:hlinkClick r:id="rId7"/>
                        </a:rPr>
                        <a:t>www.ncnr.nist.gov/dave</a:t>
                      </a:r>
                      <a:r>
                        <a:rPr lang="en-GB" sz="2400" u="sng" kern="1200" dirty="0" smtClean="0">
                          <a:solidFill>
                            <a:schemeClr val="tx1"/>
                          </a:solidFill>
                          <a:effectLst/>
                          <a:latin typeface="Arial"/>
                          <a:ea typeface="+mn-ea"/>
                          <a:cs typeface="Arial"/>
                        </a:rPr>
                        <a:t> </a:t>
                      </a:r>
                      <a:endParaRPr lang="en-US" sz="2400" kern="1200" dirty="0" smtClean="0">
                        <a:solidFill>
                          <a:schemeClr val="tx1"/>
                        </a:solidFill>
                        <a:latin typeface="Arial"/>
                        <a:ea typeface="+mn-ea"/>
                        <a:cs typeface="Arial"/>
                      </a:endParaRPr>
                    </a:p>
                    <a:p>
                      <a:r>
                        <a:rPr lang="en-US" sz="2400" kern="1200" dirty="0" smtClean="0">
                          <a:solidFill>
                            <a:schemeClr val="tx1"/>
                          </a:solidFill>
                          <a:latin typeface="Arial"/>
                          <a:ea typeface="+mn-ea"/>
                          <a:cs typeface="Arial"/>
                        </a:rPr>
                        <a:t>[7]</a:t>
                      </a:r>
                      <a:r>
                        <a:rPr lang="en-GB" sz="2400" u="sng" kern="1200" baseline="0" dirty="0" smtClean="0">
                          <a:solidFill>
                            <a:schemeClr val="tx1"/>
                          </a:solidFill>
                          <a:effectLst/>
                          <a:latin typeface="Arial"/>
                          <a:ea typeface="+mn-ea"/>
                          <a:cs typeface="Arial"/>
                        </a:rPr>
                        <a:t> </a:t>
                      </a:r>
                      <a:r>
                        <a:rPr lang="en-GB" sz="2400" u="sng" kern="1200" dirty="0" smtClean="0">
                          <a:solidFill>
                            <a:schemeClr val="tx1"/>
                          </a:solidFill>
                          <a:effectLst/>
                          <a:latin typeface="Arial"/>
                          <a:ea typeface="+mn-ea"/>
                          <a:cs typeface="Arial"/>
                          <a:hlinkClick r:id="rId3"/>
                        </a:rPr>
                        <a:t>tobyfilt.isis.rl.ac.uk</a:t>
                      </a: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4173538" rtl="0" eaLnBrk="1" fontAlgn="base" latinLnBrk="0" hangingPunct="1">
                        <a:lnSpc>
                          <a:spcPct val="100000"/>
                        </a:lnSpc>
                        <a:spcBef>
                          <a:spcPct val="2000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a:noFill/>
                    </a:lnL>
                    <a:lnR cap="flat">
                      <a:noFill/>
                    </a:lnR>
                    <a:lnT cap="flat">
                      <a:noFill/>
                    </a:lnT>
                    <a:lnB cap="flat">
                      <a:noFill/>
                    </a:lnB>
                    <a:lnTlToBr>
                      <a:noFill/>
                    </a:lnTlToBr>
                    <a:lnBlToTr>
                      <a:noFill/>
                    </a:lnBlToTr>
                    <a:noFill/>
                  </a:tcPr>
                </a:tc>
              </a:tr>
            </a:tbl>
          </a:graphicData>
        </a:graphic>
      </p:graphicFrame>
      <p:sp>
        <p:nvSpPr>
          <p:cNvPr id="3074" name="Text Box 3"/>
          <p:cNvSpPr txBox="1">
            <a:spLocks noChangeArrowheads="1"/>
          </p:cNvSpPr>
          <p:nvPr/>
        </p:nvSpPr>
        <p:spPr bwMode="auto">
          <a:xfrm>
            <a:off x="1143000" y="7162800"/>
            <a:ext cx="27813000" cy="830263"/>
          </a:xfrm>
          <a:prstGeom prst="rect">
            <a:avLst/>
          </a:prstGeom>
          <a:noFill/>
          <a:ln w="9525">
            <a:noFill/>
            <a:miter lim="800000"/>
            <a:headEnd/>
            <a:tailEnd/>
          </a:ln>
        </p:spPr>
        <p:txBody>
          <a:bodyPr>
            <a:spAutoFit/>
          </a:bodyPr>
          <a:lstStyle/>
          <a:p>
            <a:pPr algn="ctr"/>
            <a:r>
              <a:rPr lang="en-US" dirty="0" smtClean="0">
                <a:solidFill>
                  <a:srgbClr val="002D55"/>
                </a:solidFill>
                <a:latin typeface="Corisande Light" pitchFamily="2" charset="0"/>
              </a:rPr>
              <a:t>Owen Arnold (Tessella), Michael Reuter (SNS Oakridge)</a:t>
            </a:r>
            <a:endParaRPr lang="en-US" dirty="0">
              <a:solidFill>
                <a:srgbClr val="002D55"/>
              </a:solidFill>
              <a:latin typeface="Corisande Light" pitchFamily="2" charset="0"/>
            </a:endParaRPr>
          </a:p>
          <a:p>
            <a:pPr algn="ctr"/>
            <a:r>
              <a:rPr lang="en-US" dirty="0" err="1" smtClean="0">
                <a:solidFill>
                  <a:srgbClr val="002D55"/>
                </a:solidFill>
                <a:latin typeface="+mn-lt"/>
              </a:rPr>
              <a:t>Tessella</a:t>
            </a:r>
            <a:r>
              <a:rPr lang="en-US" dirty="0" smtClean="0">
                <a:solidFill>
                  <a:srgbClr val="002D55"/>
                </a:solidFill>
                <a:latin typeface="+mn-lt"/>
              </a:rPr>
              <a:t>, 26 The Quadrant, </a:t>
            </a:r>
            <a:r>
              <a:rPr lang="en-US" dirty="0" err="1" smtClean="0">
                <a:solidFill>
                  <a:srgbClr val="002D55"/>
                </a:solidFill>
                <a:latin typeface="+mn-lt"/>
              </a:rPr>
              <a:t>Abindon</a:t>
            </a:r>
            <a:r>
              <a:rPr lang="en-US" dirty="0" smtClean="0">
                <a:solidFill>
                  <a:srgbClr val="002D55"/>
                </a:solidFill>
                <a:latin typeface="+mn-lt"/>
              </a:rPr>
              <a:t> Science Park, Abingdon, </a:t>
            </a:r>
            <a:r>
              <a:rPr lang="en-US" dirty="0" err="1" smtClean="0">
                <a:solidFill>
                  <a:srgbClr val="002D55"/>
                </a:solidFill>
                <a:latin typeface="+mn-lt"/>
              </a:rPr>
              <a:t>Oxfordshire</a:t>
            </a:r>
            <a:r>
              <a:rPr lang="en-US" dirty="0" smtClean="0">
                <a:solidFill>
                  <a:srgbClr val="002D55"/>
                </a:solidFill>
                <a:latin typeface="+mn-lt"/>
              </a:rPr>
              <a:t>, OX14 3YS</a:t>
            </a:r>
            <a:endParaRPr lang="en-US" dirty="0">
              <a:solidFill>
                <a:srgbClr val="002D55"/>
              </a:solidFill>
              <a:latin typeface="+mn-lt"/>
            </a:endParaRPr>
          </a:p>
        </p:txBody>
      </p:sp>
      <p:sp>
        <p:nvSpPr>
          <p:cNvPr id="3075" name="Text Box 56"/>
          <p:cNvSpPr txBox="1">
            <a:spLocks noChangeArrowheads="1"/>
          </p:cNvSpPr>
          <p:nvPr/>
        </p:nvSpPr>
        <p:spPr bwMode="auto">
          <a:xfrm>
            <a:off x="19507200" y="39395400"/>
            <a:ext cx="9906000" cy="457200"/>
          </a:xfrm>
          <a:prstGeom prst="rect">
            <a:avLst/>
          </a:prstGeom>
          <a:noFill/>
          <a:ln w="9525">
            <a:noFill/>
            <a:miter lim="800000"/>
            <a:headEnd/>
            <a:tailEnd/>
          </a:ln>
        </p:spPr>
        <p:txBody>
          <a:bodyPr>
            <a:spAutoFit/>
          </a:bodyPr>
          <a:lstStyle/>
          <a:p>
            <a:pPr>
              <a:spcBef>
                <a:spcPct val="50000"/>
              </a:spcBef>
            </a:pPr>
            <a:endParaRPr lang="en-GB"/>
          </a:p>
        </p:txBody>
      </p:sp>
      <p:sp>
        <p:nvSpPr>
          <p:cNvPr id="3087" name="TextBox 38"/>
          <p:cNvSpPr txBox="1">
            <a:spLocks noChangeArrowheads="1"/>
          </p:cNvSpPr>
          <p:nvPr/>
        </p:nvSpPr>
        <p:spPr bwMode="auto">
          <a:xfrm>
            <a:off x="3903663" y="4541838"/>
            <a:ext cx="22002750" cy="2862322"/>
          </a:xfrm>
          <a:prstGeom prst="rect">
            <a:avLst/>
          </a:prstGeom>
          <a:noFill/>
          <a:ln w="9525">
            <a:noFill/>
            <a:miter lim="800000"/>
            <a:headEnd/>
            <a:tailEnd/>
          </a:ln>
        </p:spPr>
        <p:txBody>
          <a:bodyPr>
            <a:spAutoFit/>
          </a:bodyPr>
          <a:lstStyle/>
          <a:p>
            <a:pPr algn="ctr"/>
            <a:r>
              <a:rPr lang="en-GB" sz="6000" b="1" dirty="0" smtClean="0">
                <a:latin typeface="Arial"/>
                <a:cs typeface="Arial"/>
              </a:rPr>
              <a:t>The </a:t>
            </a:r>
            <a:r>
              <a:rPr lang="en-GB" sz="6000" b="1" dirty="0" err="1" smtClean="0">
                <a:latin typeface="Arial"/>
                <a:cs typeface="Arial"/>
              </a:rPr>
              <a:t>Mantid</a:t>
            </a:r>
            <a:r>
              <a:rPr lang="en-GB" sz="6000" b="1" dirty="0" smtClean="0">
                <a:latin typeface="Arial"/>
                <a:cs typeface="Arial"/>
              </a:rPr>
              <a:t> Model </a:t>
            </a:r>
            <a:r>
              <a:rPr lang="en-GB" sz="6000" b="1" dirty="0">
                <a:latin typeface="Arial"/>
                <a:cs typeface="Arial"/>
              </a:rPr>
              <a:t>VATES: Software for advanced visualization and quantification of neutron scattering data</a:t>
            </a:r>
            <a:endParaRPr lang="en-GB" sz="6000" dirty="0">
              <a:latin typeface="Arial"/>
              <a:cs typeface="Arial"/>
            </a:endParaRPr>
          </a:p>
          <a:p>
            <a:pPr algn="ctr"/>
            <a:endParaRPr lang="en-GB" sz="6000" b="1" dirty="0">
              <a:latin typeface="Arial" pitchFamily="34" charset="0"/>
              <a:cs typeface="Arial" pitchFamily="34" charset="0"/>
            </a:endParaRPr>
          </a:p>
        </p:txBody>
      </p:sp>
      <p:pic>
        <p:nvPicPr>
          <p:cNvPr id="3088" name="Picture 16" descr="C:\Mantid\Documents\Images\Mantid Logo Transparent Cropped - Large.png"/>
          <p:cNvPicPr>
            <a:picLocks noChangeAspect="1" noChangeArrowheads="1"/>
          </p:cNvPicPr>
          <p:nvPr/>
        </p:nvPicPr>
        <p:blipFill>
          <a:blip r:embed="rId8" cstate="print"/>
          <a:srcRect/>
          <a:stretch>
            <a:fillRect/>
          </a:stretch>
        </p:blipFill>
        <p:spPr bwMode="auto">
          <a:xfrm>
            <a:off x="573734" y="39682642"/>
            <a:ext cx="4354168" cy="1949117"/>
          </a:xfrm>
          <a:prstGeom prst="rect">
            <a:avLst/>
          </a:prstGeom>
          <a:noFill/>
        </p:spPr>
      </p:pic>
      <p:pic>
        <p:nvPicPr>
          <p:cNvPr id="3089" name="Picture 17" descr="C:\Mantid\Documents\Images\ISIS Logo - Transparent.gif"/>
          <p:cNvPicPr>
            <a:picLocks noChangeAspect="1" noChangeArrowheads="1"/>
          </p:cNvPicPr>
          <p:nvPr/>
        </p:nvPicPr>
        <p:blipFill>
          <a:blip r:embed="rId9" cstate="print"/>
          <a:srcRect/>
          <a:stretch>
            <a:fillRect/>
          </a:stretch>
        </p:blipFill>
        <p:spPr bwMode="auto">
          <a:xfrm>
            <a:off x="5398270" y="40258706"/>
            <a:ext cx="3615712" cy="1600397"/>
          </a:xfrm>
          <a:prstGeom prst="rect">
            <a:avLst/>
          </a:prstGeom>
          <a:noFill/>
        </p:spPr>
      </p:pic>
      <p:pic>
        <p:nvPicPr>
          <p:cNvPr id="3090" name="Picture 18" descr="C:\Mantid\Documents\Images\SNS_logo_words_trans_back.gif"/>
          <p:cNvPicPr>
            <a:picLocks noChangeAspect="1" noChangeArrowheads="1"/>
          </p:cNvPicPr>
          <p:nvPr/>
        </p:nvPicPr>
        <p:blipFill>
          <a:blip r:embed="rId10" cstate="print"/>
          <a:srcRect/>
          <a:stretch>
            <a:fillRect/>
          </a:stretch>
        </p:blipFill>
        <p:spPr bwMode="auto">
          <a:xfrm>
            <a:off x="9430718" y="39970674"/>
            <a:ext cx="3670562" cy="2457543"/>
          </a:xfrm>
          <a:prstGeom prst="rect">
            <a:avLst/>
          </a:prstGeom>
          <a:noFill/>
        </p:spPr>
      </p:pic>
      <p:pic>
        <p:nvPicPr>
          <p:cNvPr id="4" name="Picture 3" descr="Tessella_Logo.gi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79190" y="39970674"/>
            <a:ext cx="5904756" cy="2363985"/>
          </a:xfrm>
          <a:prstGeom prst="rect">
            <a:avLst/>
          </a:prstGeom>
        </p:spPr>
      </p:pic>
      <p:pic>
        <p:nvPicPr>
          <p:cNvPr id="5" name="Picture 4" descr="InstrumentViewPeakOverlay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7790" y="29466777"/>
            <a:ext cx="9289032" cy="5412834"/>
          </a:xfrm>
          <a:prstGeom prst="rect">
            <a:avLst/>
          </a:prstGeom>
        </p:spPr>
      </p:pic>
      <p:pic>
        <p:nvPicPr>
          <p:cNvPr id="7" name="Picture 6" descr="Screen Shot 2013-07-01 at 14.00.44.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38830" y="9016505"/>
            <a:ext cx="4589216" cy="3528392"/>
          </a:xfrm>
          <a:prstGeom prst="rect">
            <a:avLst/>
          </a:prstGeom>
        </p:spPr>
      </p:pic>
      <p:pic>
        <p:nvPicPr>
          <p:cNvPr id="8" name="Picture 7" descr="NaCl_VSI.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5191357" y="8944497"/>
            <a:ext cx="4551330" cy="3528392"/>
          </a:xfrm>
          <a:prstGeom prst="rect">
            <a:avLst/>
          </a:prstGeom>
        </p:spPr>
      </p:pic>
      <p:pic>
        <p:nvPicPr>
          <p:cNvPr id="10" name="Picture 9" descr="590px-SimulationImag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943887" y="10024618"/>
            <a:ext cx="4036047" cy="4104455"/>
          </a:xfrm>
          <a:prstGeom prst="rect">
            <a:avLst/>
          </a:prstGeom>
        </p:spPr>
      </p:pic>
      <p:pic>
        <p:nvPicPr>
          <p:cNvPr id="11" name="Picture 10" descr="NonOrthogonalProjection.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82846" y="30978945"/>
            <a:ext cx="5904656" cy="7398604"/>
          </a:xfrm>
          <a:prstGeom prst="rect">
            <a:avLst/>
          </a:prstGeom>
        </p:spPr>
      </p:pic>
      <p:pic>
        <p:nvPicPr>
          <p:cNvPr id="12" name="Picture 11" descr="3sliceTopaz.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82846" y="15497225"/>
            <a:ext cx="9145016" cy="4175747"/>
          </a:xfrm>
          <a:prstGeom prst="rect">
            <a:avLst/>
          </a:prstGeom>
        </p:spPr>
      </p:pic>
      <p:pic>
        <p:nvPicPr>
          <p:cNvPr id="13" name="Picture 12" descr="800px-MantidVsTobyFi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008491" y="16289313"/>
            <a:ext cx="9152419" cy="3672408"/>
          </a:xfrm>
          <a:prstGeom prst="rect">
            <a:avLst/>
          </a:prstGeom>
        </p:spPr>
      </p:pic>
      <p:sp>
        <p:nvSpPr>
          <p:cNvPr id="14" name="TextBox 13"/>
          <p:cNvSpPr txBox="1"/>
          <p:nvPr/>
        </p:nvSpPr>
        <p:spPr>
          <a:xfrm>
            <a:off x="24120350" y="9520561"/>
            <a:ext cx="5328592" cy="4967513"/>
          </a:xfrm>
          <a:prstGeom prst="rect">
            <a:avLst/>
          </a:prstGeom>
          <a:noFill/>
        </p:spPr>
        <p:txBody>
          <a:bodyPr wrap="square" rtlCol="0">
            <a:spAutoFit/>
          </a:bodyPr>
          <a:lstStyle/>
          <a:p>
            <a:pPr lvl="0" defTabSz="4173538" eaLnBrk="1" hangingPunct="1">
              <a:spcBef>
                <a:spcPct val="20000"/>
              </a:spcBef>
              <a:defRPr/>
            </a:pPr>
            <a:r>
              <a:rPr lang="en-US" kern="0" dirty="0">
                <a:solidFill>
                  <a:srgbClr val="000000"/>
                </a:solidFill>
                <a:latin typeface="Arial"/>
                <a:cs typeface="Arial"/>
              </a:rPr>
              <a:t>Our work thus far has been based on </a:t>
            </a:r>
            <a:r>
              <a:rPr lang="en-US" kern="0" dirty="0" smtClean="0">
                <a:solidFill>
                  <a:srgbClr val="000000"/>
                </a:solidFill>
                <a:latin typeface="Arial"/>
                <a:cs typeface="Arial"/>
              </a:rPr>
              <a:t>TobyFit</a:t>
            </a:r>
            <a:r>
              <a:rPr lang="en-US" kern="0" baseline="30000" dirty="0">
                <a:solidFill>
                  <a:srgbClr val="000000"/>
                </a:solidFill>
                <a:latin typeface="Arial"/>
                <a:cs typeface="Arial"/>
              </a:rPr>
              <a:t>7</a:t>
            </a:r>
            <a:r>
              <a:rPr lang="en-US" kern="0" dirty="0" smtClean="0">
                <a:solidFill>
                  <a:srgbClr val="000000"/>
                </a:solidFill>
                <a:latin typeface="Arial"/>
                <a:cs typeface="Arial"/>
              </a:rPr>
              <a:t>, </a:t>
            </a:r>
            <a:r>
              <a:rPr lang="en-US" kern="0" dirty="0">
                <a:solidFill>
                  <a:srgbClr val="000000"/>
                </a:solidFill>
                <a:latin typeface="Arial"/>
                <a:cs typeface="Arial"/>
              </a:rPr>
              <a:t>which is program for simulation and least squared fitting of single crystal neutron diffraction </a:t>
            </a:r>
            <a:r>
              <a:rPr lang="en-US" kern="0" dirty="0" smtClean="0">
                <a:solidFill>
                  <a:srgbClr val="000000"/>
                </a:solidFill>
                <a:latin typeface="Arial"/>
                <a:cs typeface="Arial"/>
              </a:rPr>
              <a:t>data. </a:t>
            </a:r>
            <a:r>
              <a:rPr lang="en-US" dirty="0" smtClean="0">
                <a:latin typeface="Arial"/>
                <a:cs typeface="Arial"/>
              </a:rPr>
              <a:t>The </a:t>
            </a:r>
            <a:r>
              <a:rPr lang="en-US" dirty="0">
                <a:latin typeface="Arial"/>
                <a:cs typeface="Arial"/>
              </a:rPr>
              <a:t>quantification aspects of the </a:t>
            </a:r>
            <a:r>
              <a:rPr lang="en-US" dirty="0" err="1">
                <a:latin typeface="Arial"/>
                <a:cs typeface="Arial"/>
              </a:rPr>
              <a:t>Mantid</a:t>
            </a:r>
            <a:r>
              <a:rPr lang="en-US" dirty="0">
                <a:latin typeface="Arial"/>
                <a:cs typeface="Arial"/>
              </a:rPr>
              <a:t>/VATES framework allow both simulation and fitting of multi-dimensional scattering data. The framework allows resolution, foreground &amp; background models to be completely customized to those required by the type of experiment that the fit is aiming to reproduce.</a:t>
            </a:r>
            <a:r>
              <a:rPr lang="en-US" kern="0" dirty="0" smtClean="0">
                <a:solidFill>
                  <a:srgbClr val="000000"/>
                </a:solidFill>
                <a:latin typeface="Arial"/>
                <a:cs typeface="Arial"/>
              </a:rPr>
              <a:t> </a:t>
            </a:r>
            <a:endParaRPr lang="en-US" kern="0" dirty="0">
              <a:solidFill>
                <a:srgbClr val="000000"/>
              </a:solidFill>
              <a:latin typeface="Arial"/>
              <a:cs typeface="Arial"/>
            </a:endParaRPr>
          </a:p>
        </p:txBody>
      </p:sp>
      <p:sp>
        <p:nvSpPr>
          <p:cNvPr id="19" name="TextBox 18"/>
          <p:cNvSpPr txBox="1"/>
          <p:nvPr/>
        </p:nvSpPr>
        <p:spPr>
          <a:xfrm>
            <a:off x="16487502" y="31050953"/>
            <a:ext cx="3312368" cy="5410711"/>
          </a:xfrm>
          <a:prstGeom prst="rect">
            <a:avLst/>
          </a:prstGeom>
          <a:noFill/>
        </p:spPr>
        <p:txBody>
          <a:bodyPr wrap="square" rtlCol="0">
            <a:spAutoFit/>
          </a:bodyPr>
          <a:lstStyle/>
          <a:p>
            <a:pPr defTabSz="4173538" eaLnBrk="1" hangingPunct="1">
              <a:spcBef>
                <a:spcPct val="20000"/>
              </a:spcBef>
              <a:defRPr/>
            </a:pPr>
            <a:r>
              <a:rPr lang="en-US" kern="0" dirty="0">
                <a:latin typeface="Arial"/>
                <a:cs typeface="Arial"/>
              </a:rPr>
              <a:t>Combination of n-dimensional across many runs leads to massive data volumes, so both algorithm performance, and data compression issues have been critical. </a:t>
            </a:r>
            <a:endParaRPr lang="en-US" kern="0" dirty="0" smtClean="0">
              <a:latin typeface="Arial"/>
              <a:cs typeface="Arial"/>
            </a:endParaRPr>
          </a:p>
          <a:p>
            <a:pPr defTabSz="4173538" eaLnBrk="1" hangingPunct="1">
              <a:spcBef>
                <a:spcPct val="20000"/>
              </a:spcBef>
              <a:defRPr/>
            </a:pPr>
            <a:endParaRPr lang="en-US" kern="0" dirty="0" smtClean="0">
              <a:latin typeface="Arial"/>
              <a:cs typeface="Arial"/>
            </a:endParaRPr>
          </a:p>
          <a:p>
            <a:pPr defTabSz="4173538" eaLnBrk="1" hangingPunct="1">
              <a:spcBef>
                <a:spcPct val="20000"/>
              </a:spcBef>
              <a:defRPr/>
            </a:pPr>
            <a:r>
              <a:rPr lang="en-US" kern="0" dirty="0" smtClean="0">
                <a:latin typeface="Arial"/>
                <a:cs typeface="Arial"/>
              </a:rPr>
              <a:t>We have built upon the experience gained from HORACE</a:t>
            </a:r>
            <a:r>
              <a:rPr lang="en-US" kern="0" baseline="30000" dirty="0" smtClean="0">
                <a:latin typeface="Arial"/>
                <a:cs typeface="Arial"/>
              </a:rPr>
              <a:t>5</a:t>
            </a:r>
            <a:r>
              <a:rPr lang="en-US" kern="0" dirty="0" smtClean="0">
                <a:latin typeface="Arial"/>
                <a:cs typeface="Arial"/>
              </a:rPr>
              <a:t> and DAVE</a:t>
            </a:r>
            <a:r>
              <a:rPr lang="en-US" kern="0" baseline="30000" dirty="0" smtClean="0">
                <a:latin typeface="Arial"/>
                <a:cs typeface="Arial"/>
              </a:rPr>
              <a:t>6</a:t>
            </a:r>
            <a:r>
              <a:rPr lang="en-US" kern="0" dirty="0" smtClean="0">
                <a:latin typeface="Arial"/>
                <a:cs typeface="Arial"/>
              </a:rPr>
              <a:t> in this area of VATES.</a:t>
            </a:r>
            <a:endParaRPr lang="en-US" kern="0" dirty="0">
              <a:latin typeface="Arial"/>
              <a:cs typeface="Arial"/>
            </a:endParaRPr>
          </a:p>
        </p:txBody>
      </p:sp>
      <p:grpSp>
        <p:nvGrpSpPr>
          <p:cNvPr id="6" name="Group 5"/>
          <p:cNvGrpSpPr/>
          <p:nvPr/>
        </p:nvGrpSpPr>
        <p:grpSpPr>
          <a:xfrm>
            <a:off x="20015894" y="30330873"/>
            <a:ext cx="9028932" cy="4681609"/>
            <a:chOff x="20142199" y="30833840"/>
            <a:chExt cx="9028932" cy="4681609"/>
          </a:xfrm>
        </p:grpSpPr>
        <p:pic>
          <p:nvPicPr>
            <p:cNvPr id="2" name="Picture 1" descr="672px-ReleasePic.png"/>
            <p:cNvPicPr>
              <a:picLocks noChangeAspect="1"/>
            </p:cNvPicPr>
            <p:nvPr/>
          </p:nvPicPr>
          <p:blipFill rotWithShape="1">
            <a:blip r:embed="rId19">
              <a:extLst>
                <a:ext uri="{28A0092B-C50C-407E-A947-70E740481C1C}">
                  <a14:useLocalDpi xmlns:a14="http://schemas.microsoft.com/office/drawing/2010/main" val="0"/>
                </a:ext>
              </a:extLst>
            </a:blip>
            <a:srcRect l="2353" r="3924"/>
            <a:stretch/>
          </p:blipFill>
          <p:spPr>
            <a:xfrm>
              <a:off x="20142199" y="30833840"/>
              <a:ext cx="4914255" cy="4681609"/>
            </a:xfrm>
            <a:prstGeom prst="rect">
              <a:avLst/>
            </a:prstGeom>
          </p:spPr>
        </p:pic>
        <p:pic>
          <p:nvPicPr>
            <p:cNvPr id="3" name="Picture 2" descr="flyhead.png"/>
            <p:cNvPicPr>
              <a:picLocks noChangeAspect="1"/>
            </p:cNvPicPr>
            <p:nvPr/>
          </p:nvPicPr>
          <p:blipFill rotWithShape="1">
            <a:blip r:embed="rId20">
              <a:extLst>
                <a:ext uri="{28A0092B-C50C-407E-A947-70E740481C1C}">
                  <a14:useLocalDpi xmlns:a14="http://schemas.microsoft.com/office/drawing/2010/main" val="0"/>
                </a:ext>
              </a:extLst>
            </a:blip>
            <a:srcRect l="38625" t="25779" r="22558" b="7625"/>
            <a:stretch/>
          </p:blipFill>
          <p:spPr>
            <a:xfrm>
              <a:off x="25189926" y="30834929"/>
              <a:ext cx="3981205" cy="4664077"/>
            </a:xfrm>
            <a:prstGeom prst="rect">
              <a:avLst/>
            </a:prstGeom>
          </p:spPr>
        </p:pic>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FC style">
      <a:majorFont>
        <a:latin typeface="Corisande"/>
        <a:ea typeface=""/>
        <a:cs typeface=""/>
      </a:majorFont>
      <a:minorFont>
        <a:latin typeface="Corisand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FEB35FB51C0F42A9A471BD9DD2DD1B" ma:contentTypeVersion="1" ma:contentTypeDescription="Create a new document." ma:contentTypeScope="" ma:versionID="35a5236f1a4e3acf6a385f2c1bfe27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B5FA4EA-6C34-4AED-AF36-BD45CB995C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870582-39B3-4EE1-B4C9-D3C3087CF0F0}">
  <ds:schemaRefs>
    <ds:schemaRef ds:uri="http://schemas.microsoft.com/sharepoint/v3/contenttype/forms"/>
  </ds:schemaRefs>
</ds:datastoreItem>
</file>

<file path=customXml/itemProps3.xml><?xml version="1.0" encoding="utf-8"?>
<ds:datastoreItem xmlns:ds="http://schemas.openxmlformats.org/officeDocument/2006/customXml" ds:itemID="{5593874F-BA98-4A0D-88E6-76DECBDFE515}">
  <ds:schemaRefs>
    <ds:schemaRef ds:uri="http://schemas.microsoft.com/office/2006/metadata/longProperties"/>
  </ds:schemaRefs>
</ds:datastoreItem>
</file>

<file path=customXml/itemProps4.xml><?xml version="1.0" encoding="utf-8"?>
<ds:datastoreItem xmlns:ds="http://schemas.openxmlformats.org/officeDocument/2006/customXml" ds:itemID="{BBE466B2-E11B-4338-AFEC-553026806900}">
  <ds:schemaRefs>
    <ds:schemaRef ds:uri="http://schemas.microsoft.com/office/2006/metadata/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1847</TotalTime>
  <Words>838</Words>
  <Application>Microsoft Macintosh PowerPoint</Application>
  <PresentationFormat>Custom</PresentationFormat>
  <Paragraphs>162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conference - A0 portrait (ppt)</dc:title>
  <dc:creator>Studio Mac</dc:creator>
  <cp:lastModifiedBy>Owen Arnold</cp:lastModifiedBy>
  <cp:revision>118</cp:revision>
  <cp:lastPrinted>2013-07-02T10:38:06Z</cp:lastPrinted>
  <dcterms:created xsi:type="dcterms:W3CDTF">2007-04-05T18:09:36Z</dcterms:created>
  <dcterms:modified xsi:type="dcterms:W3CDTF">2013-07-02T10:41:55Z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display_urn:schemas-microsoft-com:office:office#Editor">
    <vt:lpwstr>Summers, Karen (STFC,RAL,OBR)</vt:lpwstr>
  </property>
  <property fmtid="{D5CDD505-2E9C-101B-9397-08002B2CF9AE}" pid="4" name="xd_Signature">
    <vt:lpwstr/>
  </property>
  <property fmtid="{D5CDD505-2E9C-101B-9397-08002B2CF9AE}" pid="5" name="display_urn:schemas-microsoft-com:office:office#Author">
    <vt:lpwstr>Summers, Karen (STFC,RAL,OBR)</vt:lpwstr>
  </property>
  <property fmtid="{D5CDD505-2E9C-101B-9397-08002B2CF9AE}" pid="6" name="TemplateUrl">
    <vt:lpwstr/>
  </property>
  <property fmtid="{D5CDD505-2E9C-101B-9397-08002B2CF9AE}" pid="7" name="xd_ProgID">
    <vt:lpwstr/>
  </property>
  <property fmtid="{D5CDD505-2E9C-101B-9397-08002B2CF9AE}" pid="8" name="ContentTypeId">
    <vt:lpwstr>0x010100F731947B08D5984288BC8B16A979FF50</vt:lpwstr>
  </property>
  <property fmtid="{D5CDD505-2E9C-101B-9397-08002B2CF9AE}" pid="9" name="_SourceUrl">
    <vt:lpwstr/>
  </property>
</Properties>
</file>