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4500" cy="9906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0" autoAdjust="0"/>
    <p:restoredTop sz="90929" autoAdjust="0"/>
  </p:normalViewPr>
  <p:slideViewPr>
    <p:cSldViewPr>
      <p:cViewPr>
        <p:scale>
          <a:sx n="69" d="100"/>
          <a:sy n="69" d="100"/>
        </p:scale>
        <p:origin x="3294" y="13044"/>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1294" tIns="45647" rIns="91294" bIns="45647"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294" tIns="45647" rIns="91294" bIns="45647" rtlCol="0"/>
          <a:lstStyle>
            <a:lvl1pPr algn="r">
              <a:defRPr sz="1200"/>
            </a:lvl1pPr>
          </a:lstStyle>
          <a:p>
            <a:fld id="{E78E1D5F-7523-4815-A670-60864F601D30}" type="datetimeFigureOut">
              <a:rPr lang="en-GB" smtClean="0"/>
              <a:pPr/>
              <a:t>26/08/2015</a:t>
            </a:fld>
            <a:endParaRPr lang="en-GB"/>
          </a:p>
        </p:txBody>
      </p:sp>
      <p:sp>
        <p:nvSpPr>
          <p:cNvPr id="4" name="Footer Placeholder 3"/>
          <p:cNvSpPr>
            <a:spLocks noGrp="1"/>
          </p:cNvSpPr>
          <p:nvPr>
            <p:ph type="ftr" sz="quarter" idx="2"/>
          </p:nvPr>
        </p:nvSpPr>
        <p:spPr>
          <a:xfrm>
            <a:off x="1" y="9408981"/>
            <a:ext cx="2944283" cy="495300"/>
          </a:xfrm>
          <a:prstGeom prst="rect">
            <a:avLst/>
          </a:prstGeom>
        </p:spPr>
        <p:txBody>
          <a:bodyPr vert="horz" lIns="91294" tIns="45647" rIns="91294" bIns="45647"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294" tIns="45647" rIns="91294" bIns="45647"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1294" tIns="45647" rIns="91294" bIns="45647"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294" tIns="45647" rIns="91294" bIns="45647" rtlCol="0"/>
          <a:lstStyle>
            <a:lvl1pPr algn="r">
              <a:defRPr sz="1200"/>
            </a:lvl1pPr>
          </a:lstStyle>
          <a:p>
            <a:fld id="{376B4F07-E738-4DFD-883D-BE3839CD703B}" type="datetimeFigureOut">
              <a:rPr lang="en-GB" smtClean="0"/>
              <a:pPr/>
              <a:t>26/08/2015</a:t>
            </a:fld>
            <a:endParaRPr lang="en-GB"/>
          </a:p>
        </p:txBody>
      </p:sp>
      <p:sp>
        <p:nvSpPr>
          <p:cNvPr id="4" name="Slide Image Placeholder 3"/>
          <p:cNvSpPr>
            <a:spLocks noGrp="1" noRot="1" noChangeAspect="1"/>
          </p:cNvSpPr>
          <p:nvPr>
            <p:ph type="sldImg" idx="2"/>
          </p:nvPr>
        </p:nvSpPr>
        <p:spPr>
          <a:xfrm>
            <a:off x="2084388" y="742950"/>
            <a:ext cx="2625725" cy="3714750"/>
          </a:xfrm>
          <a:prstGeom prst="rect">
            <a:avLst/>
          </a:prstGeom>
          <a:noFill/>
          <a:ln w="12700">
            <a:solidFill>
              <a:prstClr val="black"/>
            </a:solidFill>
          </a:ln>
        </p:spPr>
        <p:txBody>
          <a:bodyPr vert="horz" lIns="91294" tIns="45647" rIns="91294" bIns="45647"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294" tIns="45647" rIns="91294" bIns="4564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408981"/>
            <a:ext cx="2944283" cy="495300"/>
          </a:xfrm>
          <a:prstGeom prst="rect">
            <a:avLst/>
          </a:prstGeom>
        </p:spPr>
        <p:txBody>
          <a:bodyPr vert="horz" lIns="91294" tIns="45647" rIns="91294" bIns="45647"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294" tIns="45647" rIns="91294" bIns="45647"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gif"/><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hyperlink" Target="http://www.mantidproject.org/" TargetMode="External"/><Relationship Id="rId7" Type="http://schemas.openxmlformats.org/officeDocument/2006/relationships/image" Target="../media/image2.gif"/><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hyperlink" Target="http://www.paraview.org/" TargetMode="External"/><Relationship Id="rId11" Type="http://schemas.openxmlformats.org/officeDocument/2006/relationships/image" Target="../media/image6.png"/><Relationship Id="rId5" Type="http://schemas.openxmlformats.org/officeDocument/2006/relationships/hyperlink" Target="https://github.com/DiamondLightSource/Savu" TargetMode="External"/><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image" Target="../media/image14.emf"/><Relationship Id="rId4" Type="http://schemas.openxmlformats.org/officeDocument/2006/relationships/hyperlink" Target="https://octopusimaging.eu/"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1537925183"/>
              </p:ext>
            </p:extLst>
          </p:nvPr>
        </p:nvGraphicFramePr>
        <p:xfrm>
          <a:off x="1066800" y="9140097"/>
          <a:ext cx="28194000" cy="40729536"/>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pPr algn="just"/>
                      <a:r>
                        <a:rPr lang="en-GB" sz="2400" kern="1200" dirty="0" smtClean="0">
                          <a:solidFill>
                            <a:schemeClr val="tx1"/>
                          </a:solidFill>
                          <a:effectLst/>
                          <a:latin typeface="Arial" panose="020B0604020202020204" pitchFamily="34" charset="0"/>
                          <a:ea typeface="+mn-ea"/>
                          <a:cs typeface="Arial" panose="020B0604020202020204" pitchFamily="34" charset="0"/>
                        </a:rPr>
                        <a:t>Several imaging instruments are currently being constructed at neutron sources around the world, including IMAT</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1</a:t>
                      </a:r>
                      <a:r>
                        <a:rPr lang="en-GB" sz="2400" b="0" i="0" kern="1200" baseline="0" dirty="0" smtClean="0">
                          <a:solidFill>
                            <a:schemeClr val="tx1"/>
                          </a:solidFill>
                          <a:effectLst/>
                          <a:latin typeface="Arial" panose="020B0604020202020204" pitchFamily="34" charset="0"/>
                          <a:ea typeface="+mn-ea"/>
                          <a:cs typeface="Arial" panose="020B0604020202020204" pitchFamily="34" charset="0"/>
                        </a:rPr>
                        <a:t> </a:t>
                      </a:r>
                      <a:r>
                        <a:rPr lang="en-GB" sz="2400" kern="1200" dirty="0" smtClean="0">
                          <a:solidFill>
                            <a:schemeClr val="tx1"/>
                          </a:solidFill>
                          <a:effectLst/>
                          <a:latin typeface="Arial" panose="020B0604020202020204" pitchFamily="34" charset="0"/>
                          <a:ea typeface="+mn-ea"/>
                          <a:cs typeface="Arial" panose="020B0604020202020204" pitchFamily="34" charset="0"/>
                        </a:rPr>
                        <a:t>at the ISIS facility, VENUS at the SNS and ODIN at the ESS.  IMAT (Imaging and Materials Science &amp; Engineering) will begin its scientific commissioning phase in Autumn 2015, and has several unique software requirements to control the data reduction and analysis of its imaging data.</a:t>
                      </a:r>
                    </a:p>
                    <a:p>
                      <a:pPr algn="just"/>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marL="0" marR="0" indent="0" algn="just" defTabSz="914400" rtl="0" eaLnBrk="1" fontAlgn="auto" latinLnBrk="0" hangingPunct="1">
                        <a:lnSpc>
                          <a:spcPct val="100000"/>
                        </a:lnSpc>
                        <a:spcBef>
                          <a:spcPts val="0"/>
                        </a:spcBef>
                        <a:spcAft>
                          <a:spcPts val="1200"/>
                        </a:spcAft>
                        <a:buClrTx/>
                        <a:buSzTx/>
                        <a:buFontTx/>
                        <a:buNone/>
                        <a:tabLst/>
                        <a:defRPr/>
                      </a:pPr>
                      <a:r>
                        <a:rPr lang="en-GB" sz="2400" kern="1200" dirty="0" smtClean="0">
                          <a:solidFill>
                            <a:schemeClr val="tx1"/>
                          </a:solidFill>
                          <a:effectLst/>
                          <a:latin typeface="Arial" panose="020B0604020202020204" pitchFamily="34" charset="0"/>
                          <a:ea typeface="+mn-ea"/>
                          <a:cs typeface="Arial" panose="020B0604020202020204" pitchFamily="34" charset="0"/>
                        </a:rPr>
                        <a:t>The </a:t>
                      </a:r>
                      <a:r>
                        <a:rPr lang="en-GB" sz="2400" kern="1200" dirty="0" err="1" smtClean="0">
                          <a:solidFill>
                            <a:schemeClr val="tx1"/>
                          </a:solidFill>
                          <a:effectLst/>
                          <a:latin typeface="Arial" panose="020B0604020202020204" pitchFamily="34" charset="0"/>
                          <a:ea typeface="+mn-ea"/>
                          <a:cs typeface="Arial" panose="020B0604020202020204" pitchFamily="34" charset="0"/>
                        </a:rPr>
                        <a:t>Mantid</a:t>
                      </a:r>
                      <a:r>
                        <a:rPr lang="en-GB" sz="2400" kern="1200" dirty="0" smtClean="0">
                          <a:solidFill>
                            <a:schemeClr val="tx1"/>
                          </a:solidFill>
                          <a:effectLst/>
                          <a:latin typeface="Arial" panose="020B0604020202020204" pitchFamily="34" charset="0"/>
                          <a:ea typeface="+mn-ea"/>
                          <a:cs typeface="Arial" panose="020B0604020202020204" pitchFamily="34" charset="0"/>
                        </a:rPr>
                        <a:t> software project</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2</a:t>
                      </a:r>
                      <a:r>
                        <a:rPr lang="en-GB" sz="2400" b="0" i="0" kern="1200" baseline="0" dirty="0" smtClean="0">
                          <a:solidFill>
                            <a:schemeClr val="tx1"/>
                          </a:solidFill>
                          <a:effectLst/>
                          <a:latin typeface="Arial" panose="020B0604020202020204" pitchFamily="34" charset="0"/>
                          <a:ea typeface="+mn-ea"/>
                          <a:cs typeface="Arial" panose="020B0604020202020204" pitchFamily="34" charset="0"/>
                        </a:rPr>
                        <a:t> </a:t>
                      </a:r>
                      <a:r>
                        <a:rPr lang="en-GB" sz="2400" kern="1200" dirty="0" smtClean="0">
                          <a:solidFill>
                            <a:schemeClr val="tx1"/>
                          </a:solidFill>
                          <a:effectLst/>
                          <a:latin typeface="Arial" panose="020B0604020202020204" pitchFamily="34" charset="0"/>
                          <a:ea typeface="+mn-ea"/>
                          <a:cs typeface="Arial" panose="020B0604020202020204" pitchFamily="34" charset="0"/>
                        </a:rPr>
                        <a:t>provides an extensible framework that supports high-performance computing for data manipulation, analysis  and visualisation of scientific data</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3</a:t>
                      </a:r>
                      <a:r>
                        <a:rPr lang="en-GB" sz="2400" kern="1200" dirty="0" smtClean="0">
                          <a:solidFill>
                            <a:schemeClr val="tx1"/>
                          </a:solidFill>
                          <a:effectLst/>
                          <a:latin typeface="Arial" panose="020B0604020202020204" pitchFamily="34" charset="0"/>
                          <a:ea typeface="+mn-ea"/>
                          <a:cs typeface="Arial" panose="020B0604020202020204" pitchFamily="34" charset="0"/>
                        </a:rPr>
                        <a:t>. </a:t>
                      </a:r>
                      <a:r>
                        <a:rPr lang="en-GB" sz="2400" b="0" i="0" kern="1200" dirty="0" smtClean="0">
                          <a:solidFill>
                            <a:schemeClr val="tx1"/>
                          </a:solidFill>
                          <a:effectLst/>
                          <a:latin typeface="+mn-lt"/>
                          <a:ea typeface="+mn-ea"/>
                          <a:cs typeface="Arial"/>
                        </a:rPr>
                        <a:t>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is mature and widely used across many facilities and techniques.</a:t>
                      </a:r>
                      <a:r>
                        <a:rPr lang="en-GB" sz="2400" b="0" i="0" kern="1200" baseline="0" dirty="0" smtClean="0">
                          <a:solidFill>
                            <a:schemeClr val="tx1"/>
                          </a:solidFill>
                          <a:effectLst/>
                          <a:latin typeface="+mn-lt"/>
                          <a:ea typeface="+mn-ea"/>
                          <a:cs typeface="Arial"/>
                        </a:rPr>
                        <a:t> It</a:t>
                      </a:r>
                      <a:r>
                        <a:rPr lang="en-GB" sz="2400" b="0" i="0" kern="1200" dirty="0" smtClean="0">
                          <a:solidFill>
                            <a:schemeClr val="tx1"/>
                          </a:solidFill>
                          <a:effectLst/>
                          <a:latin typeface="+mn-lt"/>
                          <a:ea typeface="+mn-ea"/>
                          <a:cs typeface="Arial"/>
                        </a:rPr>
                        <a:t> is being </a:t>
                      </a:r>
                      <a:r>
                        <a:rPr lang="en-GB" sz="2400" kern="1200" dirty="0" smtClean="0">
                          <a:solidFill>
                            <a:schemeClr val="tx1"/>
                          </a:solidFill>
                          <a:effectLst/>
                          <a:latin typeface="Arial" panose="020B0604020202020204" pitchFamily="34" charset="0"/>
                          <a:ea typeface="+mn-ea"/>
                          <a:cs typeface="Arial" panose="020B0604020202020204" pitchFamily="34" charset="0"/>
                        </a:rPr>
                        <a:t>extended to provide specific</a:t>
                      </a:r>
                      <a:r>
                        <a:rPr lang="en-GB" sz="2400" kern="1200" baseline="0" dirty="0" smtClean="0">
                          <a:solidFill>
                            <a:schemeClr val="tx1"/>
                          </a:solidFill>
                          <a:effectLst/>
                          <a:latin typeface="Arial" panose="020B0604020202020204" pitchFamily="34" charset="0"/>
                          <a:ea typeface="+mn-ea"/>
                          <a:cs typeface="Arial" panose="020B0604020202020204" pitchFamily="34" charset="0"/>
                        </a:rPr>
                        <a:t> </a:t>
                      </a:r>
                      <a:r>
                        <a:rPr lang="en-GB" sz="2400" kern="1200" dirty="0" smtClean="0">
                          <a:solidFill>
                            <a:schemeClr val="tx1"/>
                          </a:solidFill>
                          <a:effectLst/>
                          <a:latin typeface="Arial" panose="020B0604020202020204" pitchFamily="34" charset="0"/>
                          <a:ea typeface="+mn-ea"/>
                          <a:cs typeface="Arial" panose="020B0604020202020204" pitchFamily="34" charset="0"/>
                        </a:rPr>
                        <a:t>support for neutron</a:t>
                      </a:r>
                      <a:r>
                        <a:rPr lang="en-GB" sz="2400" kern="1200" baseline="0" dirty="0" smtClean="0">
                          <a:solidFill>
                            <a:schemeClr val="tx1"/>
                          </a:solidFill>
                          <a:effectLst/>
                          <a:latin typeface="Arial" panose="020B0604020202020204" pitchFamily="34" charset="0"/>
                          <a:ea typeface="+mn-ea"/>
                          <a:cs typeface="Arial" panose="020B0604020202020204" pitchFamily="34" charset="0"/>
                        </a:rPr>
                        <a:t> </a:t>
                      </a:r>
                      <a:r>
                        <a:rPr lang="en-GB" sz="2400" kern="1200" dirty="0" smtClean="0">
                          <a:solidFill>
                            <a:schemeClr val="tx1"/>
                          </a:solidFill>
                          <a:effectLst/>
                          <a:latin typeface="Arial" panose="020B0604020202020204" pitchFamily="34" charset="0"/>
                          <a:ea typeface="+mn-ea"/>
                          <a:cs typeface="Arial" panose="020B0604020202020204" pitchFamily="34" charset="0"/>
                        </a:rPr>
                        <a:t>imaging requirements. Being part of the </a:t>
                      </a:r>
                      <a:r>
                        <a:rPr lang="en-GB" sz="2400" kern="1200" dirty="0" err="1" smtClean="0">
                          <a:solidFill>
                            <a:schemeClr val="tx1"/>
                          </a:solidFill>
                          <a:effectLst/>
                          <a:latin typeface="Arial" panose="020B0604020202020204" pitchFamily="34" charset="0"/>
                          <a:ea typeface="+mn-ea"/>
                          <a:cs typeface="Arial" panose="020B0604020202020204" pitchFamily="34" charset="0"/>
                        </a:rPr>
                        <a:t>Mantid</a:t>
                      </a:r>
                      <a:r>
                        <a:rPr lang="en-GB" sz="2400" kern="1200" dirty="0" smtClean="0">
                          <a:solidFill>
                            <a:schemeClr val="tx1"/>
                          </a:solidFill>
                          <a:effectLst/>
                          <a:latin typeface="Arial" panose="020B0604020202020204" pitchFamily="34" charset="0"/>
                          <a:ea typeface="+mn-ea"/>
                          <a:cs typeface="Arial" panose="020B0604020202020204" pitchFamily="34" charset="0"/>
                        </a:rPr>
                        <a:t> framework, the software introduced here effectively integrates with a vast array of capabilities and methods readily available in </a:t>
                      </a:r>
                      <a:r>
                        <a:rPr lang="en-GB" sz="2400" kern="1200" dirty="0" err="1" smtClean="0">
                          <a:solidFill>
                            <a:schemeClr val="tx1"/>
                          </a:solidFill>
                          <a:effectLst/>
                          <a:latin typeface="Arial" panose="020B0604020202020204" pitchFamily="34" charset="0"/>
                          <a:ea typeface="+mn-ea"/>
                          <a:cs typeface="Arial" panose="020B0604020202020204" pitchFamily="34" charset="0"/>
                        </a:rPr>
                        <a:t>Mantid</a:t>
                      </a:r>
                      <a:r>
                        <a:rPr lang="en-GB" sz="2400" kern="1200" dirty="0" smtClean="0">
                          <a:solidFill>
                            <a:schemeClr val="tx1"/>
                          </a:solidFill>
                          <a:effectLst/>
                          <a:latin typeface="Arial" panose="020B0604020202020204" pitchFamily="34" charset="0"/>
                          <a:ea typeface="+mn-ea"/>
                          <a:cs typeface="Arial" panose="020B0604020202020204" pitchFamily="34" charset="0"/>
                        </a:rPr>
                        <a:t>. </a:t>
                      </a:r>
                      <a:r>
                        <a:rPr lang="en-GB" sz="2400" kern="1200" dirty="0" err="1" smtClean="0">
                          <a:solidFill>
                            <a:schemeClr val="tx1"/>
                          </a:solidFill>
                          <a:effectLst/>
                          <a:latin typeface="Arial" panose="020B0604020202020204" pitchFamily="34" charset="0"/>
                          <a:ea typeface="+mn-ea"/>
                          <a:cs typeface="Arial" panose="020B0604020202020204" pitchFamily="34" charset="0"/>
                        </a:rPr>
                        <a:t>Mantid</a:t>
                      </a:r>
                      <a:r>
                        <a:rPr lang="en-GB" sz="2400" kern="1200" dirty="0" smtClean="0">
                          <a:solidFill>
                            <a:schemeClr val="tx1"/>
                          </a:solidFill>
                          <a:effectLst/>
                          <a:latin typeface="Arial" panose="020B0604020202020204" pitchFamily="34" charset="0"/>
                          <a:ea typeface="+mn-ea"/>
                          <a:cs typeface="Arial" panose="020B0604020202020204" pitchFamily="34" charset="0"/>
                        </a:rPr>
                        <a:t> is open source, supported on multiple platforms (Windows, Linux, Mac OS</a:t>
                      </a:r>
                      <a:r>
                        <a:rPr lang="en-GB" sz="2400" kern="1200" baseline="0" dirty="0" smtClean="0">
                          <a:solidFill>
                            <a:schemeClr val="tx1"/>
                          </a:solidFill>
                          <a:effectLst/>
                          <a:latin typeface="Arial" panose="020B0604020202020204" pitchFamily="34" charset="0"/>
                          <a:ea typeface="+mn-ea"/>
                          <a:cs typeface="Arial" panose="020B0604020202020204" pitchFamily="34" charset="0"/>
                        </a:rPr>
                        <a:t> X</a:t>
                      </a:r>
                      <a:r>
                        <a:rPr lang="en-GB" sz="2400" kern="1200" dirty="0" smtClean="0">
                          <a:solidFill>
                            <a:schemeClr val="tx1"/>
                          </a:solidFill>
                          <a:effectLst/>
                          <a:latin typeface="Arial" panose="020B0604020202020204" pitchFamily="34" charset="0"/>
                          <a:ea typeface="+mn-ea"/>
                          <a:cs typeface="Arial" panose="020B0604020202020204" pitchFamily="34" charset="0"/>
                        </a:rPr>
                        <a:t>), and packages are available for easy deployment.</a:t>
                      </a:r>
                      <a:endParaRPr kumimoji="0" lang="en-GB" sz="24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pPr marL="0" marR="0" indent="0" algn="just" defTabSz="914400" rtl="0" eaLnBrk="1" fontAlgn="auto" latinLnBrk="0" hangingPunct="1">
                        <a:lnSpc>
                          <a:spcPct val="100000"/>
                        </a:lnSpc>
                        <a:spcBef>
                          <a:spcPts val="0"/>
                        </a:spcBef>
                        <a:spcAft>
                          <a:spcPts val="1200"/>
                        </a:spcAft>
                        <a:buClrTx/>
                        <a:buSzTx/>
                        <a:buFontTx/>
                        <a:buNone/>
                        <a:tabLst/>
                        <a:defRPr/>
                      </a:pPr>
                      <a:r>
                        <a:rPr lang="en-US" sz="2400" kern="1200" dirty="0" smtClean="0">
                          <a:solidFill>
                            <a:schemeClr val="tx1"/>
                          </a:solidFill>
                          <a:effectLst/>
                          <a:latin typeface="Arial" panose="020B0604020202020204" pitchFamily="34" charset="0"/>
                          <a:ea typeface="+mn-ea"/>
                          <a:cs typeface="Arial" panose="020B0604020202020204" pitchFamily="34" charset="0"/>
                        </a:rPr>
                        <a:t>Here we introduce the imaging functionality that is being integrated in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A new custom graphical user interface integrates reconstruction and </a:t>
                      </a:r>
                      <a:r>
                        <a:rPr lang="en-US" sz="2400" kern="1200" dirty="0" err="1" smtClean="0">
                          <a:solidFill>
                            <a:schemeClr val="tx1"/>
                          </a:solidFill>
                          <a:effectLst/>
                          <a:latin typeface="Arial" panose="020B0604020202020204" pitchFamily="34" charset="0"/>
                          <a:ea typeface="+mn-ea"/>
                          <a:cs typeface="Arial" panose="020B0604020202020204" pitchFamily="34" charset="0"/>
                        </a:rPr>
                        <a:t>visualisation</a:t>
                      </a:r>
                      <a:r>
                        <a:rPr lang="en-US" sz="2400" kern="1200" dirty="0" smtClean="0">
                          <a:solidFill>
                            <a:schemeClr val="tx1"/>
                          </a:solidFill>
                          <a:effectLst/>
                          <a:latin typeface="Arial" panose="020B0604020202020204" pitchFamily="34" charset="0"/>
                          <a:ea typeface="+mn-ea"/>
                          <a:cs typeface="Arial" panose="020B0604020202020204" pitchFamily="34" charset="0"/>
                        </a:rPr>
                        <a:t> capabilities for neutron imaging. This interface gives</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access to new features of </a:t>
                      </a:r>
                      <a:r>
                        <a:rPr lang="en-US" sz="2400" kern="1200" baseline="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to l</a:t>
                      </a:r>
                      <a:r>
                        <a:rPr lang="en-US" sz="2400" kern="1200" dirty="0" smtClean="0">
                          <a:solidFill>
                            <a:schemeClr val="tx1"/>
                          </a:solidFill>
                          <a:effectLst/>
                          <a:latin typeface="Arial" panose="020B0604020202020204" pitchFamily="34" charset="0"/>
                          <a:ea typeface="+mn-ea"/>
                          <a:cs typeface="Arial" panose="020B0604020202020204" pitchFamily="34" charset="0"/>
                        </a:rPr>
                        <a:t>oad images and stacks</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of images </a:t>
                      </a:r>
                      <a:r>
                        <a:rPr lang="en-US" sz="2400" kern="1200" dirty="0" smtClean="0">
                          <a:solidFill>
                            <a:schemeClr val="tx1"/>
                          </a:solidFill>
                          <a:effectLst/>
                          <a:latin typeface="Arial" panose="020B0604020202020204" pitchFamily="34" charset="0"/>
                          <a:ea typeface="+mn-ea"/>
                          <a:cs typeface="Arial" panose="020B0604020202020204" pitchFamily="34" charset="0"/>
                        </a:rPr>
                        <a:t>into standard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data structures and process imaging data.</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smtClean="0">
                          <a:solidFill>
                            <a:schemeClr val="tx1"/>
                          </a:solidFill>
                          <a:effectLst/>
                          <a:latin typeface="Arial" panose="020B0604020202020204" pitchFamily="34" charset="0"/>
                          <a:ea typeface="+mn-ea"/>
                          <a:cs typeface="Arial" panose="020B0604020202020204" pitchFamily="34" charset="0"/>
                        </a:rPr>
                        <a:t>It also provides </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access to </a:t>
                      </a:r>
                      <a:r>
                        <a:rPr lang="en-US" sz="2400" kern="1200" dirty="0" smtClean="0">
                          <a:solidFill>
                            <a:schemeClr val="tx1"/>
                          </a:solidFill>
                          <a:effectLst/>
                          <a:latin typeface="Arial" panose="020B0604020202020204" pitchFamily="34" charset="0"/>
                          <a:ea typeface="+mn-ea"/>
                          <a:cs typeface="Arial" panose="020B0604020202020204" pitchFamily="34" charset="0"/>
                        </a:rPr>
                        <a:t>third party software such as packages for tomography reconstruction that support different 3D image reconstruction approaches.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has the capability to run image reconstruction jobs either locally or in compute clusters and supercomputing facilities thereby enabling quick evaluation and refinement of the reconstruction pipeline.</a:t>
                      </a:r>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Compute resources</a:t>
                      </a:r>
                      <a:endParaRPr kumimoji="0" lang="en-US" sz="2400" b="0" i="0" u="none" strike="noStrike" kern="0" cap="none" normalizeH="0" baseline="0" dirty="0" smtClean="0">
                        <a:ln>
                          <a:noFill/>
                        </a:ln>
                        <a:solidFill>
                          <a:srgbClr val="002D55"/>
                        </a:solidFill>
                        <a:effectLst/>
                        <a:latin typeface="Arial"/>
                        <a:cs typeface="Arial"/>
                      </a:endParaRPr>
                    </a:p>
                    <a:p>
                      <a:pPr algn="just"/>
                      <a:r>
                        <a:rPr lang="en-US" sz="2400" kern="1200" dirty="0" smtClean="0">
                          <a:solidFill>
                            <a:schemeClr val="tx1"/>
                          </a:solidFill>
                          <a:effectLst/>
                          <a:latin typeface="Arial" panose="020B0604020202020204" pitchFamily="34" charset="0"/>
                          <a:ea typeface="+mn-ea"/>
                          <a:cs typeface="Arial" panose="020B0604020202020204" pitchFamily="34" charset="0"/>
                        </a:rPr>
                        <a:t>Within ISIS, the SCARF and Emerald clusters, administered by the Scientific Computing Department at STFC, will allow rapid refinements during the imaging experiments. </a:t>
                      </a:r>
                      <a:r>
                        <a:rPr lang="en-GB" sz="2400" b="0" i="0" kern="1200" dirty="0" smtClean="0">
                          <a:solidFill>
                            <a:schemeClr val="tx1"/>
                          </a:solidFill>
                          <a:effectLst/>
                          <a:latin typeface="Arial" panose="020B0604020202020204" pitchFamily="34" charset="0"/>
                          <a:ea typeface="+mn-ea"/>
                          <a:cs typeface="Arial" panose="020B0604020202020204" pitchFamily="34" charset="0"/>
                        </a:rPr>
                        <a:t>A key hurdle is the ability to take full advantage of available computing resources.</a:t>
                      </a:r>
                      <a:r>
                        <a:rPr lang="en-GB" sz="2400" b="0" i="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smtClean="0">
                          <a:solidFill>
                            <a:schemeClr val="tx1"/>
                          </a:solidFill>
                          <a:effectLst/>
                          <a:latin typeface="Arial" panose="020B0604020202020204" pitchFamily="34" charset="0"/>
                          <a:ea typeface="+mn-ea"/>
                          <a:cs typeface="Arial" panose="020B0604020202020204" pitchFamily="34" charset="0"/>
                        </a:rPr>
                        <a:t>Different facilities frequently choose different job scheduling tools, interfaces and hardware for their computing resources. For example the SCARF cluster at ISIS uses Platform LSF, while the clusters at the SNS use MOAB. The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framework provides the middleware required to control jobs in different computing facilities handling the different job schedulers and/or web service interfaces. The</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framework itself can be used through its scripting interface via a web service API. </a:t>
                      </a:r>
                      <a:r>
                        <a:rPr lang="en-US" sz="2400" kern="1200" dirty="0" smtClean="0">
                          <a:solidFill>
                            <a:schemeClr val="tx1"/>
                          </a:solidFill>
                          <a:effectLst/>
                          <a:latin typeface="Arial" panose="020B0604020202020204" pitchFamily="34" charset="0"/>
                          <a:ea typeface="+mn-ea"/>
                          <a:cs typeface="Arial" panose="020B0604020202020204" pitchFamily="34" charset="0"/>
                        </a:rPr>
                        <a:t>This addresses challenges that arise at different facilities, such as different authentication methods, job schedulers, and location of compute resources. It also enables users to take full advantage of CPU and GPGPU clusters. </a:t>
                      </a:r>
                    </a:p>
                    <a:p>
                      <a:pPr algn="just"/>
                      <a:r>
                        <a:rPr lang="en-GB" sz="2400" b="0" i="0" kern="1200" dirty="0" smtClean="0">
                          <a:solidFill>
                            <a:schemeClr val="tx1"/>
                          </a:solidFill>
                          <a:effectLst/>
                          <a:latin typeface="Arial" panose="020B0604020202020204" pitchFamily="34" charset="0"/>
                          <a:ea typeface="+mn-ea"/>
                          <a:cs typeface="Arial" panose="020B0604020202020204" pitchFamily="34" charset="0"/>
                        </a:rPr>
                        <a:t> </a:t>
                      </a:r>
                    </a:p>
                    <a:p>
                      <a:pPr algn="just"/>
                      <a:r>
                        <a:rPr lang="en-GB" sz="2400" b="0" i="0" kern="1200" dirty="0" smtClean="0">
                          <a:solidFill>
                            <a:schemeClr val="tx1"/>
                          </a:solidFill>
                          <a:effectLst/>
                          <a:latin typeface="Arial" panose="020B0604020202020204" pitchFamily="34" charset="0"/>
                          <a:ea typeface="+mn-ea"/>
                          <a:cs typeface="Arial" panose="020B0604020202020204" pitchFamily="34" charset="0"/>
                        </a:rPr>
                        <a:t>At ISIS, users of the IMAT instrument will benefit from the high performance computing services</a:t>
                      </a:r>
                      <a:r>
                        <a:rPr lang="en-GB" sz="2400" b="0" i="0" kern="1200" baseline="0" dirty="0" smtClean="0">
                          <a:solidFill>
                            <a:schemeClr val="tx1"/>
                          </a:solidFill>
                          <a:effectLst/>
                          <a:latin typeface="Arial" panose="020B0604020202020204" pitchFamily="34" charset="0"/>
                          <a:ea typeface="+mn-ea"/>
                          <a:cs typeface="Arial" panose="020B0604020202020204" pitchFamily="34" charset="0"/>
                        </a:rPr>
                        <a:t> provided by the</a:t>
                      </a:r>
                      <a:r>
                        <a:rPr lang="en-GB" sz="2400" b="0" i="0" kern="1200" dirty="0" smtClean="0">
                          <a:solidFill>
                            <a:schemeClr val="tx1"/>
                          </a:solidFill>
                          <a:effectLst/>
                          <a:latin typeface="Arial" panose="020B0604020202020204" pitchFamily="34" charset="0"/>
                          <a:ea typeface="+mn-ea"/>
                          <a:cs typeface="Arial" panose="020B0604020202020204" pitchFamily="34" charset="0"/>
                        </a:rPr>
                        <a:t> ULTRA platform.</a:t>
                      </a:r>
                      <a:endParaRPr lang="en-GB" sz="2400" b="0" i="0" kern="1200" dirty="0" smtClean="0">
                        <a:solidFill>
                          <a:schemeClr val="tx1"/>
                        </a:solidFill>
                        <a:effectLst/>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1800" b="0" i="1" u="none" strike="noStrike" kern="0" cap="none" normalizeH="0" baseline="0" dirty="0" smtClean="0">
                        <a:ln>
                          <a:noFill/>
                        </a:ln>
                        <a:solidFill>
                          <a:srgbClr val="000000"/>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marL="126000" marR="162000" marT="46800" marB="46800"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Tomography: reconstruction tools</a:t>
                      </a:r>
                    </a:p>
                    <a:p>
                      <a:pPr marL="0" marR="0" lvl="0" indent="0" algn="just" defTabSz="4173538" rtl="0" eaLnBrk="1" fontAlgn="base" latinLnBrk="0" hangingPunct="1">
                        <a:lnSpc>
                          <a:spcPct val="100000"/>
                        </a:lnSpc>
                        <a:spcBef>
                          <a:spcPct val="20000"/>
                        </a:spcBef>
                        <a:spcAft>
                          <a:spcPct val="0"/>
                        </a:spcAft>
                        <a:buClrTx/>
                        <a:buSzTx/>
                        <a:buFontTx/>
                        <a:buNone/>
                        <a:tabLst/>
                        <a:defRPr/>
                      </a:pPr>
                      <a:r>
                        <a:rPr lang="en-US" sz="2400" kern="1200" dirty="0" smtClean="0">
                          <a:solidFill>
                            <a:schemeClr val="tx1"/>
                          </a:solidFill>
                          <a:effectLst/>
                          <a:latin typeface="Arial" panose="020B0604020202020204" pitchFamily="34" charset="0"/>
                          <a:ea typeface="+mn-ea"/>
                          <a:cs typeface="Arial" panose="020B0604020202020204" pitchFamily="34" charset="0"/>
                        </a:rPr>
                        <a:t>The imaging interface being integrated in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smtClean="0">
                          <a:solidFill>
                            <a:schemeClr val="tx1"/>
                          </a:solidFill>
                          <a:effectLst/>
                          <a:latin typeface="Arial" panose="020B0604020202020204" pitchFamily="34" charset="0"/>
                          <a:ea typeface="+mn-ea"/>
                          <a:cs typeface="Arial" panose="020B0604020202020204" pitchFamily="34" charset="0"/>
                        </a:rPr>
                        <a:t>supports third party software for 3D image tomographic reconstruction. </a:t>
                      </a:r>
                      <a:r>
                        <a:rPr lang="en-US" sz="2400" b="0" i="0" kern="1200" dirty="0" smtClean="0">
                          <a:solidFill>
                            <a:schemeClr val="tx1"/>
                          </a:solidFill>
                          <a:latin typeface="Arial" panose="020B0604020202020204" pitchFamily="34" charset="0"/>
                          <a:ea typeface="+mn-ea"/>
                          <a:cs typeface="Arial" panose="020B0604020202020204" pitchFamily="34" charset="0"/>
                        </a:rPr>
                        <a:t>A number of tools are currently supported and/or being trialed: </a:t>
                      </a:r>
                      <a:r>
                        <a:rPr lang="en-US" sz="2400" b="0" i="0" kern="1200" dirty="0" err="1" smtClean="0">
                          <a:solidFill>
                            <a:schemeClr val="tx1"/>
                          </a:solidFill>
                          <a:latin typeface="Arial" panose="020B0604020202020204" pitchFamily="34" charset="0"/>
                          <a:ea typeface="+mn-ea"/>
                          <a:cs typeface="Arial" panose="020B0604020202020204" pitchFamily="34" charset="0"/>
                        </a:rPr>
                        <a:t>TomoPy</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4</a:t>
                      </a:r>
                      <a:r>
                        <a:rPr lang="en-US" sz="2400" b="0" i="0" kern="1200" dirty="0" smtClean="0">
                          <a:solidFill>
                            <a:schemeClr val="tx1"/>
                          </a:solidFill>
                          <a:latin typeface="Arial" panose="020B0604020202020204" pitchFamily="34" charset="0"/>
                          <a:ea typeface="+mn-ea"/>
                          <a:cs typeface="Arial" panose="020B0604020202020204" pitchFamily="34" charset="0"/>
                        </a:rPr>
                        <a:t>,</a:t>
                      </a:r>
                      <a:r>
                        <a:rPr lang="en-US" sz="2400" b="0" i="0" kern="1200" baseline="0" dirty="0" smtClean="0">
                          <a:solidFill>
                            <a:schemeClr val="tx1"/>
                          </a:solidFill>
                          <a:latin typeface="Arial" panose="020B0604020202020204" pitchFamily="34" charset="0"/>
                          <a:ea typeface="+mn-ea"/>
                          <a:cs typeface="Arial" panose="020B0604020202020204" pitchFamily="34" charset="0"/>
                        </a:rPr>
                        <a:t> Astra Tomography Toolbox</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5</a:t>
                      </a:r>
                      <a:r>
                        <a:rPr lang="en-US" sz="2400" b="0" i="0" kern="1200" baseline="0" dirty="0" smtClean="0">
                          <a:solidFill>
                            <a:schemeClr val="tx1"/>
                          </a:solidFill>
                          <a:latin typeface="Arial" panose="020B0604020202020204" pitchFamily="34" charset="0"/>
                          <a:ea typeface="+mn-ea"/>
                          <a:cs typeface="Arial" panose="020B0604020202020204" pitchFamily="34" charset="0"/>
                        </a:rPr>
                        <a:t>, and Octopus</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6</a:t>
                      </a:r>
                      <a:r>
                        <a:rPr lang="en-US" sz="2400" kern="1200" dirty="0" smtClean="0">
                          <a:solidFill>
                            <a:schemeClr val="tx1"/>
                          </a:solidFill>
                          <a:effectLst/>
                          <a:latin typeface="Arial" panose="020B0604020202020204" pitchFamily="34" charset="0"/>
                          <a:ea typeface="+mn-ea"/>
                          <a:cs typeface="Arial" panose="020B0604020202020204" pitchFamily="34" charset="0"/>
                        </a:rPr>
                        <a:t>, and in the future the reconstruction pipeline software </a:t>
                      </a:r>
                      <a:r>
                        <a:rPr lang="en-US" sz="2400" kern="1200" dirty="0" err="1" smtClean="0">
                          <a:solidFill>
                            <a:schemeClr val="tx1"/>
                          </a:solidFill>
                          <a:effectLst/>
                          <a:latin typeface="Arial" panose="020B0604020202020204" pitchFamily="34" charset="0"/>
                          <a:ea typeface="+mn-ea"/>
                          <a:cs typeface="Arial" panose="020B0604020202020204" pitchFamily="34" charset="0"/>
                        </a:rPr>
                        <a:t>Savu</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7</a:t>
                      </a:r>
                      <a:r>
                        <a:rPr lang="en-US" sz="2400" kern="120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smtClean="0">
                          <a:solidFill>
                            <a:schemeClr val="tx1"/>
                          </a:solidFill>
                          <a:effectLst/>
                          <a:latin typeface="Arial" panose="020B0604020202020204" pitchFamily="34" charset="0"/>
                          <a:ea typeface="+mn-ea"/>
                          <a:cs typeface="Arial" panose="020B0604020202020204" pitchFamily="34" charset="0"/>
                        </a:rPr>
                        <a:t>developed </a:t>
                      </a:r>
                      <a:r>
                        <a:rPr lang="en-US" sz="2400" kern="1200" dirty="0" smtClean="0">
                          <a:solidFill>
                            <a:schemeClr val="tx1"/>
                          </a:solidFill>
                          <a:effectLst/>
                          <a:latin typeface="Arial" panose="020B0604020202020204" pitchFamily="34" charset="0"/>
                          <a:ea typeface="+mn-ea"/>
                          <a:cs typeface="Arial" panose="020B0604020202020204" pitchFamily="34" charset="0"/>
                        </a:rPr>
                        <a:t>by the Diamond light source. Different reconstruction approaches are thus supported, namely filtered back projection and iterative methods such as simultaneous iterative reconstruction technique, but also variants of these developed in different tools. </a:t>
                      </a:r>
                      <a:r>
                        <a:rPr lang="en-US" sz="2400" kern="1200" dirty="0" err="1" smtClean="0">
                          <a:solidFill>
                            <a:schemeClr val="tx1"/>
                          </a:solidFill>
                          <a:effectLst/>
                          <a:latin typeface="Arial" panose="020B0604020202020204" pitchFamily="34" charset="0"/>
                          <a:ea typeface="+mn-ea"/>
                          <a:cs typeface="Arial" panose="020B0604020202020204" pitchFamily="34" charset="0"/>
                        </a:rPr>
                        <a:t>Mantid</a:t>
                      </a:r>
                      <a:r>
                        <a:rPr lang="en-US" sz="2400" kern="1200" dirty="0" smtClean="0">
                          <a:solidFill>
                            <a:schemeClr val="tx1"/>
                          </a:solidFill>
                          <a:effectLst/>
                          <a:latin typeface="Arial" panose="020B0604020202020204" pitchFamily="34" charset="0"/>
                          <a:ea typeface="+mn-ea"/>
                          <a:cs typeface="Arial" panose="020B0604020202020204" pitchFamily="34" charset="0"/>
                        </a:rPr>
                        <a:t> also integrates multidimensional </a:t>
                      </a:r>
                      <a:r>
                        <a:rPr lang="en-US" sz="2400" kern="1200" dirty="0" err="1" smtClean="0">
                          <a:solidFill>
                            <a:schemeClr val="tx1"/>
                          </a:solidFill>
                          <a:effectLst/>
                          <a:latin typeface="Arial" panose="020B0604020202020204" pitchFamily="34" charset="0"/>
                          <a:ea typeface="+mn-ea"/>
                          <a:cs typeface="Arial" panose="020B0604020202020204" pitchFamily="34" charset="0"/>
                        </a:rPr>
                        <a:t>visualisation</a:t>
                      </a:r>
                      <a:r>
                        <a:rPr lang="en-US" sz="2400" kern="1200" dirty="0" smtClean="0">
                          <a:solidFill>
                            <a:schemeClr val="tx1"/>
                          </a:solidFill>
                          <a:effectLst/>
                          <a:latin typeface="Arial" panose="020B0604020202020204" pitchFamily="34" charset="0"/>
                          <a:ea typeface="+mn-ea"/>
                          <a:cs typeface="Arial" panose="020B0604020202020204" pitchFamily="34" charset="0"/>
                        </a:rPr>
                        <a:t> tools that leverage on the VSI (</a:t>
                      </a:r>
                      <a:r>
                        <a:rPr lang="en-US" sz="2400" kern="1200" dirty="0" err="1" smtClean="0">
                          <a:solidFill>
                            <a:schemeClr val="tx1"/>
                          </a:solidFill>
                          <a:effectLst/>
                          <a:latin typeface="Arial" panose="020B0604020202020204" pitchFamily="34" charset="0"/>
                          <a:ea typeface="+mn-ea"/>
                          <a:cs typeface="Arial" panose="020B0604020202020204" pitchFamily="34" charset="0"/>
                        </a:rPr>
                        <a:t>Vates</a:t>
                      </a:r>
                      <a:r>
                        <a:rPr lang="en-US" sz="2400" kern="1200" dirty="0" smtClean="0">
                          <a:solidFill>
                            <a:schemeClr val="tx1"/>
                          </a:solidFill>
                          <a:effectLst/>
                          <a:latin typeface="Arial" panose="020B0604020202020204" pitchFamily="34" charset="0"/>
                          <a:ea typeface="+mn-ea"/>
                          <a:cs typeface="Arial" panose="020B0604020202020204" pitchFamily="34" charset="0"/>
                        </a:rPr>
                        <a:t> simple interface) and</a:t>
                      </a:r>
                      <a:r>
                        <a:rPr lang="en-US" sz="2400" kern="1200" baseline="0" dirty="0" smtClean="0">
                          <a:solidFill>
                            <a:schemeClr val="tx1"/>
                          </a:solidFill>
                          <a:effectLst/>
                          <a:latin typeface="Arial" panose="020B0604020202020204" pitchFamily="34" charset="0"/>
                          <a:ea typeface="+mn-ea"/>
                          <a:cs typeface="Arial" panose="020B0604020202020204" pitchFamily="34" charset="0"/>
                        </a:rPr>
                        <a:t> </a:t>
                      </a:r>
                      <a:r>
                        <a:rPr lang="en-US" sz="2400" kern="1200" dirty="0" err="1" smtClean="0">
                          <a:solidFill>
                            <a:schemeClr val="tx1"/>
                          </a:solidFill>
                          <a:effectLst/>
                          <a:latin typeface="Arial" panose="020B0604020202020204" pitchFamily="34" charset="0"/>
                          <a:ea typeface="+mn-ea"/>
                          <a:cs typeface="Arial" panose="020B0604020202020204" pitchFamily="34" charset="0"/>
                        </a:rPr>
                        <a:t>ParaView</a:t>
                      </a:r>
                      <a:r>
                        <a:rPr lang="en-GB" sz="2400" b="0" i="0" kern="1200" baseline="30000" dirty="0" smtClean="0">
                          <a:solidFill>
                            <a:schemeClr val="tx1"/>
                          </a:solidFill>
                          <a:effectLst/>
                          <a:latin typeface="Arial" panose="020B0604020202020204" pitchFamily="34" charset="0"/>
                          <a:ea typeface="+mn-ea"/>
                          <a:cs typeface="Arial" panose="020B0604020202020204" pitchFamily="34" charset="0"/>
                        </a:rPr>
                        <a:t>8</a:t>
                      </a:r>
                      <a:r>
                        <a:rPr lang="en-US" sz="2400" kern="1200" dirty="0" smtClean="0">
                          <a:solidFill>
                            <a:schemeClr val="tx1"/>
                          </a:solidFill>
                          <a:effectLst/>
                          <a:latin typeface="Arial" panose="020B0604020202020204" pitchFamily="34" charset="0"/>
                          <a:ea typeface="+mn-ea"/>
                          <a:cs typeface="Arial" panose="020B0604020202020204" pitchFamily="34" charset="0"/>
                        </a:rPr>
                        <a:t>, providing powerful tools to </a:t>
                      </a:r>
                      <a:r>
                        <a:rPr lang="en-US" sz="2400" kern="1200" dirty="0" err="1" smtClean="0">
                          <a:solidFill>
                            <a:schemeClr val="tx1"/>
                          </a:solidFill>
                          <a:effectLst/>
                          <a:latin typeface="Arial" panose="020B0604020202020204" pitchFamily="34" charset="0"/>
                          <a:ea typeface="+mn-ea"/>
                          <a:cs typeface="Arial" panose="020B0604020202020204" pitchFamily="34" charset="0"/>
                        </a:rPr>
                        <a:t>visualise</a:t>
                      </a:r>
                      <a:r>
                        <a:rPr lang="en-US" sz="2400" kern="1200" dirty="0" smtClean="0">
                          <a:solidFill>
                            <a:schemeClr val="tx1"/>
                          </a:solidFill>
                          <a:effectLst/>
                          <a:latin typeface="Arial" panose="020B0604020202020204" pitchFamily="34" charset="0"/>
                          <a:ea typeface="+mn-ea"/>
                          <a:cs typeface="Arial" panose="020B0604020202020204" pitchFamily="34" charset="0"/>
                        </a:rPr>
                        <a:t> the ≥4 dimensional data that can result from imaging at a time of flight spallation source.</a:t>
                      </a:r>
                      <a:endParaRPr lang="en-GB" sz="24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marL="162000" marR="162000" marT="46800" marB="46800"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Pre-/post-processing and visualization</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 </a:t>
                      </a:r>
                      <a:endParaRPr kumimoji="0" lang="en-US" sz="2400" b="0" i="0"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1" u="none"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pPr marL="0" marR="0" lvl="0" indent="0" algn="just" defTabSz="4173538" rtl="0" eaLnBrk="1" fontAlgn="base" latinLnBrk="0" hangingPunct="1">
                        <a:lnSpc>
                          <a:spcPct val="100000"/>
                        </a:lnSpc>
                        <a:spcBef>
                          <a:spcPct val="20000"/>
                        </a:spcBef>
                        <a:spcAft>
                          <a:spcPct val="0"/>
                        </a:spcAft>
                        <a:buClrTx/>
                        <a:buSzTx/>
                        <a:buFontTx/>
                        <a:buNone/>
                        <a:tabLst/>
                        <a:defRPr/>
                      </a:pP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and its imaging features are being actively developed</a:t>
                      </a:r>
                      <a:r>
                        <a:rPr lang="en-GB" sz="2400" b="0" i="0" kern="1200" baseline="0" dirty="0" smtClean="0">
                          <a:solidFill>
                            <a:schemeClr val="tx1"/>
                          </a:solidFill>
                          <a:effectLst/>
                          <a:latin typeface="+mn-lt"/>
                          <a:ea typeface="+mn-ea"/>
                          <a:cs typeface="Arial"/>
                        </a:rPr>
                        <a:t>. </a:t>
                      </a:r>
                      <a:r>
                        <a:rPr lang="en-GB" sz="2400" b="0" i="0" kern="1200" dirty="0" smtClean="0">
                          <a:solidFill>
                            <a:schemeClr val="tx1"/>
                          </a:solidFill>
                          <a:effectLst/>
                          <a:latin typeface="+mn-lt"/>
                          <a:ea typeface="+mn-ea"/>
                          <a:cs typeface="Arial"/>
                        </a:rPr>
                        <a:t>Long-term objectives include</a:t>
                      </a:r>
                      <a:r>
                        <a:rPr lang="en-GB" sz="2400" b="0" i="0" kern="1200" baseline="0" dirty="0" smtClean="0">
                          <a:solidFill>
                            <a:schemeClr val="tx1"/>
                          </a:solidFill>
                          <a:effectLst/>
                          <a:latin typeface="+mn-lt"/>
                          <a:ea typeface="+mn-ea"/>
                          <a:cs typeface="Arial"/>
                        </a:rPr>
                        <a:t> dealing with the multiple challenges posed by the complex data</a:t>
                      </a:r>
                      <a:r>
                        <a:rPr lang="en-GB" sz="2400" b="0" i="0" kern="1200" dirty="0" smtClean="0">
                          <a:solidFill>
                            <a:schemeClr val="tx1"/>
                          </a:solidFill>
                          <a:effectLst/>
                          <a:latin typeface="+mn-lt"/>
                          <a:ea typeface="+mn-ea"/>
                          <a:cs typeface="Arial"/>
                        </a:rPr>
                        <a:t>sets</a:t>
                      </a:r>
                      <a:r>
                        <a:rPr lang="en-GB" sz="2400" b="0" i="0" kern="1200" baseline="0" dirty="0" smtClean="0">
                          <a:solidFill>
                            <a:schemeClr val="tx1"/>
                          </a:solidFill>
                          <a:effectLst/>
                          <a:latin typeface="+mn-lt"/>
                          <a:ea typeface="+mn-ea"/>
                          <a:cs typeface="Arial"/>
                        </a:rPr>
                        <a:t> with three or more dimensions produced by energy-dependent tomography experiments: data volumes, better tailored pre-/post-processing, ease of analysis, etc. Equally important is aiding our users through the process of building their analysis workflows using the new features, and extending the tools on both the visualisation and manipulation and analysis sides where needed.</a:t>
                      </a:r>
                      <a:endParaRPr lang="en-GB" sz="1800" b="0" i="0"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1800" u="none" kern="1200" dirty="0" smtClean="0">
                          <a:solidFill>
                            <a:schemeClr val="tx1"/>
                          </a:solidFill>
                          <a:effectLst/>
                          <a:latin typeface="Corisande Light (Body)"/>
                          <a:ea typeface="+mn-ea"/>
                          <a:cs typeface="Arial"/>
                        </a:rPr>
                        <a:t>[1] </a:t>
                      </a:r>
                      <a:r>
                        <a:rPr lang="en-GB" sz="1800" kern="1200" dirty="0" smtClean="0">
                          <a:solidFill>
                            <a:schemeClr val="tx1"/>
                          </a:solidFill>
                          <a:effectLst/>
                          <a:latin typeface="Corisande Light (Body)"/>
                          <a:ea typeface="+mn-ea"/>
                          <a:cs typeface="+mn-cs"/>
                        </a:rPr>
                        <a:t>W. Kockelmann, S.Y. Zhang, J.F. Kelleher, J. B. Nightingale, G. Burca,, J.A. James, (2013).  IMAT – A New Imaging and Diffraction Instrument at ISIS, Physics Procedia, 43: 100-110 . </a:t>
                      </a:r>
                      <a:endParaRPr lang="en-GB" sz="1800" u="sng"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Corisande Light (Body)"/>
                          <a:ea typeface="+mn-ea"/>
                          <a:cs typeface="Arial"/>
                        </a:rPr>
                        <a:t>[2</a:t>
                      </a:r>
                      <a:r>
                        <a:rPr lang="en-GB" sz="1800" kern="1200" smtClean="0">
                          <a:solidFill>
                            <a:schemeClr val="tx1"/>
                          </a:solidFill>
                          <a:effectLst/>
                          <a:latin typeface="Corisande Light (Body)"/>
                          <a:ea typeface="+mn-ea"/>
                          <a:cs typeface="Arial"/>
                        </a:rPr>
                        <a:t>] </a:t>
                      </a:r>
                      <a:r>
                        <a:rPr lang="en-GB" sz="1800" u="sng" kern="1200" smtClean="0">
                          <a:solidFill>
                            <a:schemeClr val="tx1"/>
                          </a:solidFill>
                          <a:effectLst/>
                          <a:latin typeface="Corisande Light (Body)"/>
                          <a:ea typeface="+mn-ea"/>
                          <a:cs typeface="Arial"/>
                          <a:hlinkClick r:id="rId3"/>
                        </a:rPr>
                        <a:t>www.mantidproject.org</a:t>
                      </a:r>
                      <a:endParaRPr lang="en-GB" sz="1800" u="sng"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Corisande Light (Body)"/>
                          <a:ea typeface="+mn-ea"/>
                          <a:cs typeface="Arial"/>
                        </a:rPr>
                        <a:t>[3] </a:t>
                      </a:r>
                      <a:r>
                        <a:rPr lang="en-US" sz="1800" kern="1200" dirty="0" smtClean="0">
                          <a:solidFill>
                            <a:schemeClr val="tx1"/>
                          </a:solidFill>
                          <a:effectLst/>
                          <a:latin typeface="Corisande Light (Body)"/>
                          <a:ea typeface="+mn-ea"/>
                          <a:cs typeface="+mn-cs"/>
                        </a:rPr>
                        <a:t>O. Arnold, et al., (2014). </a:t>
                      </a:r>
                      <a:r>
                        <a:rPr lang="en-US" sz="1800" kern="1200" dirty="0" err="1" smtClean="0">
                          <a:solidFill>
                            <a:schemeClr val="tx1"/>
                          </a:solidFill>
                          <a:effectLst/>
                          <a:latin typeface="Corisande Light (Body)"/>
                          <a:ea typeface="+mn-ea"/>
                          <a:cs typeface="+mn-cs"/>
                        </a:rPr>
                        <a:t>Mantid</a:t>
                      </a:r>
                      <a:r>
                        <a:rPr lang="en-US" sz="1800" kern="1200" dirty="0" smtClean="0">
                          <a:solidFill>
                            <a:schemeClr val="tx1"/>
                          </a:solidFill>
                          <a:effectLst/>
                          <a:latin typeface="Corisande Light (Body)"/>
                          <a:ea typeface="+mn-ea"/>
                          <a:cs typeface="+mn-cs"/>
                        </a:rPr>
                        <a:t>—Data analysis and visualization package for neutron scattering and </a:t>
                      </a:r>
                      <a:r>
                        <a:rPr lang="en-US" sz="1800" kern="1200" dirty="0" err="1" smtClean="0">
                          <a:solidFill>
                            <a:schemeClr val="tx1"/>
                          </a:solidFill>
                          <a:effectLst/>
                          <a:latin typeface="Corisande Light (Body)"/>
                          <a:ea typeface="+mn-ea"/>
                          <a:cs typeface="+mn-cs"/>
                        </a:rPr>
                        <a:t>μSR</a:t>
                      </a:r>
                      <a:r>
                        <a:rPr lang="en-US" sz="1800" kern="1200" dirty="0" smtClean="0">
                          <a:solidFill>
                            <a:schemeClr val="tx1"/>
                          </a:solidFill>
                          <a:effectLst/>
                          <a:latin typeface="Corisande Light (Body)"/>
                          <a:ea typeface="+mn-ea"/>
                          <a:cs typeface="+mn-cs"/>
                        </a:rPr>
                        <a:t> experiments, Nuclear Instruments and Methods in Physics Research Section A, 764(11): 156-166.</a:t>
                      </a:r>
                      <a:endParaRPr lang="en-GB" sz="1800" kern="1200" dirty="0" smtClean="0">
                        <a:solidFill>
                          <a:schemeClr val="tx1"/>
                        </a:solidFill>
                        <a:effectLst/>
                        <a:latin typeface="Corisande Light (Body)"/>
                        <a:ea typeface="+mn-ea"/>
                        <a:cs typeface="+mn-cs"/>
                      </a:endParaRPr>
                    </a:p>
                    <a:p>
                      <a:r>
                        <a:rPr lang="en-GB" sz="1800" u="none" kern="1200" dirty="0" smtClean="0">
                          <a:solidFill>
                            <a:schemeClr val="tx1"/>
                          </a:solidFill>
                          <a:effectLst/>
                          <a:latin typeface="Corisande Light (Body)"/>
                          <a:ea typeface="+mn-ea"/>
                          <a:cs typeface="Arial"/>
                        </a:rPr>
                        <a:t>[4] </a:t>
                      </a:r>
                      <a:r>
                        <a:rPr lang="en-GB" sz="1800" kern="1200" dirty="0" err="1" smtClean="0">
                          <a:solidFill>
                            <a:schemeClr val="tx1"/>
                          </a:solidFill>
                          <a:effectLst/>
                          <a:latin typeface="Corisande Light (Body)"/>
                          <a:ea typeface="+mn-ea"/>
                          <a:cs typeface="+mn-cs"/>
                        </a:rPr>
                        <a:t>Gürsoy</a:t>
                      </a:r>
                      <a:r>
                        <a:rPr lang="en-GB" sz="1800" kern="1200" dirty="0" smtClean="0">
                          <a:solidFill>
                            <a:schemeClr val="tx1"/>
                          </a:solidFill>
                          <a:effectLst/>
                          <a:latin typeface="Corisande Light (Body)"/>
                          <a:ea typeface="+mn-ea"/>
                          <a:cs typeface="+mn-cs"/>
                        </a:rPr>
                        <a:t> D, De Carlo F, Xiao X, and Jacobsen C, (2014</a:t>
                      </a:r>
                      <a:r>
                        <a:rPr lang="en-GB" sz="1800" kern="1200" dirty="0" smtClean="0">
                          <a:solidFill>
                            <a:schemeClr val="tx1"/>
                          </a:solidFill>
                          <a:effectLst/>
                          <a:latin typeface="Corisande Light (Body)"/>
                          <a:ea typeface="+mn-ea"/>
                          <a:cs typeface="+mn-cs"/>
                        </a:rPr>
                        <a:t>). </a:t>
                      </a:r>
                      <a:r>
                        <a:rPr lang="en-GB" sz="1800" kern="1200" dirty="0" err="1" smtClean="0">
                          <a:solidFill>
                            <a:schemeClr val="tx1"/>
                          </a:solidFill>
                          <a:effectLst/>
                          <a:latin typeface="Corisande Light (Body)"/>
                          <a:ea typeface="+mn-ea"/>
                          <a:cs typeface="+mn-cs"/>
                        </a:rPr>
                        <a:t>TomoPy</a:t>
                      </a:r>
                      <a:r>
                        <a:rPr lang="en-GB" sz="1800" kern="1200" dirty="0" smtClean="0">
                          <a:solidFill>
                            <a:schemeClr val="tx1"/>
                          </a:solidFill>
                          <a:effectLst/>
                          <a:latin typeface="Corisande Light (Body)"/>
                          <a:ea typeface="+mn-ea"/>
                          <a:cs typeface="+mn-cs"/>
                        </a:rPr>
                        <a:t>: a framework for the analysis of synchrotron tomographic data. Journal of Synchrotron Radiation, 21(5):1188–1193. </a:t>
                      </a:r>
                      <a:endParaRPr lang="en-GB" sz="1800" u="sng" kern="1200" dirty="0" smtClean="0">
                        <a:solidFill>
                          <a:schemeClr val="tx1"/>
                        </a:solidFill>
                        <a:effectLst/>
                        <a:latin typeface="Corisande Light (Body)"/>
                        <a:ea typeface="+mn-ea"/>
                        <a:cs typeface="Arial"/>
                      </a:endParaRPr>
                    </a:p>
                    <a:p>
                      <a:r>
                        <a:rPr lang="en-GB" sz="1800" u="none" kern="1200" dirty="0" smtClean="0">
                          <a:solidFill>
                            <a:schemeClr val="tx1"/>
                          </a:solidFill>
                          <a:effectLst/>
                          <a:latin typeface="Corisande Light (Body)"/>
                          <a:ea typeface="+mn-ea"/>
                          <a:cs typeface="Arial"/>
                        </a:rPr>
                        <a:t>[</a:t>
                      </a:r>
                      <a:r>
                        <a:rPr lang="en-GB" sz="1800" u="none" kern="1200" dirty="0" smtClean="0">
                          <a:solidFill>
                            <a:schemeClr val="tx1"/>
                          </a:solidFill>
                          <a:effectLst/>
                          <a:latin typeface="Corisande Light (Body)"/>
                          <a:ea typeface="+mn-ea"/>
                          <a:cs typeface="Arial"/>
                        </a:rPr>
                        <a:t>5] </a:t>
                      </a:r>
                      <a:r>
                        <a:rPr lang="en-GB" sz="1800" dirty="0" smtClean="0">
                          <a:latin typeface="Corisande Light (Body)"/>
                        </a:rPr>
                        <a:t>W. van </a:t>
                      </a:r>
                      <a:r>
                        <a:rPr lang="en-GB" sz="1800" dirty="0" err="1" smtClean="0">
                          <a:latin typeface="Corisande Light (Body)"/>
                        </a:rPr>
                        <a:t>Aarle</a:t>
                      </a:r>
                      <a:r>
                        <a:rPr lang="en-GB" sz="1800" dirty="0" smtClean="0">
                          <a:latin typeface="Corisande Light (Body)"/>
                        </a:rPr>
                        <a:t>, W J. </a:t>
                      </a:r>
                      <a:r>
                        <a:rPr lang="en-GB" sz="1800" dirty="0" err="1" smtClean="0">
                          <a:latin typeface="Corisande Light (Body)"/>
                        </a:rPr>
                        <a:t>Palenstijn</a:t>
                      </a:r>
                      <a:r>
                        <a:rPr lang="en-GB" sz="1800" dirty="0" smtClean="0">
                          <a:latin typeface="Corisande Light (Body)"/>
                        </a:rPr>
                        <a:t>, J. De </a:t>
                      </a:r>
                      <a:r>
                        <a:rPr lang="en-GB" sz="1800" dirty="0" err="1" smtClean="0">
                          <a:latin typeface="Corisande Light (Body)"/>
                        </a:rPr>
                        <a:t>Beenhouwer</a:t>
                      </a:r>
                      <a:r>
                        <a:rPr lang="en-GB" sz="1800" dirty="0" smtClean="0">
                          <a:latin typeface="Corisande Light (Body)"/>
                        </a:rPr>
                        <a:t>, T. </a:t>
                      </a:r>
                      <a:r>
                        <a:rPr lang="en-GB" sz="1800" dirty="0" err="1" smtClean="0">
                          <a:latin typeface="Corisande Light (Body)"/>
                        </a:rPr>
                        <a:t>Altantzis</a:t>
                      </a:r>
                      <a:r>
                        <a:rPr lang="en-GB" sz="1800" dirty="0" smtClean="0">
                          <a:latin typeface="Corisande Light (Body)"/>
                        </a:rPr>
                        <a:t>, S. Bals, K. J. </a:t>
                      </a:r>
                      <a:r>
                        <a:rPr lang="en-GB" sz="1800" dirty="0" err="1" smtClean="0">
                          <a:latin typeface="Corisande Light (Body)"/>
                        </a:rPr>
                        <a:t>Batenburg</a:t>
                      </a:r>
                      <a:r>
                        <a:rPr lang="en-GB" sz="1800" dirty="0" smtClean="0">
                          <a:latin typeface="Corisande Light (Body)"/>
                        </a:rPr>
                        <a:t>, and J. </a:t>
                      </a:r>
                      <a:r>
                        <a:rPr lang="en-GB" sz="1800" dirty="0" err="1" smtClean="0">
                          <a:latin typeface="Corisande Light (Body)"/>
                        </a:rPr>
                        <a:t>Sijbers</a:t>
                      </a:r>
                      <a:r>
                        <a:rPr lang="en-GB" sz="1800" dirty="0" smtClean="0">
                          <a:latin typeface="Corisande Light (Body)"/>
                        </a:rPr>
                        <a:t>, (2015).</a:t>
                      </a:r>
                      <a:r>
                        <a:rPr lang="en-GB" sz="1800" baseline="0" dirty="0" smtClean="0">
                          <a:latin typeface="Corisande Light (Body)"/>
                        </a:rPr>
                        <a:t> The ASTRA Toolbox, a platform for advanced algorithm development in electron tomography,</a:t>
                      </a:r>
                      <a:r>
                        <a:rPr lang="en-GB" sz="1800" dirty="0" smtClean="0">
                          <a:latin typeface="Corisande Light (Body)"/>
                        </a:rPr>
                        <a:t> </a:t>
                      </a:r>
                      <a:r>
                        <a:rPr lang="en-GB" sz="1800" dirty="0" err="1" smtClean="0">
                          <a:latin typeface="Corisande Light (Body)"/>
                        </a:rPr>
                        <a:t>Ultramicroscopy</a:t>
                      </a:r>
                      <a:r>
                        <a:rPr lang="en-GB" sz="1800" dirty="0" smtClean="0">
                          <a:latin typeface="Corisande Light (Body)"/>
                        </a:rPr>
                        <a:t>, 157: 35–47.</a:t>
                      </a:r>
                      <a:endParaRPr lang="en-GB" sz="1800" u="none"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u="sng" kern="1200" dirty="0" smtClean="0">
                          <a:solidFill>
                            <a:schemeClr val="tx1"/>
                          </a:solidFill>
                          <a:effectLst/>
                          <a:latin typeface="Corisande Light (Body)"/>
                          <a:ea typeface="+mn-ea"/>
                          <a:cs typeface="Arial"/>
                        </a:rPr>
                        <a:t>[6] </a:t>
                      </a:r>
                      <a:r>
                        <a:rPr lang="en-GB" sz="1800" b="0" i="0" dirty="0" smtClean="0">
                          <a:latin typeface="Corisande Light (Body)"/>
                          <a:hlinkClick r:id="rId4"/>
                        </a:rPr>
                        <a:t>octopus</a:t>
                      </a:r>
                      <a:r>
                        <a:rPr lang="en-GB" sz="1800" i="0" dirty="0" smtClean="0">
                          <a:latin typeface="Corisande Light (Body)"/>
                          <a:hlinkClick r:id="rId4"/>
                        </a:rPr>
                        <a:t>imaging.eu</a:t>
                      </a:r>
                      <a:endParaRPr lang="en-GB" sz="1800" u="sng"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Corisande Light (Body)"/>
                          <a:ea typeface="+mn-ea"/>
                          <a:cs typeface="Arial"/>
                        </a:rPr>
                        <a:t>[7] </a:t>
                      </a:r>
                      <a:r>
                        <a:rPr lang="en-GB" sz="1800" dirty="0" smtClean="0">
                          <a:latin typeface="Corisande Light (Body)"/>
                        </a:rPr>
                        <a:t>R. C. Atwood, A. J. </a:t>
                      </a:r>
                      <a:r>
                        <a:rPr lang="en-GB" sz="1800" dirty="0" err="1" smtClean="0">
                          <a:latin typeface="Corisande Light (Body)"/>
                        </a:rPr>
                        <a:t>Bodey</a:t>
                      </a:r>
                      <a:r>
                        <a:rPr lang="en-GB" sz="1800" dirty="0" smtClean="0">
                          <a:latin typeface="Corisande Light (Body)"/>
                        </a:rPr>
                        <a:t>, S. W. T. Price, M. Basham, M. </a:t>
                      </a:r>
                      <a:r>
                        <a:rPr lang="en-GB" sz="1800" dirty="0" err="1" smtClean="0">
                          <a:latin typeface="Corisande Light (Body)"/>
                        </a:rPr>
                        <a:t>Drakopoulos</a:t>
                      </a:r>
                      <a:r>
                        <a:rPr lang="en-GB" sz="1800" dirty="0" smtClean="0">
                          <a:latin typeface="Corisande Light (Body)"/>
                        </a:rPr>
                        <a:t>,</a:t>
                      </a:r>
                      <a:r>
                        <a:rPr lang="en-US" sz="1800" kern="1200" dirty="0" smtClean="0">
                          <a:solidFill>
                            <a:schemeClr val="tx1"/>
                          </a:solidFill>
                          <a:latin typeface="Corisande Light (Body)"/>
                          <a:ea typeface="+mn-ea"/>
                          <a:cs typeface="Arial"/>
                        </a:rPr>
                        <a:t> (2015). </a:t>
                      </a:r>
                      <a:r>
                        <a:rPr lang="en-GB" sz="1800" b="0" dirty="0" smtClean="0">
                          <a:latin typeface="Corisande Light (Body)"/>
                        </a:rPr>
                        <a:t>A high-throughput system for high-quality tomographic reconstruction of large datasets at Diamond Light Source, Philosophical Transactions A, 373(2043)</a:t>
                      </a:r>
                      <a:r>
                        <a:rPr lang="en-GB" sz="1800" kern="1200" dirty="0" smtClean="0">
                          <a:solidFill>
                            <a:schemeClr val="tx1"/>
                          </a:solidFill>
                          <a:effectLst/>
                          <a:latin typeface="Corisande Light (Body)"/>
                          <a:ea typeface="+mn-ea"/>
                          <a:cs typeface="+mn-cs"/>
                        </a:rPr>
                        <a:t>: 20140398.</a:t>
                      </a:r>
                      <a:r>
                        <a:rPr lang="en-GB" sz="1800" kern="1200" dirty="0" smtClean="0">
                          <a:solidFill>
                            <a:schemeClr val="tx1"/>
                          </a:solidFill>
                          <a:effectLst/>
                          <a:latin typeface="Corisande Light (Body)"/>
                          <a:ea typeface="+mn-ea"/>
                          <a:cs typeface="Arial"/>
                        </a:rPr>
                        <a:t> </a:t>
                      </a:r>
                      <a:r>
                        <a:rPr lang="en-GB" sz="1800" kern="1200" dirty="0" smtClean="0">
                          <a:solidFill>
                            <a:schemeClr val="tx1"/>
                          </a:solidFill>
                          <a:effectLst/>
                          <a:latin typeface="Corisande Light (Body)"/>
                          <a:ea typeface="+mn-ea"/>
                          <a:cs typeface="Arial"/>
                          <a:hlinkClick r:id="rId5"/>
                        </a:rPr>
                        <a:t>https://github.com/DiamondLightSource/Savu</a:t>
                      </a:r>
                      <a:endParaRPr lang="en-GB" sz="1800" kern="1200" dirty="0" smtClean="0">
                        <a:solidFill>
                          <a:schemeClr val="tx1"/>
                        </a:solidFill>
                        <a:effectLst/>
                        <a:latin typeface="Corisande Light (Body)"/>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Corisande Light (Body)"/>
                          <a:ea typeface="+mn-ea"/>
                          <a:cs typeface="Arial"/>
                        </a:rPr>
                        <a:t>[8] </a:t>
                      </a:r>
                      <a:r>
                        <a:rPr lang="en-GB" sz="1800" u="none" kern="1200" dirty="0" smtClean="0">
                          <a:solidFill>
                            <a:schemeClr val="tx1"/>
                          </a:solidFill>
                          <a:effectLst/>
                          <a:latin typeface="Corisande Light (Body)"/>
                          <a:ea typeface="+mn-ea"/>
                          <a:cs typeface="Arial"/>
                          <a:hlinkClick r:id="rId6"/>
                        </a:rPr>
                        <a:t>www.paraview.org</a:t>
                      </a:r>
                      <a:endParaRPr lang="en-GB" sz="1800" u="none" kern="1200" dirty="0" smtClean="0">
                        <a:solidFill>
                          <a:schemeClr val="tx1"/>
                        </a:solidFill>
                        <a:effectLst/>
                        <a:latin typeface="Corisande Light (Body)"/>
                        <a:ea typeface="+mn-ea"/>
                        <a:cs typeface="Arial"/>
                      </a:endParaRPr>
                    </a:p>
                    <a:p>
                      <a:endParaRPr lang="en-GB" sz="1800" kern="1200" dirty="0" smtClean="0">
                        <a:solidFill>
                          <a:schemeClr val="tx1"/>
                        </a:solidFill>
                        <a:effectLst/>
                        <a:latin typeface="Corisande Light (Body)"/>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marL="162000" marR="126000" marT="46800" marB="46800"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699838" y="6064177"/>
            <a:ext cx="27813000" cy="2308324"/>
          </a:xfrm>
          <a:prstGeom prst="rect">
            <a:avLst/>
          </a:prstGeom>
          <a:noFill/>
          <a:ln w="9525">
            <a:noFill/>
            <a:miter lim="800000"/>
            <a:headEnd/>
            <a:tailEnd/>
          </a:ln>
        </p:spPr>
        <p:txBody>
          <a:bodyPr>
            <a:spAutoFit/>
          </a:bodyPr>
          <a:lstStyle/>
          <a:p>
            <a:pPr algn="ctr"/>
            <a:r>
              <a:rPr lang="en-GB" dirty="0" smtClean="0">
                <a:solidFill>
                  <a:srgbClr val="002D55"/>
                </a:solidFill>
                <a:latin typeface="HElvetica" panose="020B0604020202020204" pitchFamily="34" charset="0"/>
                <a:cs typeface="HElvetica" panose="020B0604020202020204" pitchFamily="34" charset="0"/>
              </a:rPr>
              <a:t>Federico Montesino Pouzols</a:t>
            </a:r>
            <a:r>
              <a:rPr lang="en-GB" baseline="30000" dirty="0" smtClean="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 Nicholas Draper</a:t>
            </a:r>
            <a:r>
              <a:rPr lang="en-GB" baseline="30000" dirty="0">
                <a:solidFill>
                  <a:srgbClr val="002D55"/>
                </a:solidFill>
                <a:latin typeface="HElvetica" panose="020B0604020202020204" pitchFamily="34" charset="0"/>
                <a:cs typeface="HElvetica" panose="020B0604020202020204" pitchFamily="34" charset="0"/>
              </a:rPr>
              <a:t>2</a:t>
            </a:r>
            <a:r>
              <a:rPr lang="en-GB" dirty="0" smtClean="0">
                <a:solidFill>
                  <a:srgbClr val="002D55"/>
                </a:solidFill>
                <a:latin typeface="HElvetica" panose="020B0604020202020204" pitchFamily="34" charset="0"/>
                <a:cs typeface="HElvetica" panose="020B0604020202020204" pitchFamily="34" charset="0"/>
              </a:rPr>
              <a:t>, Sri Nagella</a:t>
            </a:r>
            <a:r>
              <a:rPr lang="en-GB" baseline="30000" dirty="0">
                <a:solidFill>
                  <a:srgbClr val="002D55"/>
                </a:solidFill>
                <a:latin typeface="HElvetica" panose="020B0604020202020204" pitchFamily="34" charset="0"/>
                <a:cs typeface="HElvetica" panose="020B0604020202020204" pitchFamily="34" charset="0"/>
              </a:rPr>
              <a:t>3</a:t>
            </a:r>
            <a:r>
              <a:rPr lang="en-GB" dirty="0" smtClean="0">
                <a:solidFill>
                  <a:srgbClr val="002D55"/>
                </a:solidFill>
                <a:latin typeface="HElvetica" panose="020B0604020202020204" pitchFamily="34" charset="0"/>
                <a:cs typeface="HElvetica" panose="020B0604020202020204" pitchFamily="34" charset="0"/>
              </a:rPr>
              <a:t>, Erica Yang</a:t>
            </a:r>
            <a:r>
              <a:rPr lang="en-GB" baseline="30000" dirty="0" smtClean="0">
                <a:solidFill>
                  <a:srgbClr val="002D55"/>
                </a:solidFill>
                <a:latin typeface="HElvetica" panose="020B0604020202020204" pitchFamily="34" charset="0"/>
                <a:cs typeface="HElvetica" panose="020B0604020202020204" pitchFamily="34" charset="0"/>
              </a:rPr>
              <a:t>3</a:t>
            </a:r>
            <a:r>
              <a:rPr lang="en-GB" dirty="0" smtClean="0">
                <a:solidFill>
                  <a:srgbClr val="002D55"/>
                </a:solidFill>
                <a:latin typeface="HElvetica" panose="020B0604020202020204" pitchFamily="34" charset="0"/>
                <a:cs typeface="HElvetica" panose="020B0604020202020204" pitchFamily="34" charset="0"/>
              </a:rPr>
              <a:t>, Ahmed Sajid</a:t>
            </a:r>
            <a:r>
              <a:rPr lang="en-GB" baseline="30000" dirty="0">
                <a:solidFill>
                  <a:srgbClr val="002D55"/>
                </a:solidFill>
                <a:latin typeface="HElvetica" panose="020B0604020202020204" pitchFamily="34" charset="0"/>
                <a:cs typeface="HElvetica" panose="020B0604020202020204" pitchFamily="34" charset="0"/>
              </a:rPr>
              <a:t>3</a:t>
            </a:r>
            <a:r>
              <a:rPr lang="en-GB" dirty="0" smtClean="0">
                <a:solidFill>
                  <a:srgbClr val="002D55"/>
                </a:solidFill>
                <a:latin typeface="HElvetica" panose="020B0604020202020204" pitchFamily="34" charset="0"/>
                <a:cs typeface="HElvetica" panose="020B0604020202020204" pitchFamily="34" charset="0"/>
              </a:rPr>
              <a:t>, John Hill</a:t>
            </a:r>
            <a:r>
              <a:rPr lang="en-GB" baseline="30000" dirty="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 Genoveva Burca</a:t>
            </a:r>
            <a:r>
              <a:rPr lang="en-GB" baseline="30000" dirty="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 Triestino Minniti</a:t>
            </a:r>
            <a:r>
              <a:rPr lang="en-GB" baseline="30000" dirty="0" smtClean="0">
                <a:solidFill>
                  <a:srgbClr val="002D55"/>
                </a:solidFill>
                <a:latin typeface="HElvetica" panose="020B0604020202020204" pitchFamily="34" charset="0"/>
                <a:cs typeface="HElvetica" panose="020B0604020202020204" pitchFamily="34" charset="0"/>
              </a:rPr>
              <a:t>1,4</a:t>
            </a:r>
            <a:r>
              <a:rPr lang="en-GB" dirty="0" smtClean="0">
                <a:solidFill>
                  <a:srgbClr val="002D55"/>
                </a:solidFill>
                <a:latin typeface="HElvetica" panose="020B0604020202020204" pitchFamily="34" charset="0"/>
                <a:cs typeface="HElvetica" panose="020B0604020202020204" pitchFamily="34" charset="0"/>
              </a:rPr>
              <a:t>, Winfried Kockelmann</a:t>
            </a:r>
            <a:r>
              <a:rPr lang="en-GB" baseline="30000" dirty="0">
                <a:solidFill>
                  <a:srgbClr val="002D55"/>
                </a:solidFill>
                <a:latin typeface="HElvetica" panose="020B0604020202020204" pitchFamily="34" charset="0"/>
                <a:cs typeface="HElvetica" panose="020B0604020202020204" pitchFamily="34" charset="0"/>
              </a:rPr>
              <a:t>1</a:t>
            </a:r>
            <a:r>
              <a:rPr lang="en-GB" dirty="0" smtClean="0">
                <a:solidFill>
                  <a:srgbClr val="002D55"/>
                </a:solidFill>
                <a:latin typeface="HElvetica" panose="020B0604020202020204" pitchFamily="34" charset="0"/>
                <a:cs typeface="HElvetica" panose="020B0604020202020204" pitchFamily="34" charset="0"/>
              </a:rPr>
              <a:t>,</a:t>
            </a:r>
            <a:endParaRPr lang="en-GB" dirty="0">
              <a:solidFill>
                <a:srgbClr val="002D55"/>
              </a:solidFill>
              <a:latin typeface="HElvetica" panose="020B0604020202020204" pitchFamily="34" charset="0"/>
              <a:cs typeface="HElvetica" panose="020B0604020202020204" pitchFamily="34" charset="0"/>
            </a:endParaRPr>
          </a:p>
          <a:p>
            <a:pPr algn="ctr"/>
            <a:endParaRPr lang="en-GB" dirty="0" smtClean="0">
              <a:solidFill>
                <a:srgbClr val="002D55"/>
              </a:solidFill>
              <a:latin typeface="HElvetica" panose="020B0604020202020204" pitchFamily="34" charset="0"/>
              <a:cs typeface="HElvetica" panose="020B0604020202020204" pitchFamily="34" charset="0"/>
            </a:endParaRPr>
          </a:p>
          <a:p>
            <a:pPr algn="ctr"/>
            <a:r>
              <a:rPr lang="en-GB" baseline="30000" dirty="0">
                <a:solidFill>
                  <a:srgbClr val="002D55"/>
                </a:solidFill>
                <a:latin typeface="HElvetica" panose="020B0604020202020204" pitchFamily="34" charset="0"/>
                <a:cs typeface="HElvetica" panose="020B0604020202020204" pitchFamily="34" charset="0"/>
              </a:rPr>
              <a:t>1</a:t>
            </a:r>
            <a:r>
              <a:rPr lang="en-GB" baseline="30000" dirty="0" smtClean="0">
                <a:solidFill>
                  <a:srgbClr val="002D55"/>
                </a:solidFill>
                <a:latin typeface="HElvetica" panose="020B0604020202020204" pitchFamily="34" charset="0"/>
                <a:cs typeface="HElvetica" panose="020B0604020202020204" pitchFamily="34" charset="0"/>
              </a:rPr>
              <a:t> </a:t>
            </a:r>
            <a:r>
              <a:rPr lang="en-GB" dirty="0" smtClean="0">
                <a:solidFill>
                  <a:srgbClr val="002D55"/>
                </a:solidFill>
                <a:latin typeface="HElvetica" panose="020B0604020202020204" pitchFamily="34" charset="0"/>
                <a:cs typeface="HElvetica" panose="020B0604020202020204" pitchFamily="34" charset="0"/>
              </a:rPr>
              <a:t>ISIS Pulsed Neutron and </a:t>
            </a:r>
            <a:r>
              <a:rPr lang="en-GB" dirty="0" err="1" smtClean="0">
                <a:solidFill>
                  <a:srgbClr val="002D55"/>
                </a:solidFill>
                <a:latin typeface="HElvetica" panose="020B0604020202020204" pitchFamily="34" charset="0"/>
                <a:cs typeface="HElvetica" panose="020B0604020202020204" pitchFamily="34" charset="0"/>
              </a:rPr>
              <a:t>Muon</a:t>
            </a:r>
            <a:r>
              <a:rPr lang="en-GB" dirty="0" smtClean="0">
                <a:solidFill>
                  <a:srgbClr val="002D55"/>
                </a:solidFill>
                <a:latin typeface="HElvetica" panose="020B0604020202020204" pitchFamily="34" charset="0"/>
                <a:cs typeface="HElvetica" panose="020B0604020202020204" pitchFamily="34" charset="0"/>
              </a:rPr>
              <a:t> Source, Rutherford Appleton </a:t>
            </a:r>
            <a:r>
              <a:rPr lang="en-GB" dirty="0">
                <a:solidFill>
                  <a:srgbClr val="002D55"/>
                </a:solidFill>
                <a:latin typeface="HElvetica" panose="020B0604020202020204" pitchFamily="34" charset="0"/>
                <a:cs typeface="HElvetica" panose="020B0604020202020204" pitchFamily="34" charset="0"/>
              </a:rPr>
              <a:t>Laboratory, Science &amp; Technology Facilities Council </a:t>
            </a:r>
            <a:r>
              <a:rPr lang="en-GB" dirty="0" smtClean="0">
                <a:solidFill>
                  <a:srgbClr val="002D55"/>
                </a:solidFill>
                <a:latin typeface="HElvetica" panose="020B0604020202020204" pitchFamily="34" charset="0"/>
                <a:cs typeface="HElvetica" panose="020B0604020202020204" pitchFamily="34" charset="0"/>
              </a:rPr>
              <a:t>– STFC, Harwell Oxford, OX11 0QX, UK </a:t>
            </a:r>
          </a:p>
          <a:p>
            <a:pPr lvl="0" algn="ctr"/>
            <a:r>
              <a:rPr lang="en-GB" baseline="30000" dirty="0" smtClean="0">
                <a:solidFill>
                  <a:srgbClr val="002D55"/>
                </a:solidFill>
                <a:latin typeface="HElvetica" panose="020B0604020202020204" pitchFamily="34" charset="0"/>
                <a:cs typeface="HElvetica" panose="020B0604020202020204" pitchFamily="34" charset="0"/>
              </a:rPr>
              <a:t>2 </a:t>
            </a:r>
            <a:r>
              <a:rPr lang="en-GB" dirty="0" smtClean="0">
                <a:solidFill>
                  <a:srgbClr val="002D55"/>
                </a:solidFill>
                <a:latin typeface="HElvetica" panose="020B0604020202020204" pitchFamily="34" charset="0"/>
                <a:cs typeface="HElvetica" panose="020B0604020202020204" pitchFamily="34" charset="0"/>
              </a:rPr>
              <a:t>Tessella Plc, </a:t>
            </a:r>
            <a:r>
              <a:rPr lang="en-GB" dirty="0">
                <a:solidFill>
                  <a:srgbClr val="002D55"/>
                </a:solidFill>
                <a:latin typeface="HElvetica" panose="020B0604020202020204" pitchFamily="34" charset="0"/>
                <a:cs typeface="HElvetica" panose="020B0604020202020204" pitchFamily="34" charset="0"/>
              </a:rPr>
              <a:t>Abingdon, Oxfordshire, </a:t>
            </a:r>
            <a:r>
              <a:rPr lang="en-GB" dirty="0" smtClean="0">
                <a:solidFill>
                  <a:srgbClr val="002D55"/>
                </a:solidFill>
                <a:latin typeface="HElvetica" panose="020B0604020202020204" pitchFamily="34" charset="0"/>
                <a:cs typeface="HElvetica" panose="020B0604020202020204" pitchFamily="34" charset="0"/>
              </a:rPr>
              <a:t>OX14 3YS, UK </a:t>
            </a:r>
            <a:endParaRPr lang="en-GB" dirty="0">
              <a:solidFill>
                <a:srgbClr val="002D55"/>
              </a:solidFill>
              <a:latin typeface="HElvetica" panose="020B0604020202020204" pitchFamily="34" charset="0"/>
              <a:cs typeface="HElvetica" panose="020B0604020202020204" pitchFamily="34" charset="0"/>
            </a:endParaRPr>
          </a:p>
          <a:p>
            <a:pPr algn="ctr"/>
            <a:r>
              <a:rPr lang="en-GB" baseline="30000" dirty="0" smtClean="0">
                <a:solidFill>
                  <a:srgbClr val="002D55"/>
                </a:solidFill>
                <a:latin typeface="HElvetica" panose="020B0604020202020204" pitchFamily="34" charset="0"/>
                <a:cs typeface="HElvetica" panose="020B0604020202020204" pitchFamily="34" charset="0"/>
              </a:rPr>
              <a:t>3 </a:t>
            </a:r>
            <a:r>
              <a:rPr lang="en-GB" dirty="0" smtClean="0">
                <a:solidFill>
                  <a:srgbClr val="002D55"/>
                </a:solidFill>
                <a:latin typeface="HElvetica" panose="020B0604020202020204" pitchFamily="34" charset="0"/>
                <a:cs typeface="HElvetica" panose="020B0604020202020204" pitchFamily="34" charset="0"/>
              </a:rPr>
              <a:t>Scientific Computing Department, Science &amp; Technology Facilities Council - STFC, Harwell Oxford, OX11 0QX, UK</a:t>
            </a:r>
          </a:p>
          <a:p>
            <a:pPr algn="ctr"/>
            <a:r>
              <a:rPr lang="en-GB" baseline="30000" dirty="0" smtClean="0">
                <a:solidFill>
                  <a:srgbClr val="002D55"/>
                </a:solidFill>
                <a:latin typeface="HElvetica" panose="020B0604020202020204" pitchFamily="34" charset="0"/>
                <a:cs typeface="HElvetica" panose="020B0604020202020204" pitchFamily="34" charset="0"/>
              </a:rPr>
              <a:t>4 </a:t>
            </a:r>
            <a:r>
              <a:rPr lang="en-GB" dirty="0" smtClean="0">
                <a:solidFill>
                  <a:srgbClr val="002D55"/>
                </a:solidFill>
                <a:latin typeface="HElvetica" panose="020B0604020202020204" pitchFamily="34" charset="0"/>
                <a:cs typeface="HElvetica" panose="020B0604020202020204" pitchFamily="34" charset="0"/>
              </a:rPr>
              <a:t>CNR-IPCF, </a:t>
            </a:r>
            <a:r>
              <a:rPr lang="en-GB" dirty="0" err="1" smtClean="0">
                <a:solidFill>
                  <a:srgbClr val="002D55"/>
                </a:solidFill>
                <a:latin typeface="HElvetica" panose="020B0604020202020204" pitchFamily="34" charset="0"/>
                <a:cs typeface="HElvetica" panose="020B0604020202020204" pitchFamily="34" charset="0"/>
              </a:rPr>
              <a:t>Viale</a:t>
            </a:r>
            <a:r>
              <a:rPr lang="en-GB" dirty="0" smtClean="0">
                <a:solidFill>
                  <a:srgbClr val="002D55"/>
                </a:solidFill>
                <a:latin typeface="HElvetica" panose="020B0604020202020204" pitchFamily="34" charset="0"/>
                <a:cs typeface="HElvetica" panose="020B0604020202020204" pitchFamily="34" charset="0"/>
              </a:rPr>
              <a:t> Ferdinando </a:t>
            </a:r>
            <a:r>
              <a:rPr lang="en-GB" dirty="0" err="1" smtClean="0">
                <a:solidFill>
                  <a:srgbClr val="002D55"/>
                </a:solidFill>
                <a:latin typeface="HElvetica" panose="020B0604020202020204" pitchFamily="34" charset="0"/>
                <a:cs typeface="HElvetica" panose="020B0604020202020204" pitchFamily="34" charset="0"/>
              </a:rPr>
              <a:t>Stagno</a:t>
            </a:r>
            <a:r>
              <a:rPr lang="en-GB" dirty="0" smtClean="0">
                <a:solidFill>
                  <a:srgbClr val="002D55"/>
                </a:solidFill>
                <a:latin typeface="HElvetica" panose="020B0604020202020204" pitchFamily="34" charset="0"/>
                <a:cs typeface="HElvetica" panose="020B0604020202020204" pitchFamily="34" charset="0"/>
              </a:rPr>
              <a:t> </a:t>
            </a:r>
            <a:r>
              <a:rPr lang="en-GB" dirty="0" err="1" smtClean="0">
                <a:solidFill>
                  <a:srgbClr val="002D55"/>
                </a:solidFill>
                <a:latin typeface="HElvetica" panose="020B0604020202020204" pitchFamily="34" charset="0"/>
                <a:cs typeface="HElvetica" panose="020B0604020202020204" pitchFamily="34" charset="0"/>
              </a:rPr>
              <a:t>D’Alcontres</a:t>
            </a:r>
            <a:r>
              <a:rPr lang="en-GB" dirty="0" smtClean="0">
                <a:solidFill>
                  <a:srgbClr val="002D55"/>
                </a:solidFill>
                <a:latin typeface="HElvetica" panose="020B0604020202020204" pitchFamily="34" charset="0"/>
                <a:cs typeface="HElvetica" panose="020B0604020202020204" pitchFamily="34" charset="0"/>
              </a:rPr>
              <a:t>, n. 37 – 98158, Messina, Italy</a:t>
            </a: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756097" y="4624017"/>
            <a:ext cx="23385040" cy="1015663"/>
          </a:xfrm>
          <a:prstGeom prst="rect">
            <a:avLst/>
          </a:prstGeom>
          <a:noFill/>
          <a:ln w="9525">
            <a:noFill/>
            <a:miter lim="800000"/>
            <a:headEnd/>
            <a:tailEnd/>
          </a:ln>
        </p:spPr>
        <p:txBody>
          <a:bodyPr wrap="square">
            <a:spAutoFit/>
          </a:bodyPr>
          <a:lstStyle/>
          <a:p>
            <a:pPr algn="ctr"/>
            <a:r>
              <a:rPr lang="en-GB" sz="6000" b="1" dirty="0">
                <a:latin typeface="HElvetica" panose="020B0604020202020204" pitchFamily="34" charset="0"/>
                <a:cs typeface="HElvetica" panose="020B0604020202020204" pitchFamily="34" charset="0"/>
              </a:rPr>
              <a:t>Neutron imaging data processing using the </a:t>
            </a:r>
            <a:r>
              <a:rPr lang="en-GB" sz="6000" b="1" dirty="0" err="1">
                <a:latin typeface="HElvetica" panose="020B0604020202020204" pitchFamily="34" charset="0"/>
                <a:cs typeface="HElvetica" panose="020B0604020202020204" pitchFamily="34" charset="0"/>
              </a:rPr>
              <a:t>Mantid</a:t>
            </a:r>
            <a:r>
              <a:rPr lang="en-GB" sz="6000" b="1" dirty="0">
                <a:latin typeface="HElvetica" panose="020B0604020202020204" pitchFamily="34" charset="0"/>
                <a:cs typeface="HElvetica" panose="020B0604020202020204" pitchFamily="34" charset="0"/>
              </a:rPr>
              <a:t> framework</a:t>
            </a:r>
          </a:p>
        </p:txBody>
      </p:sp>
      <p:pic>
        <p:nvPicPr>
          <p:cNvPr id="3089" name="Picture 17" descr="C:\Mantid\Documents\Images\ISIS Logo - Transparent.gif"/>
          <p:cNvPicPr>
            <a:picLocks noChangeAspect="1" noChangeArrowheads="1"/>
          </p:cNvPicPr>
          <p:nvPr/>
        </p:nvPicPr>
        <p:blipFill>
          <a:blip r:embed="rId7" cstate="print"/>
          <a:srcRect/>
          <a:stretch>
            <a:fillRect/>
          </a:stretch>
        </p:blipFill>
        <p:spPr bwMode="auto">
          <a:xfrm>
            <a:off x="19278025" y="39696239"/>
            <a:ext cx="3960242" cy="1752894"/>
          </a:xfrm>
          <a:prstGeom prst="rect">
            <a:avLst/>
          </a:prstGeom>
          <a:noFill/>
        </p:spPr>
      </p:pic>
      <p:pic>
        <p:nvPicPr>
          <p:cNvPr id="4" name="Picture 3" descr="Tessella_Logo.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32318" y="39461705"/>
            <a:ext cx="5400600" cy="2162145"/>
          </a:xfrm>
          <a:prstGeom prst="rect">
            <a:avLst/>
          </a:prstGeom>
        </p:spPr>
      </p:pic>
      <p:sp>
        <p:nvSpPr>
          <p:cNvPr id="14" name="TextBox 13"/>
          <p:cNvSpPr txBox="1"/>
          <p:nvPr/>
        </p:nvSpPr>
        <p:spPr>
          <a:xfrm>
            <a:off x="24359837" y="10024617"/>
            <a:ext cx="4680520" cy="8993231"/>
          </a:xfrm>
          <a:prstGeom prst="rect">
            <a:avLst/>
          </a:prstGeom>
          <a:noFill/>
        </p:spPr>
        <p:txBody>
          <a:bodyPr wrap="square" rtlCol="0">
            <a:spAutoFit/>
          </a:bodyPr>
          <a:lstStyle/>
          <a:p>
            <a:pPr lvl="0" algn="just" defTabSz="4173538" eaLnBrk="1" hangingPunct="1">
              <a:spcBef>
                <a:spcPct val="20000"/>
              </a:spcBef>
              <a:defRPr/>
            </a:pPr>
            <a:r>
              <a:rPr lang="en-US" kern="0" dirty="0" smtClean="0">
                <a:solidFill>
                  <a:srgbClr val="000000"/>
                </a:solidFill>
                <a:latin typeface="Arial" panose="020B0604020202020204" pitchFamily="34" charset="0"/>
                <a:cs typeface="Arial" panose="020B0604020202020204" pitchFamily="34" charset="0"/>
              </a:rPr>
              <a:t>The new imaging features of </a:t>
            </a:r>
            <a:r>
              <a:rPr lang="en-US" kern="0" dirty="0" err="1" smtClean="0">
                <a:solidFill>
                  <a:srgbClr val="000000"/>
                </a:solidFill>
                <a:latin typeface="Arial" panose="020B0604020202020204" pitchFamily="34" charset="0"/>
                <a:cs typeface="Arial" panose="020B0604020202020204" pitchFamily="34" charset="0"/>
              </a:rPr>
              <a:t>Mantid</a:t>
            </a:r>
            <a:r>
              <a:rPr lang="en-US" kern="0" dirty="0" smtClean="0">
                <a:solidFill>
                  <a:srgbClr val="000000"/>
                </a:solidFill>
                <a:latin typeface="Arial" panose="020B0604020202020204" pitchFamily="34" charset="0"/>
                <a:cs typeface="Arial" panose="020B0604020202020204" pitchFamily="34" charset="0"/>
              </a:rPr>
              <a:t> are being tested with simulated and sample images. </a:t>
            </a:r>
            <a:r>
              <a:rPr lang="en-US" dirty="0" err="1" smtClean="0">
                <a:latin typeface="Arial" panose="020B0604020202020204" pitchFamily="34" charset="0"/>
                <a:cs typeface="Arial" panose="020B0604020202020204" pitchFamily="34" charset="0"/>
              </a:rPr>
              <a:t>Mantid</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provides a </a:t>
            </a:r>
            <a:r>
              <a:rPr lang="en-US" dirty="0" err="1" smtClean="0">
                <a:latin typeface="Arial" panose="020B0604020202020204" pitchFamily="34" charset="0"/>
                <a:cs typeface="Arial" panose="020B0604020202020204" pitchFamily="34" charset="0"/>
              </a:rPr>
              <a:t>harmonised</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simple interface to </a:t>
            </a:r>
            <a:r>
              <a:rPr lang="en-US" dirty="0" smtClean="0">
                <a:latin typeface="Arial" panose="020B0604020202020204" pitchFamily="34" charset="0"/>
                <a:cs typeface="Arial" panose="020B0604020202020204" pitchFamily="34" charset="0"/>
              </a:rPr>
              <a:t>different, heterogeneous </a:t>
            </a:r>
            <a:r>
              <a:rPr lang="en-US" dirty="0">
                <a:latin typeface="Arial" panose="020B0604020202020204" pitchFamily="34" charset="0"/>
                <a:cs typeface="Arial" panose="020B0604020202020204" pitchFamily="34" charset="0"/>
              </a:rPr>
              <a:t>tomographic reconstruction methods and </a:t>
            </a:r>
            <a:r>
              <a:rPr lang="en-US" dirty="0" smtClean="0">
                <a:latin typeface="Arial" panose="020B0604020202020204" pitchFamily="34" charset="0"/>
                <a:cs typeface="Arial" panose="020B0604020202020204" pitchFamily="34" charset="0"/>
              </a:rPr>
              <a:t>tools</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which provide a varying degree of support for image pre-processing tasks.</a:t>
            </a:r>
          </a:p>
          <a:p>
            <a:pPr lvl="0" algn="just" defTabSz="4173538" eaLnBrk="1" hangingPunct="1">
              <a:spcBef>
                <a:spcPct val="20000"/>
              </a:spcBef>
              <a:defRPr/>
            </a:pPr>
            <a:endParaRPr lang="en-US" sz="1800" dirty="0">
              <a:latin typeface="Arial" panose="020B0604020202020204" pitchFamily="34" charset="0"/>
              <a:cs typeface="Arial" panose="020B0604020202020204" pitchFamily="34" charset="0"/>
            </a:endParaRPr>
          </a:p>
          <a:p>
            <a:pPr lvl="0" algn="just" defTabSz="4173538" eaLnBrk="1" hangingPunct="1">
              <a:spcBef>
                <a:spcPct val="20000"/>
              </a:spcBef>
              <a:defRPr/>
            </a:pPr>
            <a:r>
              <a:rPr lang="en-US" dirty="0" err="1" smtClean="0">
                <a:latin typeface="Arial" panose="020B0604020202020204" pitchFamily="34" charset="0"/>
                <a:cs typeface="Arial" panose="020B0604020202020204" pitchFamily="34" charset="0"/>
              </a:rPr>
              <a:t>Mantid</a:t>
            </a:r>
            <a:r>
              <a:rPr lang="en-US" dirty="0" smtClean="0">
                <a:latin typeface="Arial" panose="020B0604020202020204" pitchFamily="34" charset="0"/>
                <a:cs typeface="Arial" panose="020B0604020202020204" pitchFamily="34" charset="0"/>
              </a:rPr>
              <a:t> is being extended with </a:t>
            </a:r>
            <a:r>
              <a:rPr lang="en-US" dirty="0">
                <a:latin typeface="Arial" panose="020B0604020202020204" pitchFamily="34" charset="0"/>
                <a:cs typeface="Arial" panose="020B0604020202020204" pitchFamily="34" charset="0"/>
              </a:rPr>
              <a:t>support for several input/output formats and additional parameterization and pre-/post-processing functionality</a:t>
            </a:r>
            <a:r>
              <a:rPr lang="en-US" dirty="0" smtClean="0">
                <a:latin typeface="Arial" panose="020B0604020202020204" pitchFamily="34" charset="0"/>
                <a:cs typeface="Arial" panose="020B0604020202020204" pitchFamily="34" charset="0"/>
              </a:rPr>
              <a:t>. Several pre-processing tasks that are essential for effective tomographic reconstruction are being integrated in a </a:t>
            </a:r>
            <a:r>
              <a:rPr lang="en-US" dirty="0" err="1" smtClean="0">
                <a:latin typeface="Arial" panose="020B0604020202020204" pitchFamily="34" charset="0"/>
                <a:cs typeface="Arial" panose="020B0604020202020204" pitchFamily="34" charset="0"/>
              </a:rPr>
              <a:t>harmonised</a:t>
            </a:r>
            <a:r>
              <a:rPr lang="en-US" dirty="0" smtClean="0">
                <a:latin typeface="Arial" panose="020B0604020202020204" pitchFamily="34" charset="0"/>
                <a:cs typeface="Arial" panose="020B0604020202020204" pitchFamily="34" charset="0"/>
              </a:rPr>
              <a:t> manner, considering different forms of image normalization, filtering</a:t>
            </a:r>
            <a:r>
              <a:rPr lang="en-US" kern="0" dirty="0" smtClean="0">
                <a:solidFill>
                  <a:srgbClr val="000000"/>
                </a:solidFill>
                <a:latin typeface="Arial" panose="020B0604020202020204" pitchFamily="34" charset="0"/>
                <a:cs typeface="Arial" panose="020B0604020202020204" pitchFamily="34" charset="0"/>
              </a:rPr>
              <a:t> and selection of regions of interest.</a:t>
            </a:r>
          </a:p>
        </p:txBody>
      </p:sp>
      <p:sp>
        <p:nvSpPr>
          <p:cNvPr id="9" name="TextBox 8"/>
          <p:cNvSpPr txBox="1"/>
          <p:nvPr/>
        </p:nvSpPr>
        <p:spPr>
          <a:xfrm>
            <a:off x="20056360" y="18327006"/>
            <a:ext cx="4089538" cy="1477328"/>
          </a:xfrm>
          <a:prstGeom prst="rect">
            <a:avLst/>
          </a:prstGeom>
          <a:noFill/>
        </p:spPr>
        <p:txBody>
          <a:bodyPr wrap="square" rtlCol="0">
            <a:spAutoFit/>
          </a:bodyPr>
          <a:lstStyle/>
          <a:p>
            <a:pPr algn="just" defTabSz="4173538" eaLnBrk="1" hangingPunct="1">
              <a:spcBef>
                <a:spcPct val="20000"/>
              </a:spcBef>
              <a:defRPr/>
            </a:pPr>
            <a:r>
              <a:rPr lang="en-GB" sz="1800" i="1" dirty="0" smtClean="0">
                <a:latin typeface="Arial" panose="020B0604020202020204" pitchFamily="34" charset="0"/>
                <a:cs typeface="Arial" panose="020B0604020202020204" pitchFamily="34" charset="0"/>
              </a:rPr>
              <a:t>Example image (top: single energy band, bottom: average across multiple energy bands) </a:t>
            </a:r>
            <a:r>
              <a:rPr lang="en-US" sz="1800" i="1" kern="0" dirty="0" smtClean="0">
                <a:solidFill>
                  <a:srgbClr val="000000"/>
                </a:solidFill>
                <a:latin typeface="Arial" panose="020B0604020202020204" pitchFamily="34" charset="0"/>
                <a:cs typeface="Arial" panose="020B0604020202020204" pitchFamily="34" charset="0"/>
              </a:rPr>
              <a:t>taken for testing purposes with the IMAT MCP detector, on a test </a:t>
            </a:r>
            <a:r>
              <a:rPr lang="en-US" sz="1800" i="1" kern="0" dirty="0" err="1" smtClean="0">
                <a:solidFill>
                  <a:srgbClr val="000000"/>
                </a:solidFill>
                <a:latin typeface="Arial" panose="020B0604020202020204" pitchFamily="34" charset="0"/>
                <a:cs typeface="Arial" panose="020B0604020202020204" pitchFamily="34" charset="0"/>
              </a:rPr>
              <a:t>beamline</a:t>
            </a:r>
            <a:r>
              <a:rPr lang="en-US" sz="1800" i="1" kern="0" dirty="0" smtClean="0">
                <a:solidFill>
                  <a:srgbClr val="000000"/>
                </a:solidFill>
                <a:latin typeface="Arial" panose="020B0604020202020204" pitchFamily="34" charset="0"/>
                <a:cs typeface="Arial" panose="020B0604020202020204" pitchFamily="34" charset="0"/>
              </a:rPr>
              <a:t> at ISIS.</a:t>
            </a:r>
            <a:endParaRPr lang="en-GB" sz="1800" i="1" dirty="0">
              <a:latin typeface="Arial" panose="020B0604020202020204" pitchFamily="34" charset="0"/>
              <a:cs typeface="Arial" panose="020B0604020202020204" pitchFamily="34" charset="0"/>
            </a:endParaRPr>
          </a:p>
        </p:txBody>
      </p:sp>
      <p:sp>
        <p:nvSpPr>
          <p:cNvPr id="15" name="TextBox 14"/>
          <p:cNvSpPr txBox="1"/>
          <p:nvPr/>
        </p:nvSpPr>
        <p:spPr>
          <a:xfrm>
            <a:off x="10652318" y="37060864"/>
            <a:ext cx="8978455" cy="1323439"/>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Interface for the submission and control of remote reconstruction jobs. Multiple jobs can be submitted simultaneously, using common and specific parameters, and taking full advantage of the compute resources available on site for rapid in-experiment analysis and also off-site data analysis.</a:t>
            </a:r>
            <a:endParaRPr lang="en-US" sz="2000" i="1" kern="0" dirty="0">
              <a:latin typeface="Arial" panose="020B0604020202020204" pitchFamily="34" charset="0"/>
              <a:cs typeface="Arial" panose="020B0604020202020204" pitchFamily="34" charset="0"/>
            </a:endParaRPr>
          </a:p>
        </p:txBody>
      </p:sp>
      <p:sp>
        <p:nvSpPr>
          <p:cNvPr id="20" name="TextBox 19"/>
          <p:cNvSpPr txBox="1"/>
          <p:nvPr/>
        </p:nvSpPr>
        <p:spPr>
          <a:xfrm>
            <a:off x="10557819" y="15493465"/>
            <a:ext cx="9072955" cy="1631216"/>
          </a:xfrm>
          <a:prstGeom prst="rect">
            <a:avLst/>
          </a:prstGeom>
          <a:noFill/>
        </p:spPr>
        <p:txBody>
          <a:bodyPr wrap="square" rtlCol="0">
            <a:spAutoFit/>
          </a:bodyPr>
          <a:lstStyle/>
          <a:p>
            <a:pPr algn="just" defTabSz="4173538" eaLnBrk="1" hangingPunct="1">
              <a:spcBef>
                <a:spcPct val="20000"/>
              </a:spcBef>
              <a:defRPr/>
            </a:pPr>
            <a:r>
              <a:rPr lang="en-US" sz="2000" i="1" kern="0" dirty="0" err="1" smtClean="0">
                <a:solidFill>
                  <a:srgbClr val="000000"/>
                </a:solidFill>
                <a:latin typeface="Arial" panose="020B0604020202020204" pitchFamily="34" charset="0"/>
                <a:cs typeface="Arial" panose="020B0604020202020204" pitchFamily="34" charset="0"/>
              </a:rPr>
              <a:t>Mantid</a:t>
            </a:r>
            <a:r>
              <a:rPr lang="en-US" sz="2000" i="1" kern="0" dirty="0" smtClean="0">
                <a:solidFill>
                  <a:srgbClr val="000000"/>
                </a:solidFill>
                <a:latin typeface="Arial" panose="020B0604020202020204" pitchFamily="34" charset="0"/>
                <a:cs typeface="Arial" panose="020B0604020202020204" pitchFamily="34" charset="0"/>
              </a:rPr>
              <a:t> imaging interface integrated in the general </a:t>
            </a:r>
            <a:r>
              <a:rPr lang="en-US" sz="2000" i="1" kern="0" dirty="0" err="1" smtClean="0">
                <a:solidFill>
                  <a:srgbClr val="000000"/>
                </a:solidFill>
                <a:latin typeface="Arial" panose="020B0604020202020204" pitchFamily="34" charset="0"/>
                <a:cs typeface="Arial" panose="020B0604020202020204" pitchFamily="34" charset="0"/>
              </a:rPr>
              <a:t>Mantid</a:t>
            </a:r>
            <a:r>
              <a:rPr lang="en-US" sz="2000" i="1" kern="0" dirty="0" smtClean="0">
                <a:solidFill>
                  <a:srgbClr val="000000"/>
                </a:solidFill>
                <a:latin typeface="Arial" panose="020B0604020202020204" pitchFamily="34" charset="0"/>
                <a:cs typeface="Arial" panose="020B0604020202020204" pitchFamily="34" charset="0"/>
              </a:rPr>
              <a:t> graphical user interface with functionality for general manipulation and analysis of neutron data.</a:t>
            </a:r>
            <a:r>
              <a:rPr lang="en-US" sz="2000" i="1" kern="0" dirty="0">
                <a:latin typeface="Arial" panose="020B0604020202020204" pitchFamily="34" charset="0"/>
                <a:cs typeface="Arial" panose="020B0604020202020204" pitchFamily="34" charset="0"/>
              </a:rPr>
              <a:t> Support is being added for different data formats (</a:t>
            </a:r>
            <a:r>
              <a:rPr lang="en-US" sz="2000" i="1" kern="0" dirty="0" err="1">
                <a:latin typeface="Arial" panose="020B0604020202020204" pitchFamily="34" charset="0"/>
                <a:cs typeface="Arial" panose="020B0604020202020204" pitchFamily="34" charset="0"/>
              </a:rPr>
              <a:t>NeXus</a:t>
            </a:r>
            <a:r>
              <a:rPr lang="en-US" sz="2000" i="1" kern="0" dirty="0">
                <a:latin typeface="Arial" panose="020B0604020202020204" pitchFamily="34" charset="0"/>
                <a:cs typeface="Arial" panose="020B0604020202020204" pitchFamily="34" charset="0"/>
              </a:rPr>
              <a:t> </a:t>
            </a:r>
            <a:r>
              <a:rPr lang="en-US" sz="2000" i="1" kern="0" dirty="0" err="1">
                <a:latin typeface="Arial" panose="020B0604020202020204" pitchFamily="34" charset="0"/>
                <a:cs typeface="Arial" panose="020B0604020202020204" pitchFamily="34" charset="0"/>
              </a:rPr>
              <a:t>NXtomo</a:t>
            </a:r>
            <a:r>
              <a:rPr lang="en-US" sz="2000" i="1" kern="0" dirty="0">
                <a:latin typeface="Arial" panose="020B0604020202020204" pitchFamily="34" charset="0"/>
                <a:cs typeface="Arial" panose="020B0604020202020204" pitchFamily="34" charset="0"/>
              </a:rPr>
              <a:t>, FITS, TIFF, PNG,  etc.) and variants of them, as well as extensions currently being defined for more specific processing of </a:t>
            </a:r>
            <a:r>
              <a:rPr lang="en-US" sz="2000" i="1" kern="0" dirty="0" smtClean="0">
                <a:latin typeface="Arial" panose="020B0604020202020204" pitchFamily="34" charset="0"/>
                <a:cs typeface="Arial" panose="020B0604020202020204" pitchFamily="34" charset="0"/>
              </a:rPr>
              <a:t>imaging data from IMAT.</a:t>
            </a:r>
            <a:endParaRPr lang="en-US" sz="2000" i="1" kern="0" dirty="0">
              <a:solidFill>
                <a:srgbClr val="000000"/>
              </a:solidFill>
              <a:latin typeface="Arial" panose="020B0604020202020204" pitchFamily="34" charset="0"/>
              <a:cs typeface="Arial" panose="020B0604020202020204" pitchFamily="34" charset="0"/>
            </a:endParaRPr>
          </a:p>
        </p:txBody>
      </p:sp>
      <p:sp>
        <p:nvSpPr>
          <p:cNvPr id="30" name="TextBox 29"/>
          <p:cNvSpPr txBox="1"/>
          <p:nvPr/>
        </p:nvSpPr>
        <p:spPr>
          <a:xfrm>
            <a:off x="11488354" y="23440523"/>
            <a:ext cx="7261939" cy="1015663"/>
          </a:xfrm>
          <a:prstGeom prst="rect">
            <a:avLst/>
          </a:prstGeom>
          <a:noFill/>
        </p:spPr>
        <p:txBody>
          <a:bodyPr wrap="square" rtlCol="0">
            <a:spAutoFit/>
          </a:bodyPr>
          <a:lstStyle/>
          <a:p>
            <a:pPr lvl="0" algn="just" defTabSz="4173538" eaLnBrk="1" hangingPunct="1">
              <a:spcBef>
                <a:spcPct val="20000"/>
              </a:spcBef>
              <a:defRPr/>
            </a:pPr>
            <a:r>
              <a:rPr lang="en-US" sz="2000" i="1" kern="0" dirty="0" smtClean="0">
                <a:latin typeface="Arial" panose="020B0604020202020204" pitchFamily="34" charset="0"/>
                <a:cs typeface="Arial" panose="020B0604020202020204" pitchFamily="34" charset="0"/>
              </a:rPr>
              <a:t>Section of the imaging interface for selection of different image parameters, including center of rotation, regions of interest, normalization region (white beam). </a:t>
            </a:r>
            <a:endParaRPr lang="en-US" sz="2000" i="1" kern="0" dirty="0">
              <a:latin typeface="Arial" panose="020B0604020202020204" pitchFamily="34" charset="0"/>
              <a:cs typeface="Arial" panose="020B0604020202020204" pitchFamily="34" charset="0"/>
            </a:endParaRPr>
          </a:p>
        </p:txBody>
      </p:sp>
      <p:sp>
        <p:nvSpPr>
          <p:cNvPr id="24" name="TextBox 23"/>
          <p:cNvSpPr txBox="1"/>
          <p:nvPr/>
        </p:nvSpPr>
        <p:spPr>
          <a:xfrm>
            <a:off x="1006438" y="36216395"/>
            <a:ext cx="9072352" cy="2246769"/>
          </a:xfrm>
          <a:prstGeom prst="rect">
            <a:avLst/>
          </a:prstGeom>
          <a:noFill/>
        </p:spPr>
        <p:txBody>
          <a:bodyPr wrap="square" rtlCol="0">
            <a:spAutoFit/>
          </a:bodyPr>
          <a:lstStyle/>
          <a:p>
            <a:pPr lvl="0" algn="just" defTabSz="4173538" eaLnBrk="1" hangingPunct="1">
              <a:spcBef>
                <a:spcPct val="20000"/>
              </a:spcBef>
              <a:defRPr/>
            </a:pPr>
            <a:r>
              <a:rPr lang="en-US" sz="2000" kern="0" dirty="0" smtClean="0">
                <a:solidFill>
                  <a:srgbClr val="000000"/>
                </a:solidFill>
                <a:latin typeface="Arial" panose="020B0604020202020204" pitchFamily="34" charset="0"/>
                <a:cs typeface="Arial" panose="020B0604020202020204" pitchFamily="34" charset="0"/>
              </a:rPr>
              <a:t>Simplified system architecture of  the project ULTRA2 (</a:t>
            </a:r>
            <a:r>
              <a:rPr lang="en-GB" sz="2000" dirty="0">
                <a:latin typeface="Arial" pitchFamily="34" charset="0"/>
                <a:cs typeface="Arial" pitchFamily="34" charset="0"/>
              </a:rPr>
              <a:t>Ultra High-throughput HPC Platform for Scientific </a:t>
            </a:r>
            <a:r>
              <a:rPr lang="en-GB" sz="2000" dirty="0" smtClean="0">
                <a:latin typeface="Arial" pitchFamily="34" charset="0"/>
                <a:cs typeface="Arial" pitchFamily="34" charset="0"/>
              </a:rPr>
              <a:t>Applications)</a:t>
            </a:r>
            <a:r>
              <a:rPr lang="en-US" sz="2000" kern="0" dirty="0" smtClean="0">
                <a:solidFill>
                  <a:srgbClr val="000000"/>
                </a:solidFill>
                <a:latin typeface="Arial" panose="020B0604020202020204" pitchFamily="34" charset="0"/>
                <a:cs typeface="Arial" panose="020B0604020202020204" pitchFamily="34" charset="0"/>
              </a:rPr>
              <a:t>. This project, led by the Scientific Computing Department at STFC, aims at providing secure and efficient high performance computing and data services to support operations at ISIS and </a:t>
            </a:r>
            <a:r>
              <a:rPr lang="en-US" sz="2000" kern="0" dirty="0">
                <a:solidFill>
                  <a:srgbClr val="000000"/>
                </a:solidFill>
                <a:latin typeface="Arial" panose="020B0604020202020204" pitchFamily="34" charset="0"/>
                <a:cs typeface="Arial" panose="020B0604020202020204" pitchFamily="34" charset="0"/>
              </a:rPr>
              <a:t>the Diamond Light Source</a:t>
            </a:r>
            <a:r>
              <a:rPr lang="en-US" sz="2000" kern="0" dirty="0" smtClean="0">
                <a:solidFill>
                  <a:srgbClr val="000000"/>
                </a:solidFill>
                <a:latin typeface="Arial" panose="020B0604020202020204" pitchFamily="34" charset="0"/>
                <a:cs typeface="Arial" panose="020B0604020202020204" pitchFamily="34" charset="0"/>
              </a:rPr>
              <a:t>. </a:t>
            </a:r>
            <a:r>
              <a:rPr lang="en-US" sz="2000" kern="0" dirty="0" err="1" smtClean="0">
                <a:solidFill>
                  <a:srgbClr val="000000"/>
                </a:solidFill>
                <a:latin typeface="Arial" panose="020B0604020202020204" pitchFamily="34" charset="0"/>
                <a:cs typeface="Arial" panose="020B0604020202020204" pitchFamily="34" charset="0"/>
              </a:rPr>
              <a:t>Mantid</a:t>
            </a:r>
            <a:r>
              <a:rPr lang="en-US" sz="2000" kern="0" dirty="0" smtClean="0">
                <a:solidFill>
                  <a:srgbClr val="000000"/>
                </a:solidFill>
                <a:latin typeface="Arial" panose="020B0604020202020204" pitchFamily="34" charset="0"/>
                <a:cs typeface="Arial" panose="020B0604020202020204" pitchFamily="34" charset="0"/>
              </a:rPr>
              <a:t> is capable of using ULTRA2 high performance computing services in a way that is transparent to the user, via a standardized web service.</a:t>
            </a:r>
            <a:endParaRPr lang="en-US" sz="2000" kern="0" dirty="0">
              <a:solidFill>
                <a:srgbClr val="000000"/>
              </a:solidFill>
              <a:latin typeface="Arial" panose="020B0604020202020204" pitchFamily="34" charset="0"/>
              <a:cs typeface="Arial" panose="020B0604020202020204" pitchFamily="34" charset="0"/>
            </a:endParaRPr>
          </a:p>
        </p:txBody>
      </p:sp>
      <p:pic>
        <p:nvPicPr>
          <p:cNvPr id="35" name="Picture 34" descr="Ornl_hfir_sns_logo_vertical.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23008" y="39694946"/>
            <a:ext cx="3960440" cy="1957769"/>
          </a:xfrm>
          <a:prstGeom prst="rect">
            <a:avLst/>
          </a:prstGeom>
        </p:spPr>
      </p:pic>
      <p:pic>
        <p:nvPicPr>
          <p:cNvPr id="36" name="Picture 35" descr="ess_logo_transparent.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255254" y="39518993"/>
            <a:ext cx="4224268" cy="2244800"/>
          </a:xfrm>
          <a:prstGeom prst="rect">
            <a:avLst/>
          </a:prstGeom>
        </p:spPr>
      </p:pic>
      <p:pic>
        <p:nvPicPr>
          <p:cNvPr id="37" name="Picture 36" descr="Mantid_Logo_with_icon.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2135" y="38899007"/>
            <a:ext cx="5544616" cy="3085699"/>
          </a:xfrm>
          <a:prstGeom prst="rect">
            <a:avLst/>
          </a:prstGeom>
        </p:spPr>
      </p:pic>
      <p:sp>
        <p:nvSpPr>
          <p:cNvPr id="26" name="TextBox 25"/>
          <p:cNvSpPr txBox="1"/>
          <p:nvPr/>
        </p:nvSpPr>
        <p:spPr>
          <a:xfrm>
            <a:off x="19991997" y="27010029"/>
            <a:ext cx="9240921" cy="1015663"/>
          </a:xfrm>
          <a:prstGeom prst="rect">
            <a:avLst/>
          </a:prstGeom>
          <a:noFill/>
        </p:spPr>
        <p:txBody>
          <a:bodyPr wrap="square" rtlCol="0">
            <a:spAutoFit/>
          </a:bodyPr>
          <a:lstStyle/>
          <a:p>
            <a:r>
              <a:rPr lang="en-US" sz="2000" i="1" kern="0" dirty="0" smtClean="0">
                <a:solidFill>
                  <a:srgbClr val="000000"/>
                </a:solidFill>
                <a:latin typeface="Arial" panose="020B0604020202020204" pitchFamily="34" charset="0"/>
                <a:cs typeface="Arial" panose="020B0604020202020204" pitchFamily="34" charset="0"/>
              </a:rPr>
              <a:t>Remote compute resource settings in the imaging interface of </a:t>
            </a:r>
            <a:r>
              <a:rPr lang="en-US" sz="2000" i="1" kern="0" dirty="0" err="1" smtClean="0">
                <a:solidFill>
                  <a:srgbClr val="000000"/>
                </a:solidFill>
                <a:latin typeface="Arial" panose="020B0604020202020204" pitchFamily="34" charset="0"/>
                <a:cs typeface="Arial" panose="020B0604020202020204" pitchFamily="34" charset="0"/>
              </a:rPr>
              <a:t>Mantid</a:t>
            </a:r>
            <a:r>
              <a:rPr lang="en-US" sz="2000" i="1" kern="0" dirty="0" smtClean="0">
                <a:solidFill>
                  <a:srgbClr val="000000"/>
                </a:solidFill>
                <a:latin typeface="Arial" panose="020B0604020202020204" pitchFamily="34" charset="0"/>
                <a:cs typeface="Arial" panose="020B0604020202020204" pitchFamily="34" charset="0"/>
              </a:rPr>
              <a:t>, including parameters and user credentials for remote execution of reconstruction jobs on a HPC platform. </a:t>
            </a:r>
          </a:p>
        </p:txBody>
      </p:sp>
      <p:sp>
        <p:nvSpPr>
          <p:cNvPr id="28" name="TextBox 27"/>
          <p:cNvSpPr txBox="1"/>
          <p:nvPr/>
        </p:nvSpPr>
        <p:spPr>
          <a:xfrm>
            <a:off x="12540256" y="19686513"/>
            <a:ext cx="5816721" cy="830997"/>
          </a:xfrm>
          <a:prstGeom prst="rect">
            <a:avLst/>
          </a:prstGeom>
          <a:noFill/>
        </p:spPr>
        <p:txBody>
          <a:bodyPr wrap="none" rtlCol="0">
            <a:spAutoFit/>
          </a:bodyPr>
          <a:lstStyle/>
          <a:p>
            <a:r>
              <a:rPr lang="en-GB" b="1" dirty="0" smtClean="0">
                <a:solidFill>
                  <a:srgbClr val="C00000"/>
                </a:solidFill>
              </a:rPr>
              <a:t>SCREENSHOT NEEDS UPDATE,</a:t>
            </a:r>
          </a:p>
          <a:p>
            <a:r>
              <a:rPr lang="en-GB" b="1" dirty="0" smtClean="0">
                <a:solidFill>
                  <a:srgbClr val="C00000"/>
                </a:solidFill>
              </a:rPr>
              <a:t>BUT APPROX SOMETHING LIKE THIS</a:t>
            </a:r>
            <a:endParaRPr lang="en-GB" b="1" dirty="0">
              <a:solidFill>
                <a:srgbClr val="C00000"/>
              </a:solidFill>
            </a:endParaRPr>
          </a:p>
        </p:txBody>
      </p:sp>
      <p:pic>
        <p:nvPicPr>
          <p:cNvPr id="1026"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52318" y="30603396"/>
            <a:ext cx="9003483" cy="6322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88354" y="17380279"/>
            <a:ext cx="7261939" cy="6024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991997" y="20392479"/>
            <a:ext cx="9024897" cy="6617550"/>
          </a:xfrm>
          <a:prstGeom prst="rect">
            <a:avLst/>
          </a:prstGeom>
        </p:spPr>
      </p:pic>
      <p:pic>
        <p:nvPicPr>
          <p:cNvPr id="8" name="Picture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106036" y="10111642"/>
            <a:ext cx="4002737" cy="4002737"/>
          </a:xfrm>
          <a:prstGeom prst="rect">
            <a:avLst/>
          </a:prstGeom>
        </p:spPr>
      </p:pic>
      <p:pic>
        <p:nvPicPr>
          <p:cNvPr id="10" name="Picture 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106036" y="14265905"/>
            <a:ext cx="4039861" cy="4039861"/>
          </a:xfrm>
          <a:prstGeom prst="rect">
            <a:avLst/>
          </a:prstGeom>
        </p:spPr>
      </p:pic>
      <p:grpSp>
        <p:nvGrpSpPr>
          <p:cNvPr id="17" name="Group 16"/>
          <p:cNvGrpSpPr/>
          <p:nvPr/>
        </p:nvGrpSpPr>
        <p:grpSpPr>
          <a:xfrm>
            <a:off x="10582847" y="9344726"/>
            <a:ext cx="9275919" cy="6142340"/>
            <a:chOff x="10582847" y="9344726"/>
            <a:chExt cx="9275919" cy="6142340"/>
          </a:xfrm>
        </p:grpSpPr>
        <p:pic>
          <p:nvPicPr>
            <p:cNvPr id="1031"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582847" y="9344726"/>
              <a:ext cx="9275919" cy="6142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191129" y="12438640"/>
              <a:ext cx="3667637" cy="3048426"/>
            </a:xfrm>
            <a:prstGeom prst="rect">
              <a:avLst/>
            </a:prstGeom>
          </p:spPr>
        </p:pic>
      </p:grpSp>
      <p:pic>
        <p:nvPicPr>
          <p:cNvPr id="1030" name="Picture 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462722" y="29322761"/>
            <a:ext cx="8360286" cy="7032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0F0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0F0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BE466B2-E11B-4338-AFEC-553026806900}">
  <ds:schemaRefs>
    <ds:schemaRef ds:uri="http://www.w3.org/XML/1998/namespace"/>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9004</TotalTime>
  <Words>1418</Words>
  <Application>Microsoft Office PowerPoint</Application>
  <PresentationFormat>Custom</PresentationFormat>
  <Paragraphs>172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Montesino Pouzols, Federico (STFC,RAL,ISIS)</cp:lastModifiedBy>
  <cp:revision>268</cp:revision>
  <cp:lastPrinted>2015-08-25T16:43:54Z</cp:lastPrinted>
  <dcterms:created xsi:type="dcterms:W3CDTF">2007-04-05T18:09:36Z</dcterms:created>
  <dcterms:modified xsi:type="dcterms:W3CDTF">2015-08-26T12:28:06Z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