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894" r:id="rId2"/>
  </p:sldMasterIdLst>
  <p:notesMasterIdLst>
    <p:notesMasterId r:id="rId11"/>
  </p:notesMasterIdLst>
  <p:handoutMasterIdLst>
    <p:handoutMasterId r:id="rId12"/>
  </p:handoutMasterIdLst>
  <p:sldIdLst>
    <p:sldId id="319" r:id="rId3"/>
    <p:sldId id="392" r:id="rId4"/>
    <p:sldId id="393" r:id="rId5"/>
    <p:sldId id="390" r:id="rId6"/>
    <p:sldId id="376" r:id="rId7"/>
    <p:sldId id="378" r:id="rId8"/>
    <p:sldId id="379" r:id="rId9"/>
    <p:sldId id="388" r:id="rId10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86477" autoAdjust="0"/>
  </p:normalViewPr>
  <p:slideViewPr>
    <p:cSldViewPr>
      <p:cViewPr>
        <p:scale>
          <a:sx n="70" d="100"/>
          <a:sy n="70" d="100"/>
        </p:scale>
        <p:origin x="-14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B9203-037A-454E-A796-95EF4352A35F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07CF-534C-4078-A807-8F913F049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9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37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ED019-A094-4D90-9840-3671858BE279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Manti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925" y="5937250"/>
            <a:ext cx="115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rrc79113\Desktop\technologies-modelling_and_simulationcopy Tessella. Complex problems. Solved_iStock_000002456857Medium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5286388"/>
            <a:ext cx="9144000" cy="1571612"/>
          </a:xfrm>
          <a:prstGeom prst="rect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6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cuments and Settings\rrc79113\Desktop\Untitled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2875" y="6015038"/>
            <a:ext cx="1905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gradFill flip="none" rotWithShape="1">
            <a:gsLst>
              <a:gs pos="2800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gradFill>
            <a:gsLst>
              <a:gs pos="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 anchor="ctr" anchorCtr="1"/>
          <a:lstStyle>
            <a:lvl1pPr marL="0" indent="0" algn="ctr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023" y="6170341"/>
            <a:ext cx="1185201" cy="629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15" y="6214449"/>
            <a:ext cx="3050963" cy="459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3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sissmallbottom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 descr="Mantid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34925" y="5876925"/>
            <a:ext cx="1962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SNS_logo_words_trans_back.gif"/>
          <p:cNvPicPr>
            <a:picLocks noChangeAspect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2314575" y="6021388"/>
            <a:ext cx="12493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sissmallbottom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tidproject.org/Mantid_Basic_Course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tidproject.org/Extending_Mantid_With_Pytho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143125"/>
            <a:ext cx="7772400" cy="1800225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Intro to ½ day workshop</a:t>
            </a:r>
            <a:br>
              <a:rPr lang="en-GB" sz="3600" dirty="0" smtClean="0"/>
            </a:br>
            <a:r>
              <a:rPr lang="en-GB" sz="3600" dirty="0" smtClean="0"/>
              <a:t>SCD N</a:t>
            </a:r>
            <a:r>
              <a:rPr lang="en-GB" sz="3600" dirty="0" smtClean="0"/>
              <a:t>umerical group/ISIS/Mantid</a:t>
            </a:r>
            <a:r>
              <a:rPr lang="en-GB" sz="3600" dirty="0" smtClean="0"/>
              <a:t/>
            </a:r>
            <a:br>
              <a:rPr lang="en-GB" sz="3600" dirty="0" smtClean="0"/>
            </a:br>
            <a:endParaRPr lang="en-GB" sz="3600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4143374"/>
            <a:ext cx="6400800" cy="1445865"/>
          </a:xfrm>
          <a:gradFill rotWithShape="0"/>
        </p:spPr>
        <p:txBody>
          <a:bodyPr>
            <a:normAutofit fontScale="85000" lnSpcReduction="20000"/>
          </a:bodyPr>
          <a:lstStyle/>
          <a:p>
            <a:pPr eaLnBrk="1" hangingPunct="1"/>
            <a:endParaRPr lang="en-GB" sz="2800" i="1" dirty="0" smtClean="0"/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en-GB" sz="2000" dirty="0" smtClean="0"/>
              <a:t>3</a:t>
            </a:r>
            <a:r>
              <a:rPr lang="en-GB" sz="2000" baseline="30000" dirty="0" smtClean="0"/>
              <a:t>rd</a:t>
            </a:r>
            <a:r>
              <a:rPr lang="en-GB" sz="2000" dirty="0" smtClean="0"/>
              <a:t> August</a:t>
            </a:r>
            <a:r>
              <a:rPr lang="en-GB" sz="2000" dirty="0" smtClean="0"/>
              <a:t> </a:t>
            </a:r>
            <a:r>
              <a:rPr lang="en-GB" sz="2000" dirty="0" smtClean="0"/>
              <a:t>2015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7384"/>
            <a:ext cx="9144000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 </a:t>
            </a:r>
          </a:p>
          <a:p>
            <a:r>
              <a:rPr lang="en-GB" dirty="0"/>
              <a:t>1300-1500:</a:t>
            </a:r>
          </a:p>
          <a:p>
            <a:endParaRPr lang="en-GB" dirty="0" smtClean="0"/>
          </a:p>
          <a:p>
            <a:r>
              <a:rPr lang="en-GB" dirty="0" smtClean="0"/>
              <a:t>Intro (Anders)</a:t>
            </a:r>
            <a:r>
              <a:rPr lang="en-GB" dirty="0"/>
              <a:t> </a:t>
            </a:r>
            <a:endParaRPr lang="en-GB" dirty="0" smtClean="0"/>
          </a:p>
          <a:p>
            <a:endParaRPr lang="en-GB" dirty="0"/>
          </a:p>
          <a:p>
            <a:pPr lvl="0"/>
            <a:r>
              <a:rPr lang="en-GB" dirty="0" smtClean="0"/>
              <a:t>Demo (Federico): </a:t>
            </a:r>
            <a:r>
              <a:rPr lang="en-GB" dirty="0"/>
              <a:t>How to build Mantid from source, for example, from a Numerical group </a:t>
            </a:r>
            <a:r>
              <a:rPr lang="en-GB" dirty="0" smtClean="0"/>
              <a:t>clone  (20mins)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Hands-on (Nick): </a:t>
            </a:r>
            <a:r>
              <a:rPr lang="en-GB" dirty="0"/>
              <a:t>Cover parts of the Setup/Introduction/Loading sections of </a:t>
            </a:r>
            <a:r>
              <a:rPr lang="en-GB" u="sng" dirty="0">
                <a:hlinkClick r:id="rId2"/>
              </a:rPr>
              <a:t>http://</a:t>
            </a:r>
            <a:r>
              <a:rPr lang="en-GB" u="sng" dirty="0" smtClean="0">
                <a:hlinkClick r:id="rId2"/>
              </a:rPr>
              <a:t>www.mantidproject.org/Mantid_Basic_Course</a:t>
            </a:r>
            <a:r>
              <a:rPr lang="en-GB" u="sng" dirty="0" smtClean="0"/>
              <a:t> (20mins)</a:t>
            </a: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 smtClean="0"/>
              <a:t>Hands-on (Nick): </a:t>
            </a:r>
            <a:r>
              <a:rPr lang="en-GB" dirty="0"/>
              <a:t>How to save data to different </a:t>
            </a:r>
            <a:r>
              <a:rPr lang="en-GB" dirty="0" smtClean="0"/>
              <a:t>formats (10mins)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Hands-on (Anders): </a:t>
            </a:r>
            <a:r>
              <a:rPr lang="en-GB" dirty="0"/>
              <a:t>Cover parts of the Fitting section of </a:t>
            </a:r>
            <a:r>
              <a:rPr lang="en-GB" u="sng" dirty="0">
                <a:hlinkClick r:id="rId2"/>
              </a:rPr>
              <a:t>http://</a:t>
            </a:r>
            <a:r>
              <a:rPr lang="en-GB" u="sng" dirty="0" smtClean="0">
                <a:hlinkClick r:id="rId2"/>
              </a:rPr>
              <a:t>www.mantidproject.org/Mantid_Basic_Course</a:t>
            </a:r>
            <a:r>
              <a:rPr lang="en-GB" u="sng" dirty="0" smtClean="0"/>
              <a:t> (40mins)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Demo/Discussion (Anders/Roman/Nick): </a:t>
            </a:r>
            <a:r>
              <a:rPr lang="en-GB" dirty="0"/>
              <a:t>Under the bonnet Mantid </a:t>
            </a:r>
            <a:r>
              <a:rPr lang="en-GB" dirty="0" smtClean="0"/>
              <a:t>fitting (20mins)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Demo/Discussion (Federico): </a:t>
            </a:r>
            <a:r>
              <a:rPr lang="en-GB" dirty="0"/>
              <a:t>Fit performance tests, and </a:t>
            </a:r>
            <a:r>
              <a:rPr lang="en-GB" dirty="0" smtClean="0"/>
              <a:t>benchmarking</a:t>
            </a:r>
            <a:r>
              <a:rPr lang="en-GB" dirty="0"/>
              <a:t> </a:t>
            </a:r>
            <a:r>
              <a:rPr lang="en-GB" dirty="0" smtClean="0"/>
              <a:t>(30mins)</a:t>
            </a:r>
            <a:endParaRPr lang="en-GB" dirty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Break</a:t>
            </a:r>
            <a:endParaRPr lang="en-GB" dirty="0"/>
          </a:p>
          <a:p>
            <a:r>
              <a:rPr lang="en-GB" dirty="0"/>
              <a:t> </a:t>
            </a:r>
          </a:p>
          <a:p>
            <a:endParaRPr lang="en-GB" sz="1400" dirty="0"/>
          </a:p>
          <a:p>
            <a:r>
              <a:rPr lang="en-GB" sz="1400" dirty="0"/>
              <a:t> </a:t>
            </a:r>
          </a:p>
          <a:p>
            <a:r>
              <a:rPr lang="en-GB" sz="1200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1880" y="116632"/>
            <a:ext cx="286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Today’s program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629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67149"/>
            <a:ext cx="871296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 </a:t>
            </a:r>
          </a:p>
          <a:p>
            <a:r>
              <a:rPr lang="en-GB" sz="1400" dirty="0"/>
              <a:t> </a:t>
            </a:r>
          </a:p>
          <a:p>
            <a:r>
              <a:rPr lang="en-GB" dirty="0"/>
              <a:t>15:00-16:00: </a:t>
            </a:r>
            <a:r>
              <a:rPr lang="en-GB" dirty="0" smtClean="0"/>
              <a:t>Joe </a:t>
            </a:r>
            <a:r>
              <a:rPr lang="en-GB" dirty="0"/>
              <a:t>Kelleher least squares </a:t>
            </a:r>
            <a:r>
              <a:rPr lang="en-GB" dirty="0" smtClean="0"/>
              <a:t>engineering examples</a:t>
            </a:r>
            <a:endParaRPr lang="en-GB" dirty="0"/>
          </a:p>
          <a:p>
            <a:r>
              <a:rPr lang="en-GB" dirty="0"/>
              <a:t> 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16:00-17:00</a:t>
            </a:r>
            <a:r>
              <a:rPr lang="en-GB" dirty="0"/>
              <a:t> </a:t>
            </a:r>
            <a:r>
              <a:rPr lang="en-GB" dirty="0" smtClean="0"/>
              <a:t>(Suggestions </a:t>
            </a:r>
            <a:r>
              <a:rPr lang="en-GB" dirty="0"/>
              <a:t>for topics to cover where time is </a:t>
            </a:r>
            <a:r>
              <a:rPr lang="en-GB" dirty="0" smtClean="0"/>
              <a:t>available):</a:t>
            </a:r>
            <a:endParaRPr lang="en-GB" dirty="0"/>
          </a:p>
          <a:p>
            <a:r>
              <a:rPr lang="en-GB" dirty="0"/>
              <a:t> </a:t>
            </a:r>
          </a:p>
          <a:p>
            <a:pPr lvl="0"/>
            <a:r>
              <a:rPr lang="en-GB" dirty="0"/>
              <a:t>Hands-on: Adding a fit performance test </a:t>
            </a:r>
            <a:endParaRPr lang="en-GB" dirty="0" smtClean="0"/>
          </a:p>
          <a:p>
            <a:pPr lvl="0"/>
            <a:endParaRPr lang="en-GB" dirty="0" smtClean="0"/>
          </a:p>
          <a:p>
            <a:pPr lvl="0"/>
            <a:r>
              <a:rPr lang="en-GB" dirty="0"/>
              <a:t>Hands-on: Adding a new fit function through the Python API (use material </a:t>
            </a:r>
            <a:r>
              <a:rPr lang="en-GB" dirty="0" smtClean="0"/>
              <a:t>from </a:t>
            </a:r>
            <a:r>
              <a:rPr lang="en-GB" u="sng" dirty="0" smtClean="0">
                <a:hlinkClick r:id="rId2"/>
              </a:rPr>
              <a:t>http</a:t>
            </a:r>
            <a:r>
              <a:rPr lang="en-GB" u="sng" dirty="0">
                <a:hlinkClick r:id="rId2"/>
              </a:rPr>
              <a:t>://www.mantidproject.org/Extending_Mantid_With_Python</a:t>
            </a:r>
            <a:r>
              <a:rPr lang="en-GB" dirty="0"/>
              <a:t> </a:t>
            </a:r>
            <a:r>
              <a:rPr lang="en-GB" dirty="0" smtClean="0"/>
              <a:t>)</a:t>
            </a:r>
            <a:endParaRPr lang="en-GB" dirty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Demo/discussion/hands-on</a:t>
            </a:r>
            <a:r>
              <a:rPr lang="en-GB" dirty="0"/>
              <a:t>: Adding a new minimizer and/or fit function through the C++ </a:t>
            </a:r>
            <a:r>
              <a:rPr lang="en-GB" dirty="0" smtClean="0"/>
              <a:t>API</a:t>
            </a:r>
            <a:r>
              <a:rPr lang="en-GB" dirty="0"/>
              <a:t> 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Demo/discussion/hands-on</a:t>
            </a:r>
            <a:r>
              <a:rPr lang="en-GB" dirty="0"/>
              <a:t>: Adding 3</a:t>
            </a:r>
            <a:r>
              <a:rPr lang="en-GB" baseline="30000" dirty="0"/>
              <a:t>rd</a:t>
            </a:r>
            <a:r>
              <a:rPr lang="en-GB" dirty="0"/>
              <a:t> party library dependency (e.g. Fortran library dependency) </a:t>
            </a:r>
          </a:p>
          <a:p>
            <a:endParaRPr lang="en-GB" sz="1400" dirty="0"/>
          </a:p>
          <a:p>
            <a:r>
              <a:rPr lang="en-GB" sz="1400" dirty="0"/>
              <a:t> </a:t>
            </a:r>
          </a:p>
          <a:p>
            <a:r>
              <a:rPr lang="en-GB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703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9pPr>
          </a:lstStyle>
          <a:p>
            <a:r>
              <a:rPr lang="en-GB" b="0" kern="0" dirty="0" smtClean="0"/>
              <a:t>Medium to long term projects</a:t>
            </a:r>
            <a:endParaRPr lang="en-GB" b="0" kern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39838"/>
            <a:ext cx="7859216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Research oriented</a:t>
            </a:r>
          </a:p>
          <a:p>
            <a:endParaRPr lang="en-GB" b="0" kern="0" dirty="0" smtClean="0"/>
          </a:p>
          <a:p>
            <a:r>
              <a:rPr lang="en-GB" b="0" kern="0" dirty="0" smtClean="0"/>
              <a:t>Maximises </a:t>
            </a:r>
            <a:r>
              <a:rPr lang="en-GB" b="0" kern="0" dirty="0"/>
              <a:t>the benefit of </a:t>
            </a:r>
            <a:r>
              <a:rPr lang="en-GB" b="0" kern="0" dirty="0" smtClean="0"/>
              <a:t>inputs </a:t>
            </a:r>
            <a:r>
              <a:rPr lang="en-GB" b="0" kern="0" dirty="0"/>
              <a:t>from the numerical group and the </a:t>
            </a:r>
            <a:r>
              <a:rPr lang="en-GB" b="0" kern="0" dirty="0" smtClean="0"/>
              <a:t>benefits </a:t>
            </a:r>
            <a:r>
              <a:rPr lang="en-GB" b="0" kern="0" dirty="0"/>
              <a:t>for </a:t>
            </a:r>
            <a:r>
              <a:rPr lang="en-GB" b="0" kern="0" dirty="0" smtClean="0"/>
              <a:t>ISIS</a:t>
            </a:r>
          </a:p>
          <a:p>
            <a:pPr marL="0" indent="0">
              <a:buNone/>
            </a:pPr>
            <a:r>
              <a:rPr lang="en-GB" b="0" kern="0" dirty="0" smtClean="0"/>
              <a:t> </a:t>
            </a:r>
            <a:endParaRPr lang="en-GB" b="0" kern="0" dirty="0"/>
          </a:p>
          <a:p>
            <a:r>
              <a:rPr lang="en-GB" b="0" kern="0" dirty="0" smtClean="0"/>
              <a:t>Potentially very high medium to long term impact </a:t>
            </a:r>
            <a:r>
              <a:rPr lang="en-GB" b="0" kern="0" dirty="0" smtClean="0"/>
              <a:t>to</a:t>
            </a:r>
            <a:r>
              <a:rPr lang="en-GB" b="0" kern="0" dirty="0" smtClean="0"/>
              <a:t> </a:t>
            </a:r>
            <a:r>
              <a:rPr lang="en-GB" b="0" kern="0" dirty="0" smtClean="0"/>
              <a:t>ISIS</a:t>
            </a:r>
          </a:p>
        </p:txBody>
      </p:sp>
    </p:spTree>
    <p:extLst>
      <p:ext uri="{BB962C8B-B14F-4D97-AF65-F5344CB8AC3E}">
        <p14:creationId xmlns:p14="http://schemas.microsoft.com/office/powerpoint/2010/main" val="18539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573016"/>
            <a:ext cx="79143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Work: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Benchmarking (including using existing system and unit tests)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Updates to Mantid LS (perhaps not all in one 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Advertise and use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06896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General upgrade to Mantid least squares speed and stability</a:t>
            </a:r>
            <a:endParaRPr lang="en-GB" sz="28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2348880"/>
            <a:ext cx="8568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Motivations: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Instant benefit to all existing fitting activities in Mantid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Expose state of art LS engine to the neutron scattering community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628800"/>
            <a:ext cx="831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Goal: Replace old mediocre LS engine with state of the art LS engine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Engineering </a:t>
            </a: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examples</a:t>
            </a:r>
            <a:endParaRPr lang="en-GB" sz="28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408" y="1248790"/>
            <a:ext cx="75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point of contact: Joe Kelleher (EnginX principle beamline scientist)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272804"/>
            <a:ext cx="5960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Keywords from Joe Kelleher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Wrong physical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Failure to converge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Avoiding false minimum – global 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Happy to provide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[Also other optimisation problems…!]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2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882586"/>
            <a:ext cx="6688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Prior to 1</a:t>
            </a:r>
            <a:r>
              <a:rPr lang="en-GB" u="sng" baseline="30000" dirty="0" smtClean="0"/>
              <a:t>st</a:t>
            </a:r>
            <a:r>
              <a:rPr lang="en-GB" u="sng" dirty="0" smtClean="0"/>
              <a:t> Oct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Agreed </a:t>
            </a:r>
            <a:r>
              <a:rPr lang="en-GB" dirty="0" smtClean="0"/>
              <a:t>on medium to long term </a:t>
            </a:r>
            <a:r>
              <a:rPr lang="en-GB" dirty="0" smtClean="0"/>
              <a:t>projects </a:t>
            </a:r>
            <a:r>
              <a:rPr lang="en-GB" dirty="0" smtClean="0"/>
              <a:t>for 1</a:t>
            </a:r>
            <a:r>
              <a:rPr lang="en-GB" baseline="30000" dirty="0" smtClean="0"/>
              <a:t>st</a:t>
            </a:r>
            <a:r>
              <a:rPr lang="en-GB" dirty="0" smtClean="0"/>
              <a:t>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Training </a:t>
            </a:r>
            <a:r>
              <a:rPr lang="en-GB" dirty="0"/>
              <a:t>+ least </a:t>
            </a:r>
            <a:r>
              <a:rPr lang="en-GB" dirty="0" smtClean="0"/>
              <a:t>squares engineering examples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84363" y="2420888"/>
            <a:ext cx="55595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After 1</a:t>
            </a:r>
            <a:r>
              <a:rPr lang="en-GB" u="sng" baseline="30000" dirty="0" smtClean="0"/>
              <a:t>st</a:t>
            </a:r>
            <a:r>
              <a:rPr lang="en-GB" u="sng" dirty="0" smtClean="0"/>
              <a:t> Oct</a:t>
            </a:r>
            <a:r>
              <a:rPr lang="en-GB" dirty="0" smtClean="0"/>
              <a:t>: (annually reviewed)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Meeting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Setting up further performance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Further help with engineering LS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Code infrastructure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GB" dirty="0" smtClean="0"/>
              <a:t>esting and integration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General Mantid help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Any further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One software scientist 2 days per month</a:t>
            </a:r>
          </a:p>
          <a:p>
            <a:endParaRPr lang="en-GB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Timeline</a:t>
            </a:r>
            <a:endParaRPr lang="en-GB" sz="28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47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urther opportunities for training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Mantid training courses 21-23</a:t>
            </a:r>
            <a:r>
              <a:rPr lang="en-GB" baseline="30000" dirty="0" smtClean="0"/>
              <a:t>rd</a:t>
            </a:r>
            <a:r>
              <a:rPr lang="en-GB" dirty="0" smtClean="0"/>
              <a:t> September</a:t>
            </a:r>
          </a:p>
          <a:p>
            <a:endParaRPr lang="en-GB" dirty="0" smtClean="0"/>
          </a:p>
          <a:p>
            <a:r>
              <a:rPr lang="en-GB" dirty="0" smtClean="0"/>
              <a:t>Training material on the web (Quick Start Guide) </a:t>
            </a:r>
          </a:p>
          <a:p>
            <a:endParaRPr lang="en-GB" dirty="0" smtClean="0"/>
          </a:p>
          <a:p>
            <a:r>
              <a:rPr lang="en-GB" strike="sngStrike" dirty="0" smtClean="0"/>
              <a:t>Half/full day specialised training</a:t>
            </a:r>
            <a:endParaRPr lang="en-GB" strike="sngStrike" dirty="0"/>
          </a:p>
        </p:txBody>
      </p:sp>
    </p:spTree>
    <p:extLst>
      <p:ext uri="{BB962C8B-B14F-4D97-AF65-F5344CB8AC3E}">
        <p14:creationId xmlns:p14="http://schemas.microsoft.com/office/powerpoint/2010/main" val="9578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24609</TotalTime>
  <Words>244</Words>
  <Application>Microsoft Office PowerPoint</Application>
  <PresentationFormat>On-screen Show (4:3)</PresentationFormat>
  <Paragraphs>96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ISIS Small Bottom Banner</vt:lpstr>
      <vt:lpstr>1_ISIS Small Bottom Banner</vt:lpstr>
      <vt:lpstr>Intro to ½ day workshop SCD Numerical group/ISIS/Mantid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opportunities for training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ajm64</cp:lastModifiedBy>
  <cp:revision>517</cp:revision>
  <cp:lastPrinted>2015-04-23T10:36:30Z</cp:lastPrinted>
  <dcterms:created xsi:type="dcterms:W3CDTF">2007-04-16T13:36:05Z</dcterms:created>
  <dcterms:modified xsi:type="dcterms:W3CDTF">2015-07-31T04:37:13Z</dcterms:modified>
</cp:coreProperties>
</file>