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366" r:id="rId4"/>
    <p:sldId id="314" r:id="rId5"/>
    <p:sldId id="312" r:id="rId6"/>
    <p:sldId id="360" r:id="rId7"/>
    <p:sldId id="265" r:id="rId8"/>
    <p:sldId id="361" r:id="rId9"/>
    <p:sldId id="320" r:id="rId10"/>
    <p:sldId id="362" r:id="rId11"/>
    <p:sldId id="327" r:id="rId12"/>
    <p:sldId id="363" r:id="rId13"/>
    <p:sldId id="328" r:id="rId14"/>
    <p:sldId id="333" r:id="rId15"/>
    <p:sldId id="364" r:id="rId16"/>
    <p:sldId id="337" r:id="rId17"/>
    <p:sldId id="365" r:id="rId18"/>
    <p:sldId id="338" r:id="rId19"/>
    <p:sldId id="356" r:id="rId20"/>
    <p:sldId id="347" r:id="rId21"/>
    <p:sldId id="357" r:id="rId22"/>
    <p:sldId id="352" r:id="rId23"/>
    <p:sldId id="359" r:id="rId24"/>
    <p:sldId id="315" r:id="rId25"/>
    <p:sldId id="30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>
            <p14:sldId id="256"/>
          </p14:sldIdLst>
        </p14:section>
        <p14:section name="Introduction" id="{755EE3F0-735C-440F-866F-EC0FAA20BA8C}">
          <p14:sldIdLst>
            <p14:sldId id="257"/>
            <p14:sldId id="366"/>
            <p14:sldId id="314"/>
            <p14:sldId id="312"/>
          </p14:sldIdLst>
        </p14:section>
        <p14:section name="User Interface" id="{A4892BDB-28A5-4D75-A114-77D59D896F28}">
          <p14:sldIdLst>
            <p14:sldId id="360"/>
            <p14:sldId id="265"/>
          </p14:sldIdLst>
        </p14:section>
        <p14:section name="Framework" id="{34AEEF46-6027-40A9-89F4-9A30CC58A9D4}">
          <p14:sldIdLst>
            <p14:sldId id="361"/>
            <p14:sldId id="320"/>
          </p14:sldIdLst>
        </p14:section>
        <p14:section name="Python" id="{20B34580-C4B8-4A22-B79A-5407B7332806}">
          <p14:sldIdLst>
            <p14:sldId id="362"/>
            <p14:sldId id="327"/>
          </p14:sldIdLst>
        </p14:section>
        <p14:section name="Indirect Inelastic" id="{B0490C37-4B12-42E2-9824-3BCB43329C3B}">
          <p14:sldIdLst>
            <p14:sldId id="363"/>
            <p14:sldId id="328"/>
            <p14:sldId id="333"/>
          </p14:sldIdLst>
        </p14:section>
        <p14:section name="SANS" id="{1DD590FF-1CE0-4070-814F-19A3C61416FD}">
          <p14:sldIdLst>
            <p14:sldId id="364"/>
            <p14:sldId id="337"/>
          </p14:sldIdLst>
        </p14:section>
        <p14:section name="Muon" id="{A16FDEEA-DA59-4447-8998-0DA46E6127F0}">
          <p14:sldIdLst>
            <p14:sldId id="365"/>
            <p14:sldId id="338"/>
          </p14:sldIdLst>
        </p14:section>
        <p14:section name="Reflectometry" id="{6A25E49E-8FA9-464D-826C-38E7BA411BB5}">
          <p14:sldIdLst>
            <p14:sldId id="356"/>
            <p14:sldId id="347"/>
          </p14:sldIdLst>
        </p14:section>
        <p14:section name="Diffraction" id="{865F7CCE-BCB0-44E8-B1A0-753EEDB9E342}">
          <p14:sldIdLst>
            <p14:sldId id="357"/>
            <p14:sldId id="352"/>
          </p14:sldIdLst>
        </p14:section>
        <p14:section name="Conclusion" id="{68A5001D-DBEF-4EDA-92A5-8D8F15BE9927}">
          <p14:sldIdLst>
            <p14:sldId id="359"/>
            <p14:sldId id="315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9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1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1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draper@stfc.ac.u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www.mantid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</a:t>
            </a:r>
            <a:r>
              <a:rPr lang="en-GB" sz="1800" dirty="0" smtClean="0"/>
              <a:t>3.1</a:t>
            </a:r>
            <a:endParaRPr lang="en-GB" sz="1800" dirty="0" smtClean="0"/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Python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4997474"/>
          </a:xfrm>
        </p:spPr>
        <p:txBody>
          <a:bodyPr/>
          <a:lstStyle/>
          <a:p>
            <a:r>
              <a:rPr lang="en-GB" dirty="0" smtClean="0"/>
              <a:t>Version 1 is dead, long live version 2!</a:t>
            </a:r>
          </a:p>
          <a:p>
            <a:endParaRPr lang="en-GB" dirty="0" smtClean="0"/>
          </a:p>
          <a:p>
            <a:r>
              <a:rPr lang="en-GB" dirty="0" err="1" smtClean="0"/>
              <a:t>IPython</a:t>
            </a:r>
            <a:r>
              <a:rPr lang="en-GB" dirty="0" smtClean="0"/>
              <a:t> replaces old script interpreter</a:t>
            </a:r>
          </a:p>
          <a:p>
            <a:endParaRPr lang="en-GB" dirty="0"/>
          </a:p>
          <a:p>
            <a:r>
              <a:rPr lang="en-GB" dirty="0" smtClean="0"/>
              <a:t>Limited set of algorithms defined as functions on workspaces:</a:t>
            </a:r>
          </a:p>
          <a:p>
            <a:pPr lvl="1"/>
            <a:r>
              <a:rPr lang="en-GB" dirty="0" smtClean="0"/>
              <a:t>.delete()</a:t>
            </a:r>
          </a:p>
          <a:p>
            <a:pPr lvl="1"/>
            <a:r>
              <a:rPr lang="en-GB" dirty="0" smtClean="0"/>
              <a:t>.rename()</a:t>
            </a:r>
          </a:p>
          <a:p>
            <a:pPr lvl="1"/>
            <a:r>
              <a:rPr lang="en-GB" dirty="0" smtClean="0"/>
              <a:t>.clone()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convertUnits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rebin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maskDetectors</a:t>
            </a:r>
            <a:r>
              <a:rPr lang="en-GB" dirty="0" smtClean="0"/>
              <a:t>()</a:t>
            </a:r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6721634" y="623472"/>
            <a:ext cx="2174438" cy="1625600"/>
            <a:chOff x="4828074" y="1219199"/>
            <a:chExt cx="2174438" cy="1625600"/>
          </a:xfrm>
          <a:scene3d>
            <a:camera prst="orthographicFront"/>
            <a:lightRig rig="flat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4828074" y="1219199"/>
              <a:ext cx="2174438" cy="16256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907429" y="1298554"/>
              <a:ext cx="2015728" cy="14668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900" kern="1200" dirty="0" smtClean="0"/>
                <a:t>Release 3.0 (Nov)</a:t>
              </a:r>
              <a:endParaRPr lang="en-GB" sz="19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500" kern="1200" dirty="0" smtClean="0"/>
                <a:t>v2 only works</a:t>
              </a:r>
              <a:endParaRPr lang="en-GB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500" kern="1200" dirty="0" smtClean="0"/>
                <a:t>v1 removed</a:t>
              </a:r>
              <a:endParaRPr lang="en-GB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Bayes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a new interface for the indirect group</a:t>
            </a:r>
          </a:p>
          <a:p>
            <a:r>
              <a:rPr lang="en-GB" dirty="0" smtClean="0"/>
              <a:t>Brings together existing Bayesian fitting workflow algorithms</a:t>
            </a:r>
          </a:p>
          <a:p>
            <a:pPr lvl="1"/>
            <a:r>
              <a:rPr lang="en-GB" dirty="0" err="1" smtClean="0"/>
              <a:t>ResNorm</a:t>
            </a:r>
            <a:endParaRPr lang="en-GB" dirty="0" smtClean="0"/>
          </a:p>
          <a:p>
            <a:pPr lvl="1"/>
            <a:r>
              <a:rPr lang="en-GB" dirty="0" smtClean="0"/>
              <a:t>Quasi (previously </a:t>
            </a:r>
            <a:r>
              <a:rPr lang="en-GB" dirty="0" err="1" smtClean="0"/>
              <a:t>Qlines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Stretch (previously Quest)</a:t>
            </a:r>
          </a:p>
          <a:p>
            <a:pPr lvl="1"/>
            <a:r>
              <a:rPr lang="en-GB" dirty="0" err="1" smtClean="0"/>
              <a:t>JumpFit</a:t>
            </a:r>
            <a:endParaRPr lang="en-GB" dirty="0"/>
          </a:p>
          <a:p>
            <a:r>
              <a:rPr lang="en-GB" dirty="0" smtClean="0"/>
              <a:t>Similar to IDA…</a:t>
            </a:r>
          </a:p>
        </p:txBody>
      </p:sp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 smtClean="0"/>
              <a:t>Demo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67184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SANS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Algorithm: </a:t>
            </a:r>
            <a:r>
              <a:rPr lang="en-GB" dirty="0" err="1" smtClean="0"/>
              <a:t>RingProfile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466667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28120" y="1528200"/>
            <a:ext cx="4866840" cy="15807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566160" y="3383280"/>
            <a:ext cx="4943160" cy="1666440"/>
          </a:xfrm>
          <a:prstGeom prst="rect">
            <a:avLst/>
          </a:prstGeom>
        </p:spPr>
      </p:pic>
      <p:sp>
        <p:nvSpPr>
          <p:cNvPr id="7" name="TextShape 2"/>
          <p:cNvSpPr txBox="1"/>
          <p:nvPr/>
        </p:nvSpPr>
        <p:spPr>
          <a:xfrm>
            <a:off x="0" y="5394960"/>
            <a:ext cx="9235440" cy="5889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dirty="0"/>
              <a:t>Dead Time Correction for </a:t>
            </a:r>
            <a:r>
              <a:rPr lang="en-US" dirty="0" err="1"/>
              <a:t>PlotAsymmetryByLogValue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err="1"/>
              <a:t>Reflectometry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1361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meeting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</a:t>
            </a:r>
            <a:r>
              <a:rPr lang="en-GB" dirty="0" smtClean="0"/>
              <a:t>3.1</a:t>
            </a:r>
            <a:endParaRPr lang="en-GB" dirty="0" smtClean="0"/>
          </a:p>
          <a:p>
            <a:pPr lvl="1"/>
            <a:r>
              <a:rPr lang="en-GB" dirty="0" smtClean="0"/>
              <a:t>Release planned </a:t>
            </a:r>
            <a:r>
              <a:rPr lang="en-GB" dirty="0" smtClean="0"/>
              <a:t>Friday 7</a:t>
            </a:r>
            <a:r>
              <a:rPr lang="en-GB" baseline="30000" dirty="0" smtClean="0"/>
              <a:t>th</a:t>
            </a:r>
            <a:r>
              <a:rPr lang="en-GB" dirty="0" smtClean="0"/>
              <a:t> February</a:t>
            </a:r>
            <a:endParaRPr lang="en-GB" dirty="0" smtClean="0"/>
          </a:p>
          <a:p>
            <a:pPr lvl="1"/>
            <a:r>
              <a:rPr lang="en-GB" dirty="0" smtClean="0"/>
              <a:t>Present the changes and improvements</a:t>
            </a:r>
          </a:p>
          <a:p>
            <a:pPr lvl="1"/>
            <a:r>
              <a:rPr lang="en-GB" dirty="0" smtClean="0"/>
              <a:t>No focus this time</a:t>
            </a:r>
            <a:endParaRPr lang="en-GB" dirty="0" smtClean="0"/>
          </a:p>
          <a:p>
            <a:pPr lvl="1"/>
            <a:r>
              <a:rPr lang="en-GB" dirty="0" smtClean="0"/>
              <a:t>What’s coming next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Reflectometry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re-write of Stitch1D Algorithm</a:t>
            </a:r>
          </a:p>
          <a:p>
            <a:pPr lvl="1"/>
            <a:r>
              <a:rPr lang="en-GB" dirty="0" smtClean="0"/>
              <a:t>Identical results to combine2 python function</a:t>
            </a:r>
          </a:p>
          <a:p>
            <a:pPr lvl="1"/>
            <a:r>
              <a:rPr lang="en-GB" dirty="0" smtClean="0"/>
              <a:t>Algorithm has been tested and is being used at PSI</a:t>
            </a:r>
          </a:p>
          <a:p>
            <a:r>
              <a:rPr lang="en-GB" dirty="0" err="1" smtClean="0"/>
              <a:t>combineMulti</a:t>
            </a:r>
            <a:r>
              <a:rPr lang="en-GB" dirty="0" smtClean="0"/>
              <a:t> script refurbished </a:t>
            </a:r>
          </a:p>
          <a:p>
            <a:pPr lvl="1"/>
            <a:r>
              <a:rPr lang="en-GB" dirty="0" smtClean="0"/>
              <a:t>Loops over Stitch1D (that’s all)</a:t>
            </a:r>
            <a:endParaRPr lang="en-GB" dirty="0"/>
          </a:p>
          <a:p>
            <a:r>
              <a:rPr lang="en-GB" dirty="0" smtClean="0"/>
              <a:t>New Stitching Algorithm </a:t>
            </a:r>
            <a:r>
              <a:rPr lang="en-GB" b="1" dirty="0"/>
              <a:t>Stitch1DMany</a:t>
            </a:r>
            <a:endParaRPr lang="en-GB" b="1" dirty="0" smtClean="0"/>
          </a:p>
          <a:p>
            <a:pPr lvl="1"/>
            <a:r>
              <a:rPr lang="en-GB" dirty="0" smtClean="0"/>
              <a:t>Simpler inputs</a:t>
            </a:r>
          </a:p>
          <a:p>
            <a:pPr lvl="1"/>
            <a:r>
              <a:rPr lang="en-GB" dirty="0" smtClean="0"/>
              <a:t>Stricter input checking</a:t>
            </a:r>
          </a:p>
          <a:p>
            <a:pPr lvl="1"/>
            <a:r>
              <a:rPr lang="en-GB" dirty="0" smtClean="0"/>
              <a:t>Documented </a:t>
            </a:r>
          </a:p>
          <a:p>
            <a:pPr lvl="1"/>
            <a:r>
              <a:rPr lang="en-GB" dirty="0" smtClean="0"/>
              <a:t>Unit tested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717032"/>
            <a:ext cx="3619748" cy="29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Diffraction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69809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4474840" cy="4853458"/>
          </a:xfrm>
        </p:spPr>
        <p:txBody>
          <a:bodyPr/>
          <a:lstStyle/>
          <a:p>
            <a:r>
              <a:rPr lang="en-US" dirty="0" smtClean="0"/>
              <a:t>New algorithm </a:t>
            </a:r>
            <a:r>
              <a:rPr lang="en-US" dirty="0" err="1" smtClean="0"/>
              <a:t>ClearUB</a:t>
            </a:r>
            <a:endParaRPr lang="en-US" dirty="0" smtClean="0"/>
          </a:p>
          <a:p>
            <a:pPr lvl="1"/>
            <a:r>
              <a:rPr lang="en-US" dirty="0" smtClean="0"/>
              <a:t>Right-click option</a:t>
            </a:r>
          </a:p>
          <a:p>
            <a:pPr lvl="1"/>
            <a:endParaRPr lang="en-US" dirty="0"/>
          </a:p>
          <a:p>
            <a:r>
              <a:rPr lang="en-US" dirty="0" smtClean="0"/>
              <a:t> Major performance boost to </a:t>
            </a:r>
            <a:r>
              <a:rPr lang="en-US" dirty="0" err="1" smtClean="0"/>
              <a:t>ConvertToMD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Adaptable Q Radius for </a:t>
            </a:r>
            <a:r>
              <a:rPr lang="en-US" dirty="0" err="1" smtClean="0"/>
              <a:t>IntegratePeaksMD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764704"/>
            <a:ext cx="4157588" cy="2560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429000"/>
            <a:ext cx="4135308" cy="3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95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Next Release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coming in </a:t>
            </a:r>
            <a:r>
              <a:rPr lang="en-GB" dirty="0" smtClean="0"/>
              <a:t>v3.2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ISIS</a:t>
            </a:r>
            <a:endParaRPr lang="en-GB" dirty="0" smtClean="0"/>
          </a:p>
          <a:p>
            <a:r>
              <a:rPr lang="en-GB" dirty="0" smtClean="0"/>
              <a:t>Various </a:t>
            </a:r>
            <a:r>
              <a:rPr lang="en-GB" dirty="0" smtClean="0"/>
              <a:t>technique led improvements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sz="4400" dirty="0" smtClean="0"/>
              <a:t>Thank you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4" y="2122788"/>
            <a:ext cx="4383272" cy="2439386"/>
          </a:xfrm>
        </p:spPr>
      </p:pic>
    </p:spTree>
    <p:extLst>
      <p:ext uri="{BB962C8B-B14F-4D97-AF65-F5344CB8AC3E}">
        <p14:creationId xmlns:p14="http://schemas.microsoft.com/office/powerpoint/2010/main" val="26376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targeted for </a:t>
            </a:r>
            <a:r>
              <a:rPr lang="en-GB" dirty="0" smtClean="0"/>
              <a:t>v3.1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ISIS</a:t>
            </a:r>
          </a:p>
          <a:p>
            <a:pPr lvl="1"/>
            <a:r>
              <a:rPr lang="en-GB" dirty="0" smtClean="0"/>
              <a:t>Live event data reduction</a:t>
            </a:r>
          </a:p>
          <a:p>
            <a:pPr lvl="2"/>
            <a:r>
              <a:rPr lang="en-GB" dirty="0" smtClean="0"/>
              <a:t>Logs</a:t>
            </a:r>
          </a:p>
          <a:p>
            <a:pPr lvl="2"/>
            <a:r>
              <a:rPr lang="en-GB" dirty="0" smtClean="0"/>
              <a:t>Multi Period</a:t>
            </a:r>
          </a:p>
          <a:p>
            <a:pPr lvl="1"/>
            <a:r>
              <a:rPr lang="en-GB" dirty="0" smtClean="0"/>
              <a:t>Automatic Reduction</a:t>
            </a:r>
          </a:p>
          <a:p>
            <a:pPr lvl="2"/>
            <a:r>
              <a:rPr lang="en-GB" dirty="0" smtClean="0"/>
              <a:t>Expansion to more instruments</a:t>
            </a:r>
          </a:p>
          <a:p>
            <a:pPr lvl="2"/>
            <a:r>
              <a:rPr lang="en-GB" dirty="0" smtClean="0"/>
              <a:t>Upload to ICAT</a:t>
            </a:r>
          </a:p>
          <a:p>
            <a:pPr lvl="1"/>
            <a:r>
              <a:rPr lang="en-GB" dirty="0" smtClean="0"/>
              <a:t>Training courses</a:t>
            </a:r>
          </a:p>
          <a:p>
            <a:pPr lvl="2"/>
            <a:r>
              <a:rPr lang="en-GB" dirty="0" smtClean="0"/>
              <a:t>More sessions</a:t>
            </a:r>
          </a:p>
          <a:p>
            <a:pPr lvl="2"/>
            <a:r>
              <a:rPr lang="en-GB" dirty="0" smtClean="0"/>
              <a:t>ISIS &amp; ORNL</a:t>
            </a:r>
          </a:p>
          <a:p>
            <a:pPr lvl="2"/>
            <a:r>
              <a:rPr lang="en-GB" dirty="0" smtClean="0"/>
              <a:t>Recording</a:t>
            </a:r>
          </a:p>
          <a:p>
            <a:pPr lvl="1"/>
            <a:r>
              <a:rPr lang="en-GB" dirty="0" smtClean="0"/>
              <a:t>ICAT 4 Multi facility support</a:t>
            </a:r>
          </a:p>
          <a:p>
            <a:r>
              <a:rPr lang="en-GB" dirty="0" smtClean="0"/>
              <a:t>Various technique led improvements</a:t>
            </a:r>
          </a:p>
          <a:p>
            <a:endParaRPr lang="en-GB" dirty="0" smtClean="0"/>
          </a:p>
        </p:txBody>
      </p:sp>
      <p:pic>
        <p:nvPicPr>
          <p:cNvPr id="4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4944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1" y="4221088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0" y="4581128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3286360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 Courses</a:t>
            </a:r>
            <a:endParaRPr lang="en-GB" dirty="0"/>
          </a:p>
          <a:p>
            <a:pPr lvl="1"/>
            <a:r>
              <a:rPr lang="en-GB" dirty="0"/>
              <a:t>Introduction to Mantid</a:t>
            </a:r>
          </a:p>
          <a:p>
            <a:pPr lvl="1"/>
            <a:r>
              <a:rPr lang="en-GB" dirty="0"/>
              <a:t>Introduction to Python</a:t>
            </a:r>
          </a:p>
          <a:p>
            <a:pPr lvl="1"/>
            <a:r>
              <a:rPr lang="en-GB" dirty="0"/>
              <a:t>Python in Mantid</a:t>
            </a:r>
          </a:p>
          <a:p>
            <a:pPr lvl="1"/>
            <a:r>
              <a:rPr lang="en-GB" dirty="0"/>
              <a:t>Extending Mantid using Python</a:t>
            </a:r>
          </a:p>
          <a:p>
            <a:r>
              <a:rPr lang="en-GB" dirty="0" smtClean="0"/>
              <a:t>Dates</a:t>
            </a:r>
          </a:p>
          <a:p>
            <a:pPr lvl="1"/>
            <a:r>
              <a:rPr lang="en-GB" dirty="0" smtClean="0"/>
              <a:t>8-10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January </a:t>
            </a:r>
            <a:endParaRPr lang="en-GB" dirty="0"/>
          </a:p>
          <a:p>
            <a:pPr lvl="1"/>
            <a:r>
              <a:rPr lang="en-GB" dirty="0" smtClean="0"/>
              <a:t>14-17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January (ORNL) 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 smtClean="0"/>
              <a:t>Book</a:t>
            </a:r>
          </a:p>
          <a:p>
            <a:pPr lvl="1"/>
            <a:r>
              <a:rPr lang="en-GB" dirty="0" smtClean="0"/>
              <a:t>Email: </a:t>
            </a:r>
            <a:r>
              <a:rPr lang="en-GB" dirty="0" smtClean="0">
                <a:hlinkClick r:id="rId3"/>
              </a:rPr>
              <a:t>nick.draper@stfc.ac.uk</a:t>
            </a:r>
            <a:endParaRPr lang="en-GB" dirty="0" smtClean="0"/>
          </a:p>
          <a:p>
            <a:pPr lvl="1"/>
            <a:r>
              <a:rPr lang="en-GB" dirty="0" smtClean="0"/>
              <a:t>More details at </a:t>
            </a:r>
            <a:r>
              <a:rPr lang="en-GB" dirty="0" smtClean="0">
                <a:hlinkClick r:id="rId4"/>
              </a:rPr>
              <a:t>www.mantidproject.org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11" descr="C:\Users\rrc79113\Desktop\phot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/>
          <a:stretch/>
        </p:blipFill>
        <p:spPr bwMode="auto">
          <a:xfrm rot="5400000">
            <a:off x="5507503" y="1197353"/>
            <a:ext cx="3312368" cy="302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0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Platforms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Staying the same</a:t>
            </a:r>
          </a:p>
          <a:p>
            <a:pPr lvl="1"/>
            <a:r>
              <a:rPr lang="en-GB" dirty="0" smtClean="0"/>
              <a:t>RHEL </a:t>
            </a:r>
            <a:r>
              <a:rPr lang="en-GB" dirty="0"/>
              <a:t>6 64bit</a:t>
            </a:r>
          </a:p>
          <a:p>
            <a:pPr lvl="1"/>
            <a:r>
              <a:rPr lang="en-GB" dirty="0"/>
              <a:t>Windows XP 32bit</a:t>
            </a:r>
          </a:p>
          <a:p>
            <a:pPr lvl="1"/>
            <a:r>
              <a:rPr lang="en-GB" dirty="0"/>
              <a:t>Windows 7 64 bit</a:t>
            </a:r>
          </a:p>
          <a:p>
            <a:pPr lvl="1"/>
            <a:r>
              <a:rPr lang="en-GB" dirty="0"/>
              <a:t>Ubuntu LTS 64 </a:t>
            </a:r>
            <a:r>
              <a:rPr lang="en-GB" dirty="0" smtClean="0"/>
              <a:t>bit</a:t>
            </a:r>
          </a:p>
          <a:p>
            <a:endParaRPr lang="en-GB" dirty="0" smtClean="0"/>
          </a:p>
          <a:p>
            <a:r>
              <a:rPr lang="en-GB" dirty="0" smtClean="0"/>
              <a:t>Last supporting release</a:t>
            </a:r>
            <a:endParaRPr lang="en-GB" dirty="0"/>
          </a:p>
          <a:p>
            <a:pPr lvl="1"/>
            <a:r>
              <a:rPr lang="en-GB" dirty="0"/>
              <a:t>OSX Snow </a:t>
            </a:r>
            <a:r>
              <a:rPr lang="en-GB" dirty="0" smtClean="0"/>
              <a:t>Leopard + </a:t>
            </a:r>
          </a:p>
          <a:p>
            <a:r>
              <a:rPr lang="en-GB" dirty="0" smtClean="0"/>
              <a:t>Future Releases</a:t>
            </a:r>
          </a:p>
          <a:p>
            <a:pPr lvl="1"/>
            <a:r>
              <a:rPr lang="en-GB" dirty="0" smtClean="0"/>
              <a:t>OSX Mountain Lion +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Picture 2" descr="http://t1.gstatic.com/images?q=tbn:ANd9GcS-MpsJgLcp-RxWjWt_mTftrD_yHR030rdGNuTXrYB0INYem1FL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4744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hQSERQUExQUFRQUFxgaFxcXFxgXGBwXHRkYFhgcGBgYHCYeGBwjHBcXHy8gIycpLCwtFx8xNTAqNSYrLCkBCQoKDgwOGg8PGikcHSQsLCwpLCksKSwpLCkuLCwvLCwsLCksLCwpLCwsKSwsKSksLCwsKSwqLCwsKSkpLCwsKf/AABEIAKkBKgMBIgACEQEDEQH/xAAcAAAABwEBAAAAAAAAAAAAAAABAgMEBQYHAAj/xABSEAABAgQCAwsHCAcFBgcAAAABAhEAAwQhEjEFQVEGBxMiU2FxgZGx8BcyM3KSodEUI0KTssHh4ggYUlRz0vEVQ2KDoiU0dIKzwiREY2SUo9P/xAAaAQADAQEBAQAAAAAAAAAAAAABAgMABAUG/8QAKBEAAgIBBAIBAwUBAAAAAAAAAAECEQMSEyFRMUEyBGGBIqGxwfAU/9oADAMBAAIRAxEAPwC078u7Sp0fLkGmUlJmLIViTisATt5oyzy3aT5SX9X+aLt+kb6Kk/iK+yYw4eNcMgMvflu0nykv6v8ANHeW3SfKSvq/zRRVHIMA1re8l9cAfHZ8YNAsvflu0nykr6v80d5bdJs/CSgP4Z7M84ocHQspLgkG4cWLEMbi7EEjrO2DSBZevLbpPlJf1f5o7y26T5SX9X+aKIPGx7t9/bAixyy1H742lA1F68tmk+Ul/V/mgfLVpPlJf1f5oorQYJhtKBqZehv0aT5SW9v7vV0PrcXjhv06T5WX9X+aKNhg4EMoIRzZd/LPpPlZf1f5oON+XSfKyvq/zRSMMKJRFFjXQjyyLoN+PSfKy/q/zQYb8Ok+Vl/V/mimpRB8QA2MXfI98HRHoG5LsuSd97SXKy/YbtvA+V/SXKo+r/GIPQ+5Csqm4CnmKSfpkBCG2grbEPVeLZQ7yFYsfOTZEv1cUw9b4G98K1jXkZbjGKt9zSQb51DHXwdu/VAeV7SXKo+r/NE+neEma61AP/Dn/wDWEp+8RUAcWqlKOoGUpA7cZbsMC8YayEL5XtJcqj2PxgfK7pHlUex+MNtJ72GkJAcyRNGsyV4v9KglR6gYrK0FKilQUlSc0qBSodKTcQ6jB+KJuU15LgN9zSPKo9gfGBG+3pHlUex+MVASza2Yt2t3gwYIhtEehdyXZbvKzpHlUex+MGG+xpHlUex+MVMIgyARlzjqIY9oJHXG0R6NuS7LYN9fSPKo9j8YN5VNIcqn2PxiqJTZoUQiNoj0bXLstQ30dIcqn2B8YU8p1fyqfYEVVKIUwRtuPQNcuyznfN0hyo9js1wU76FfyqfYHxisFMEUmNtx6Drl2WdW+jpDlU+x+MCN9HSHKp9gfGKiqY2cdwmyDoj0DXLsth309Icqj2Pxjhvo6R5VPsfjFZSRbXDtMoZxtuPRtcuybVvo6SDtNRbIlFsnveNzp6klCSdYB90ebp0riqYGwL9hj0ZR+jR6qe4Rz54pVR0YJN3Zlf6RvoqT+Ir7JjD3jcf0jB81SfxFfZMYbEUWZ0GUrLPK77eaCwLbNfhocUXUqXwSQEq4bGoqXiGAoYYQEtZQOIkvrEIp2xyejUea7EA9RY9Ta4MO1hBoVhQIP493O+beNXEQbY1vBPwHVDJCtgJSdUGGuzPkL2vle7dJMCgN2dPjpgwQ0OkI5AAQogNlbnECkfdfX1ar/cOd1EoiiRNs4SSzscJJALFnABIBycAgtzjbBgmDpBZtWzs+A7Itm4HcEvSMx1OimQeOsWKj+wg96uoXuC2oq2aKcnSIvcxuQqK9eGQnigsuaqyE9f0lN9Eczs7xr+53e6o6Ih0mqqQxcgKwnaAeLKGwli2swvV6U4CWmXQykinlWWpNiQAXTKbLX84eoXxRPbntLyJyGkskp85B84HWT+1fXz3jilm1OkdkcWlWOUyZqs1JlD9mWApXtKDdieuB/slB87Gv11qUPZJYdQheqqkS0lUxSUJGZUWEVWs31aFALKmLOoJQQ/Ria3PEpTjHyyqi5eEWL+xKfkZXsJ+ECNDSR5qAjnQSg9qSIoc/foQ4CKZR2lUwAc3mgnV3QvS778s+kp1Av9FYIbaMQDnmLRPfh2U2J9F1+RLT6OaromfODrJZf+qInTuhaepThradLapibgc4WGVLPPYf4oeaB3VU9YDwC3Kc0kYVDnwnMc4tEtFYyvlEmq4ZiO6verm0wM2mJnyc8OcxIzs3pB0X9bOKWhjz+P6xvGkd0kqQvDTDhlYuPKSeIxPGKVZJXnYOCbKZ3Fd3Z7hUVSDV0QaZczJbYcR1gj6Mwe/XmFDpx503TObJg9oy3g4MlELIQ/hj0EauiFUyY6TmoQTLhUS4WTJhVMqMahFMuBUnO0OAiE1JggEEy4JUICQDBps7DaGS1OeaMYUmBw8NknPMwsEuGhSjomzvDChaekIIJiRSIAS2gTACJVHmq6D3R6Ko/Ro9VPcI851KuKroP3x6Mo/Ro9VPcI5vqPR04PL/AB/Zlf6RnoqT+Ir7JjDo3L9Iz0VJ/EV9lUYa0QiXkC/j3xwgyXPucDmtlrOvpjgIehGw8mZhILA52U5BBBSXYg6zAItr8a45Ig+Dqh0hGwEjZn8IURn4yjgmDhEVUSbkBq6A3vJ6826AIUSmBTLhRMuGoSwAiFUIg4EGSmCAkdzW55dbUokS3GK61N5ssG52PkBznY8a7uh0lLpJIo6UMiUkCYE5lwCJfSQQVHNiBfEYb71egvk1F8oIHDVRGB/2T6MdDOsjnVD7Tm59KJoCEkpUkrUQQOOSXJOZKy6ss3jg+om3wjv+ngo+SD0FuwQV8HPwpUqwFgBzA5Hohhp9Zkz0rlcIk3DJdKk53cG2bWybmhxovc3KlTVTJ/BcZsBXxmN/NvxTcXz7YDdJpjCQhIycOGIDNa1mu3a8cPg6+G+CoaVdRxrVMWov56io2d2UpywJ27YQRSLWEjJNns9+YbYk6cmap1e/455xKjRuVwnVd82uemIyLxIOVopKApT+bk4ObAlxrzTaJNWjRtGI3B5mGY25Q4XSMQHBBJc+qSvq80fjCiJIJYfQALqslrMHzewhKHsrlVJVKWkqxAv5yCUkHWxAsbt0GLDI0vUrQUCfULQXdJmKWcrAnMpI1O3TnAaUpMQc+cwuTmxFi2u+eyI/RWkTJWL2SdgOXTlr8WiseCUuS/7mNGokodRBLXxMC/O+ees90O1boEy5roTn54SAy08zWKhcjrBsXjp9AmopiEEJJDpIuxG0E5RG6N0VNly2UyzZ2LgP/iz15xVNrwSpPyR2+BucCFCspz81OA4TDlxslbWVYEdB2mKgiT49/fGzytEJTLVTL4yJiVEOXGI+kS+wviHSuMvm6MMqYuUrOWpukZpJ6QQeuPRhk4pnBOCu0RaZEG4OJE07QwrZ2GLKVkXESmKDRHT6m9oGdOKsz4ytthJErilXfFESY3LkwWaHAYQ8TRKIuM+qHcuUAG2Q6QjYypKJheHeFoMuCKMEwZRhNSoBSoSUqFGQWqVxT0Hu8dsej6P0aPVT3CPNVTM4qugx6Vo/Ro9VPcI5s/o6cHl/gyv9Iz0VJ/EV9hUYilLlrddhG3/pF+ipP4ivsKjEkhOFT4sTpws2Fr4sWt/NZud9USh4Kz8hWg6R4ya+uAAg7PFkiLYCRCpL6tkAkQolEVSJNgtz/wBNUKJR46/HZApRCiUQwoARCqUwKUQqlEEAVKIe6P0aZ06VJYvNWlJaxwquog8yHMEp5acQCyQh7lIctzAkPFk3s6ML0nJf+7StY6QAjuWYWTpNjQVtI07TO6yTRz5clSJiuDlJUAgJwuoqSLqUGICD1TIhtIbuETlA8GZaRxcRUCXLEEgBhhPOfOMVndhUldfVqd2mBCeYoQiUf9SVdpiLkVbT5KLHjDV3x4M8knJr0e7HHFRT9kxLqjLSpRSQcasAOFWEZWDWHMNURFTTTSAEpxrW7ZlnyDdfNYROVc5IJA252uW5+iEpO6iRTKJmEgtYgEgANbFkH+6Fu3RqpWLaH0CpAKphuA+F3IZiz684PoyfwhUpTMCyTtyyfUXHbAy92FMbqK5aSCnGsEILg2Km1vmdcJ8WWEJJYgPm7vcm1tfu6ofTxyLqE6+WQpKhkFH3pIPTnEpS04Mt8iwHVmH7TCM5KVpzvbt+Pxh2myRsezdTdP8AWJKPJRy4EtDyPlNOsEALSznV0F8ohtIbm5kpbqAKFWxO4ze51Hpid0hpinoimWsqM2cEq4NDlZYKYnUkMDnmx2GGqN8CQHlqkzwpQcoKcTpJIzB4o17Ot4q48Wial6F9zdSuW0tTlGq5srpGYMWvQFQZq1YsTpcEkADY1s4qkpKUkKHmqbw22+uLzueAwKZrqd9rgd0bE9UqNlVIfV/mYhnLIWOrzh1pxDrik7uqQIqETNUxLHY4uOsursi+kRRd8Q4dHy5lyZSkjncESf8AuMdy5Zxy8FLr9IJT9Iv41RBrnGYefxqhCfOKlOoXPi0LUVIXyjshjo4pTOFPqJjkEmYP2RfmOyHM8AEAAk+7LXB5Epg+uLJEWxYwksM8HWqG61ZwTBJq4QKoFaoRUqAEFa4SUuCzFwiuZAGAqVcRXQe6PTtJ6NHqp7hHlmqXxFeqe6PU1J6NHqp7hHNn9HTh9mWfpFejpP4ivsqjEgI2/wDSIHzVJ/EV9kxiqUwuNcByPkKlEHCYMlMKJRHQkc7YCEQslEGwdHVl1QqlEMIAmXCiUQZKIWSIJgiUQslDRyEwqE2z6vfGMECYt+9OP9pj/h5v2pUVT74s29zOCNIyifppWgdJZXckwmT4spj+SE9MOKipz/3qpP8A98xohNGBXylMwgshQ7VOB3xbt1lOEVdUGN5uLL9tKZliedZiBpaYJmEuRl2ggx8++Gz3VykOatZKu38fvMWPQqJfydctaQpKwcZtivrD7NUNZGjgQVtbLqPfshxoz5pRSeonZCx82aXKobTNApEuWhVMZ4lBIQpCkpCgnzAsKLpIAF75bbxXKTTpmomIUhIMuYoJZywUSrCHNgHsBYBmyEaLP0kESjq59nbGTUp461FgFrdsrCwt1x0XaI0WaXpYJSCoOHAz57GJ2g0whwr9m4DWcCKzTS8TAi1oeKlBGWZ1auqJ3yUrgDRUybWqnTJtLLnJM4qScWApNsLlQIKcIQBswxa9G0SJS1zZoQZ60BAQgOmXLGQci99usnbDPcGsolLlEB3d9vTFgnqAfa33s1oo5ccCVyQVWkE2sARq1vF03M+h/wCY+6IuXoYCScWZD9GsN3xYaCRglpTsF+k3PvMJgg9VhzTTjQ5eKTvjIfRcwf8Aqpb/AOUIurxSN8FT0MtDtwq0nrxCb3BUejD5I4ZuosyyZJJVaxtcw+okFjZj1QtKosOd4cpDvcBgTfW2oc8eiecNlShBSpo5a4QXMt48a4xjpsyGsyZAzZxu2Vj2WHf74aTJ14AQ6l/fn0Ew3WuCrXCSlwAgrXCSlRylQmqAETqlcRXqnuj1XSejR6qe4R5QqjxFeqe6PV9J6NHqp7hHNn9HVh8My/8ASGHzdJ66vsKjGUiNo/SDS6KT11fZMY6lMPi+ImZ/qARL8dTwqlEClELJEWIAJlwqJXjng2eeoN1QoJdgXF3trHTBMAJfjx1wolEclMKYYwoVoMI5oPLRGCGly4ktGTDKmy5otgWCejJX+kmEZEiJKnpntCSfA8VyXDd7IdcmcPNmoA1MFJLhztKVN/lmKhXyGWDkx58tbZxdtDy/llCqmUfnJTFByLjK+pwSkn/GrZFUrKXEMN3TbnsWIYsxcZao8PNCpHs4Z3EnNEHFKAfMAg8+R7YUVR4jgPnDI7R080QugqpSGQoMh/OsGObM9xFim285SgBcLY4e1IuOmJJDtlTqdI4kqlk3BKSC+pWGKbwuKYcIdlMG6m74fVJK9JVCSpgVgpBJQ3EChne5b3xYq3e0n4AumMtdziSVFIUl3HGGz3g88XURHLg6loFJSmzvsII58ug9kH0pRqATZxmSGLcxvB9zdTwsoSqmSiVOk1HBMAwLJxOxuzdIyIzhDRW52s0iqYtEuVT05UuW4JC1ISSlQYWJJHnDK7Qqg7HckkmSO5uuHBheRS4+H3dsXTc9QCYjh1EkPYarHwOqKHuq0AqkSsglKcwHSE2HbkIue42XUGipgrip4JJKcLKL8Z1ObEu56YKhYkp0iwSEFasX0RkIfQlKNtnMzQpHTCOlHPKVidUeKQM1cUddn6g56ooe+DXBU6XKGSA5HuT2ccRdaqqCAqYogJlg55YtfUBZ+dWyMe0hpIzZq5pfjmz5tkl+drnnJjqwxuVnNmlUaAmzIazJsJzJ8Npk6Ow4xSZOhrMnQnMmwgtcAIZa3hFSoBaoTxxggqVCalbI4qgJYBUkKVhBIBUxOEOxLC5YXYQDHTiHOF8L2xM7anaz9EIqVAqMEJtAGEqk8RXqnuj1lSejR6qe4R5LqTxVdB7o9aUno0eqnuEc2b0dOHwzNN/4cSl9dX2TGQITGw7/AEOJS+ur7JjI0piuL4ksvyBSiFQj8IBKYdzKBaEoWpLJmAlB2gHCfeGipETlJF3fKzbXGfMz+6DJRBkJhQJggCpTBsMHCYMEwQCaUQ+ppEFkSofSZcK2MhWTTxL0VJlDSnRcRKyZ4THJkbOiKQ9pVGStMxOrMbR4+/bDndNo4KT8qk3Sq8xI1Ktxug/S9rWTDVdclg3WTBdG7pU0y7qCpa/OSHLfhfw5iEsbmqZ0RyKLK+qlCxiKiOg6+stc9OR2RK6K0ipFrlIYOp1OT+y7e4RJaV3NBQ4el48s3KBco24RmpN3w5jU4ZoiQpyMyPeTkOjxsjicXHhnWmpEZup0GF1Uqeh04mRMw3LuSkkkgNci/NGk6LUJUsBhzsln95vFZmTAwbaH2eNcOVypU/CJypgIDMFKwai5S7PZnh4S55FkuCE3dIp51RTKUpAWmaBMwhzwTG0wpyYtn+0dRMaLoSvQZaUpw4W4uFsLbBhsG2RWJu4eUpTheEAuAGAybULZC/T1v5u5yRLTiMyYgi7oWUkt0Z7LvF7JDHdpuaXVTZUtKgEzFjFa+AHEo4ibWcZG5A1xcZMvCABYDIDKCUS3QknMjXm2p/dC8GK9gk/R0JzFnzRmfcNvw/rHKm6k56zqHT8O6KZux3ZpkpVJknFNV5ys2fWfuGvozok5OkI5KKtjDd/ukSr/AMNKNg2Mg9BYnnF+j1rUWZNgi5huSSSS5JzJNyTzwgtcd8I6VRwTk5Owy5kILXALXCSlwwpylwmtUBjvCRVACCTBCY5ZveEyYwQ2LoyOb9GrWHfq15QmVRylW57a9V3t2a9Wt7Ex+PwhWw0cowQqjujUPdBCYVsZIJUniK6D3R63pPRo9VPcI8jVHmq6D3R65pPRo9VPcI58j5OnGuDON/fzaX1lfZMZMhMa1v7ebS+sr7JjKEiL4vic+X5BkphdIgqEwqkRYiCkQYCOEc8EUNCktEJQshbQTDqXDqSp4jhO5oWQotshWhkyWp6tKbk+4x0zSSTkk83gRGSyAdp90PEc+WzL+sLoQdRxnLVYBub4wtK0Yc1m2toKK0AWYQ2nVZJFyRshlFIVybJzRel1Up+ZLoGaSbHo2eNd4sUurpK03PAznBLWcj9pOSuno40ZwqvJLB2e5di3NCKp7Wfs8WiWTDGZXHmlA09W56ajJpic8SD/ANpvlsJhpNkEK4wKSdoIs/P1xSKDdlUySBLmEp2Lc9pz7TFmpd8yoCePJQroLe5o4pfRv0dkfqk/JM0ylhuM2eVxn+Puh3NQeKgkElit/d8bRCeUwa6UPzNCUzfRmfQp0j/m/rCL6WQ//RA0GXMsAATYam74aaR0tLkpKp0xKQNQPuJ/p1xmlfu+qpgICkoB/ZDn4e6K3U1KlnEtSlnaov2bOqOqOB+znlnXot+6LfDVNBl04wIyxNf/AJQe8jq1xTFr53JuTclzm5OZgq5kN1zI6YxUfBzSk5eRRU2EFrgq1wkVQwoeYSLHVq54RUuOUfu94ce4wQqf+vXACATBcUApUFKoAQFKgZ60lRKQQnUCcRHSWD9kJkwRSoVsajiYIoxxMEJhWxkgT48dnbBSrx46PdBpZTiGPFh14SArKzEggXbVCDxNsokBPVxVdB7o9e0no0eqnuEeQJ5seg90ev6T0aPVT3CJSKxM639fNpfWV9kxlaExqu/mOLS+sr7JjLZYjqw/E5c3yF5U0gEBr5nWzM3R8BAgQRMKzJbYbpOIPYu1yGVsNn6CIsRCwanpVzZiZctJXMWWSlNyTn3XJOTElmgjxdt7v5mm0lWAAzZEnDLe+E4VLPUSEezAk6VmitTobjeurf8A25Wz8GJvH7MLP1tzxByNGzTO4AS1cNiwcGzKxC7EHmu+TXyvEbJrJiJgnJWoTQcQmPxsebk63Ob5uY1rTGmZVNpCgrZiWFTTKEwi+H0ZSphctjwnW3Q0K3JfcdRT58Faqt76plS1rUZHzaStSRN4wSA5thbIbYq5L3yiyad3BrQF1VPMRVSCVLK0F5gBcnEB5zayC/MIq/C64MXfuxZKvVE3pHQU2nlypisBlzg6FoViBsCxLBixduY7IJXaInJpkVK8CZUw4UAqONRuLJa4ZJLvkO2wbhiNIU07R83EEpabKmJD4ONxgDkHcttCl7Ihd8HTXC1ZlBJRKpHky5ZDMAwUpufCG/wpTtgKTvSFxVav9ZCSElSkpSLrUlIfJ1Fh7zD/AHR7nZ9CUJnBLzAopKFYgyWCrsLjEO2Ge59ZXWUqdtRI/wCqkn3Rf93p+VUtWR59BVdJMpaUP0AFZP8AlRpSakkZRTTZTdz+5SorETFyAjDLIBxqKQS2IgMC9u8dUJKQVZa417cQPkwoqPJc6ROqZ17gqKBLBHqlQ/y4p+5rc7JFPOqqor4CQoICEFlLmWDPqDqSM9ZuALhT83+AuHCr8kBKkgaoMqbFnVoilq6SfOo0zJM2mGJcpazMCkMS4JcuyVNzpZrgww3R6GlSaKgnIBC6hBVMJUSCcKDYHLM5Q2tC6WQipobnv0am6NfuhJUy3jxqiy1+5+Sik0bNAVjqpqUzeMWKSWLD6PVEjpjRGi6Os+TzkVEzGUZLKUygrCkOQoKWXdZd2BDc41obQyihRJAAJJyADknmAhGatiRcMSCCGIIsQRqIjSdzWhpNDps06gtaiMVMvEwSkyppWJgtiLApFtTxUt0NZQfLSRJqEy0zaj5SOEBUteI4TLJJCRjBfKyoGq2bTSv70QCqg4WtnnrL4bE7HSD0vD+o3OTUUKK0mWZU1ZQAFOsEFQchmzQci+W0taJe5Snq6WpXJo6ujmyJfCIM5UxUuaAFHCDMs/F1ZYgb3EQWntASpOhaWrSrHNmz1BSkrUUYcM9TYTYLHBoSWGaTG1XwNoZWFLgijGkbrNAaJ0bUBE+XUzUzEhQQiYoCUgcUqUrGFrJLlnZk5batvg7mE0FYZUtRVKmS0zJZNyEqKklJP0mKSx2EO5BJymmZwaGG57c7OrpxkyMHCBBXx1YRhSUpNwDfjizREKqHGLUQMhqa1uiL7vJq/wBpr/4Wb/1JEZzIVxE+qO6BfNBcf0pk/ui3KzqJNOqcZZFTLMxGBWIgDCWVYalpuHGey8KTmLf02NF50xuGSpWh5NMVJmaQkYphUtS0hkSpqiEk2CQqYoJDB2yzhxM0doVFYKBUqrKsYkmr4Yj54nA4lg4Wx8V8LOMiLwmsfbM6KoI8aNoLewlqr9IUVQo/MSMcmcHAGLzJikJIxsCHTk6SI7QO5zROkkT5FGmplVMmUZkubNW4mgWxKQCUgElLgJBAWGhHMZYzNngpMEC3AO0RyoDYUgcUEJgCYKVQox00uD0HuJj2DSejR6qe4R46m5Ho+6PYtJ6NHqp7hCSHRne/l5tN6yvsmMuRGpb+OVK+WNXcdVn7YyxOXZ9/jqjrw/E5M3yYri2v4/CAxwm8Cgi7vlxWIF3GdrhnsGu19tiBypkWfe+3QypC59PVf7tWS+DWrUk8YAnYCFqBIy4pyBIquKEzAatUFOnZfpe9mQp5lXSfJHBM8TOMZd8h5oJB2kAsb5E2n69Gla5MqTNlyZMmUUyFTeKlZBS4GsYrNmWlu12jPgkO7CDKD5wNL8tjal4SNR3NaNOiFTqirqJGBUpSUyJSytU1bgpLEC4YgWPnlyA75hwjDoEFSkDJhBHgpVyBu+EaBXVv9m6NlyZMxIrKtQmTloUlRlpQykocOHBYNkXmbYJu3Eutp5GkZRQmYoCXVSgRiCxxQtncgEYXa4KDYAxR5MqHKZY5oCh79hc74JjcOhI0hSlRAAmAkksAwJzOVxFr0PpSUrSmkJM5SRT1nDS1KxAB0lQScWQ4vCMdpEZ60KhDJC3R5zYDc2ALlLNh1RpRs0XRoOh90SZunjNKkiX85LQSQAEIQoJY7CUlQ9aENE1Euopa3RxmolTTULmSFLLIW0wHDi2ug9SgQCxigLW58d0JKVC6F/H7B1f3+5olNJToqjq+GmylVNUjg5cqWrGyWUMarBg6yTq4oAcloFejxpLRVGmRNkpm0jomImrwcVsLuASHwpULMxOsNGbKWNQA6Bzk32558whNbHNuuNp93yFS9ejS90VRJFHomXKnomiTUpSpSSACUqKVKAzwYgWVkQx1xDb5dUlWlVKSpKk/M3BBGSdYLbYpRMFNubmjKNGcrNa0zpqVL3SU80zEcFwQSV4hhBUiekOp2HGUkczw10JoiXRabxVUynKZ/wApXTKCsQExUxJRjcAIVhWsC9zYHKMtBGWQ5g/ucd8ECLZBteTa/gYGj19qG18+Pdmzbn/lMk1qdIV0qZOm06+DlCdiDBwpYSQEywSpISAATfYYo+m6lKtzNGkKTj+VTiUAjEAfld8IuBcatYimsBYADmaAKhsv4zjKNOxtZd9++pTM0gShSVj5LLDpIUHxzrONdxC2/FUomVdNgUlbUqAcJCr45hItrjP8Vm1fHPuHZCZYZQEqr7Gcrsv+8tUpRpJZWpKAaWaHUoJDmZJYOdcMarernypKlmr0eoSpZUQmeoqOEEkAYLkswy1RTJqcgWYscwdouzsc7G/NcQRUsO7DqSO3myhH5sZcqmazpTdPKpZu52oUoKTIpSJoSQpSQuTKlKcC7pxEtmcJhCdveJVpA1qayk/s9U/5SZvCjFhx8KpDMz4nS72F87RlQDZWeCFId2D9ETaKJm2bmN2Mqr0vpOeFJRJNKESitkFSUlnZR1qxEDNiHAMVLeMq0or5ipi0pBo5gdSgkEmZJs51xn6gDnAKAOcLQ1gSjxR0CBxQUmBwsAp03JDZkNhLkbDittwq2RgHTJjkks5JNg1y+TZC+QtYbII8c8FeMECYbHoj2NSejR6qe4R45nLcZAMGsG6ztPPHsak9Gj1U9whWMiu7424qZpBMoSlpSZZJOIEu4bVFIG8rVcrK7D8Y2qOho5JRVISWOMnbMX8i9U3pZXYfjAeRaq5WV2H4xtMdDb0+xdiHRi3kWquVldh+MFG8nVctK7D8Y2uOjb0+zbEOjFRvK1XKyuxXxgDvKVfLSexXxja46BvT7Nsw6MTG8jVctK7FfGDp3lakf3srsMbTHRt6fYdmHRjQ3mqrlZXYYHyOVXKSuwxskdG3p9m2YdGN+Ryq5WV74A7zdVysrsMbLHRt6ZtmHRjB3marlZXYfjBTvLVfLSuw/GNpjo29M2zAxQ7ydXy0rsPxgFbydWf76Ts80++9+mNsjo29Ps2zDoxI7yFVy0rsPxgp3j6rlpPYr4xt8dG3Z9m2odGH+Q2r5aT2K+MB5DKvlpXsq+MbjHQN2XYdqPRhp3iqtm4eV2K6tfT2wQ7w9Xy8r2VfGN1jo25I23HowlW8LV2afJ5+KrNzz2sw6oJ5A6vl5Psq/mjeY6BuSDoiYN5Aqvl5Psq/mgp3gKv94k+yr+aN7joGth0owT9X+r5eT7Kv5oD9X2r/AHiT7Kv5o3yOgamGkYF+r5V/vEn2FfzQH6vdX+8SfYP80b9HRrZqMA/V6q/3iT7Kv5o79Xmr/eJPsq/mjf46NYaPP/6vFX+8SfZV/NHfq8Vf7xJ9lXxj0BHRrNR5/wD1dqo/+Ylewr4xu0mlKUpGwAdgh1HQD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://blog.gameagent.com/wp-content/uploads/2012/07/Mac_OSX_MountainLio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r="6152"/>
          <a:stretch/>
        </p:blipFill>
        <p:spPr bwMode="auto">
          <a:xfrm>
            <a:off x="5652120" y="4437112"/>
            <a:ext cx="2705100" cy="175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2"/>
            <a:endCxn id="1030" idx="0"/>
          </p:cNvCxnSpPr>
          <p:nvPr/>
        </p:nvCxnSpPr>
        <p:spPr bwMode="auto">
          <a:xfrm>
            <a:off x="7004670" y="2810670"/>
            <a:ext cx="0" cy="1626442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Citing Mantid</a:t>
            </a:r>
          </a:p>
          <a:p>
            <a:pPr lvl="1"/>
            <a:r>
              <a:rPr lang="en-GB" dirty="0" smtClean="0"/>
              <a:t>Each Release is now assigned a new DOI</a:t>
            </a:r>
          </a:p>
          <a:p>
            <a:pPr lvl="1"/>
            <a:r>
              <a:rPr lang="en-GB" dirty="0" smtClean="0"/>
              <a:t>Easy to reference and search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General Plot Options</a:t>
            </a:r>
          </a:p>
        </p:txBody>
      </p:sp>
      <p:pic>
        <p:nvPicPr>
          <p:cNvPr id="4098" name="Picture 2" descr="C:\Users\rrc79113\Desktop\DOI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3" b="14732"/>
          <a:stretch/>
        </p:blipFill>
        <p:spPr bwMode="auto">
          <a:xfrm>
            <a:off x="1547664" y="2492897"/>
            <a:ext cx="4320480" cy="118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rc79113\Desktop\DOI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84" y="1052736"/>
            <a:ext cx="248169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rc79113\Desktop\AxesSetting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67716"/>
            <a:ext cx="3813150" cy="25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Framework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6622"/>
            <a:ext cx="8229600" cy="1757114"/>
          </a:xfrm>
        </p:spPr>
        <p:txBody>
          <a:bodyPr/>
          <a:lstStyle/>
          <a:p>
            <a:r>
              <a:rPr lang="en-GB" dirty="0" smtClean="0"/>
              <a:t>McStas</a:t>
            </a:r>
          </a:p>
          <a:p>
            <a:pPr lvl="1"/>
            <a:r>
              <a:rPr lang="en-GB" dirty="0" err="1" smtClean="0"/>
              <a:t>LoadMcStas</a:t>
            </a:r>
            <a:r>
              <a:rPr lang="en-GB" dirty="0" smtClean="0"/>
              <a:t> </a:t>
            </a:r>
            <a:r>
              <a:rPr lang="en-GB" i="1" dirty="0" smtClean="0"/>
              <a:t>added</a:t>
            </a:r>
            <a:r>
              <a:rPr lang="en-GB" dirty="0" smtClean="0"/>
              <a:t> (McStas </a:t>
            </a:r>
            <a:r>
              <a:rPr lang="en-GB" dirty="0"/>
              <a:t>2.1 histogram and </a:t>
            </a:r>
            <a:r>
              <a:rPr lang="en-GB" dirty="0" smtClean="0"/>
              <a:t>event data)</a:t>
            </a:r>
          </a:p>
          <a:p>
            <a:pPr lvl="1"/>
            <a:r>
              <a:rPr lang="en-GB" dirty="0" err="1"/>
              <a:t>LoadMcStasNexus</a:t>
            </a:r>
            <a:r>
              <a:rPr lang="en-GB" dirty="0"/>
              <a:t> </a:t>
            </a:r>
            <a:r>
              <a:rPr lang="en-GB" i="1" dirty="0" smtClean="0"/>
              <a:t>kept</a:t>
            </a:r>
            <a:r>
              <a:rPr lang="en-GB" dirty="0" smtClean="0"/>
              <a:t> (McStas </a:t>
            </a:r>
            <a:r>
              <a:rPr lang="en-GB" dirty="0"/>
              <a:t>2.0 histogram </a:t>
            </a:r>
            <a:r>
              <a:rPr lang="en-GB" dirty="0" smtClean="0"/>
              <a:t>data)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99592" y="4077072"/>
            <a:ext cx="2016224" cy="12734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S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imulated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63888" y="4077072"/>
            <a:ext cx="2016224" cy="12734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ISIS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56176" y="4077072"/>
            <a:ext cx="2016224" cy="12734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Difference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4293096"/>
            <a:ext cx="367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0" dirty="0" smtClean="0"/>
              <a:t>-</a:t>
            </a:r>
            <a:endParaRPr lang="en-GB" sz="4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4293096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0" dirty="0"/>
              <a:t>=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23815"/>
            <a:ext cx="8229600" cy="1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PSI</a:t>
            </a:r>
          </a:p>
          <a:p>
            <a:pPr lvl="1"/>
            <a:r>
              <a:rPr lang="en-GB" b="0" kern="0" dirty="0" err="1" smtClean="0"/>
              <a:t>LoadSINQ</a:t>
            </a:r>
            <a:endParaRPr lang="en-GB" b="0" kern="0" dirty="0" smtClean="0"/>
          </a:p>
          <a:p>
            <a:pPr lvl="1"/>
            <a:r>
              <a:rPr lang="en-GB" b="0" kern="0" dirty="0" err="1" smtClean="0"/>
              <a:t>LoadFlexiNexus</a:t>
            </a:r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7690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1881</TotalTime>
  <Words>395</Words>
  <Application>Microsoft Office PowerPoint</Application>
  <PresentationFormat>On-screen Show (4:3)</PresentationFormat>
  <Paragraphs>157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Mantid slide template</vt:lpstr>
      <vt:lpstr>Mantid Release Presentation</vt:lpstr>
      <vt:lpstr>What is this meeting</vt:lpstr>
      <vt:lpstr>What we targeted for v3.1</vt:lpstr>
      <vt:lpstr>Training Courses</vt:lpstr>
      <vt:lpstr>Supported Platforms</vt:lpstr>
      <vt:lpstr>PowerPoint Presentation</vt:lpstr>
      <vt:lpstr>User Interface</vt:lpstr>
      <vt:lpstr>PowerPoint Presentation</vt:lpstr>
      <vt:lpstr>Framework</vt:lpstr>
      <vt:lpstr>PowerPoint Presentation</vt:lpstr>
      <vt:lpstr>Python</vt:lpstr>
      <vt:lpstr>PowerPoint Presentation</vt:lpstr>
      <vt:lpstr>Indirect Bayes</vt:lpstr>
      <vt:lpstr>PowerPoint Presentation</vt:lpstr>
      <vt:lpstr>PowerPoint Presentation</vt:lpstr>
      <vt:lpstr>SANS</vt:lpstr>
      <vt:lpstr>PowerPoint Presentation</vt:lpstr>
      <vt:lpstr>Muon</vt:lpstr>
      <vt:lpstr>PowerPoint Presentation</vt:lpstr>
      <vt:lpstr>Reflectometry</vt:lpstr>
      <vt:lpstr>PowerPoint Presentation</vt:lpstr>
      <vt:lpstr>Algorithm Changes</vt:lpstr>
      <vt:lpstr>PowerPoint Presentation</vt:lpstr>
      <vt:lpstr>What’s coming in v3.2</vt:lpstr>
      <vt:lpstr>Thank you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Nicholas Draper</cp:lastModifiedBy>
  <cp:revision>85</cp:revision>
  <dcterms:created xsi:type="dcterms:W3CDTF">2013-04-30T09:36:35Z</dcterms:created>
  <dcterms:modified xsi:type="dcterms:W3CDTF">2014-02-05T09:42:43Z</dcterms:modified>
</cp:coreProperties>
</file>