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15" d="100"/>
          <a:sy n="15" d="100"/>
        </p:scale>
        <p:origin x="-3112" y="-18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01/07/2013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01/07/2013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image" Target="../media/image2.png"/><Relationship Id="rId7" Type="http://schemas.openxmlformats.org/officeDocument/2006/relationships/image" Target="../media/image3.gif"/><Relationship Id="rId8" Type="http://schemas.openxmlformats.org/officeDocument/2006/relationships/image" Target="../media/image4.gif"/><Relationship Id="rId9" Type="http://schemas.openxmlformats.org/officeDocument/2006/relationships/image" Target="../media/image5.gif"/><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558208901"/>
              </p:ext>
            </p:extLst>
          </p:nvPr>
        </p:nvGraphicFramePr>
        <p:xfrm>
          <a:off x="1066800" y="8610599"/>
          <a:ext cx="28194000" cy="39441156"/>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Arial"/>
                          <a:ea typeface="+mn-ea"/>
                          <a:cs typeface="Arial"/>
                        </a:rPr>
                        <a:t>Increasingly, to build a full understanding of the materials of interest to solid state physics, chemistry and materials research, requires the complete mapping of data in an n-dimensional manifold.</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project delivers advanced tools for visualisation and analysis of large neutron scattering datasets. The project is an international collaboration between ISIS at RAL and the SNS at Oakridge</a:t>
                      </a:r>
                      <a:r>
                        <a:rPr lang="en-GB" sz="2400" kern="1200" dirty="0" smtClean="0">
                          <a:solidFill>
                            <a:schemeClr val="tx1"/>
                          </a:solidFill>
                          <a:effectLst/>
                          <a:latin typeface="Arial"/>
                          <a:ea typeface="+mn-ea"/>
                          <a:cs typeface="Arial"/>
                        </a:rPr>
                        <a:t>.</a:t>
                      </a: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endParaRPr kumimoji="0" lang="en-US" sz="5000" b="0" i="0" u="none" strike="noStrike" kern="0" cap="none" normalizeH="0" baseline="0" dirty="0" smtClean="0">
                        <a:ln>
                          <a:noFill/>
                        </a:ln>
                        <a:solidFill>
                          <a:srgbClr val="002D55"/>
                        </a:solidFill>
                        <a:effectLst/>
                        <a:latin typeface="Corisande" pitchFamily="2" charset="0"/>
                      </a:endParaRPr>
                    </a:p>
                    <a:p>
                      <a:r>
                        <a:rPr lang="en-GB" sz="2400" kern="1200" dirty="0" smtClean="0">
                          <a:solidFill>
                            <a:schemeClr val="tx1"/>
                          </a:solidFill>
                          <a:effectLst/>
                          <a:latin typeface="Arial"/>
                          <a:ea typeface="+mn-ea"/>
                          <a:cs typeface="Arial"/>
                        </a:rPr>
                        <a:t>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project has been developed in parallel to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Framework.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is an extensible framework for neutron and </a:t>
                      </a:r>
                      <a:r>
                        <a:rPr lang="en-GB" sz="2400" kern="1200" dirty="0" err="1" smtClean="0">
                          <a:solidFill>
                            <a:schemeClr val="tx1"/>
                          </a:solidFill>
                          <a:effectLst/>
                          <a:latin typeface="Arial"/>
                          <a:ea typeface="+mn-ea"/>
                          <a:cs typeface="Arial"/>
                        </a:rPr>
                        <a:t>muon</a:t>
                      </a:r>
                      <a:r>
                        <a:rPr lang="en-GB" sz="2400" kern="1200" dirty="0" smtClean="0">
                          <a:solidFill>
                            <a:schemeClr val="tx1"/>
                          </a:solidFill>
                          <a:effectLst/>
                          <a:latin typeface="Arial"/>
                          <a:ea typeface="+mn-ea"/>
                          <a:cs typeface="Arial"/>
                        </a:rPr>
                        <a:t> data reduction and analysis</a:t>
                      </a:r>
                      <a:r>
                        <a:rPr lang="en-GB" sz="2400" kern="1200" baseline="30000" dirty="0" smtClean="0">
                          <a:solidFill>
                            <a:schemeClr val="tx1"/>
                          </a:solidFill>
                          <a:effectLst/>
                          <a:latin typeface="Arial"/>
                          <a:ea typeface="+mn-ea"/>
                          <a:cs typeface="Arial"/>
                        </a:rPr>
                        <a:t>1</a:t>
                      </a:r>
                      <a:r>
                        <a:rPr lang="en-GB" sz="2400" kern="1200" dirty="0" smtClean="0">
                          <a:solidFill>
                            <a:schemeClr val="tx1"/>
                          </a:solidFill>
                          <a:effectLst/>
                          <a:latin typeface="Arial"/>
                          <a:ea typeface="+mn-ea"/>
                          <a:cs typeface="Arial"/>
                        </a:rPr>
                        <a:t>.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framework is mature and deployed on approximately [40] instruments at [3] </a:t>
                      </a:r>
                      <a:r>
                        <a:rPr lang="en-GB" sz="2400" kern="1200" dirty="0" err="1" smtClean="0">
                          <a:solidFill>
                            <a:schemeClr val="tx1"/>
                          </a:solidFill>
                          <a:effectLst/>
                          <a:latin typeface="Arial"/>
                          <a:ea typeface="+mn-ea"/>
                          <a:cs typeface="Arial"/>
                        </a:rPr>
                        <a:t>facililities</a:t>
                      </a:r>
                      <a:r>
                        <a:rPr lang="en-GB" sz="2400" kern="1200" dirty="0" smtClean="0">
                          <a:solidFill>
                            <a:schemeClr val="tx1"/>
                          </a:solidFill>
                          <a:effectLst/>
                          <a:latin typeface="Arial"/>
                          <a:ea typeface="+mn-ea"/>
                          <a:cs typeface="Arial"/>
                        </a:rPr>
                        <a:t>.</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For n-dimensional visualisation, 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project uses ParaView</a:t>
                      </a:r>
                      <a:r>
                        <a:rPr lang="en-GB" sz="2400" kern="1200" baseline="30000" dirty="0" smtClean="0">
                          <a:solidFill>
                            <a:schemeClr val="tx1"/>
                          </a:solidFill>
                          <a:effectLst/>
                          <a:latin typeface="Arial"/>
                          <a:ea typeface="+mn-ea"/>
                          <a:cs typeface="Arial"/>
                        </a:rPr>
                        <a:t>2</a:t>
                      </a:r>
                      <a:r>
                        <a:rPr lang="en-GB" sz="2400" kern="1200" dirty="0" smtClean="0">
                          <a:solidFill>
                            <a:schemeClr val="tx1"/>
                          </a:solidFill>
                          <a:effectLst/>
                          <a:latin typeface="Arial"/>
                          <a:ea typeface="+mn-ea"/>
                          <a:cs typeface="Arial"/>
                        </a:rPr>
                        <a:t>, an advanced VTK based visualisation engine. In brief, 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project binds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to </a:t>
                      </a:r>
                      <a:r>
                        <a:rPr lang="en-GB" sz="2400" kern="1200" dirty="0" err="1" smtClean="0">
                          <a:solidFill>
                            <a:schemeClr val="tx1"/>
                          </a:solidFill>
                          <a:effectLst/>
                          <a:latin typeface="Arial"/>
                          <a:ea typeface="+mn-ea"/>
                          <a:cs typeface="Arial"/>
                        </a:rPr>
                        <a:t>ParaView</a:t>
                      </a:r>
                      <a:r>
                        <a:rPr lang="en-GB" sz="2400" kern="1200" dirty="0" smtClean="0">
                          <a:solidFill>
                            <a:schemeClr val="tx1"/>
                          </a:solidFill>
                          <a:effectLst/>
                          <a:latin typeface="Arial"/>
                          <a:ea typeface="+mn-ea"/>
                          <a:cs typeface="Arial"/>
                        </a:rPr>
                        <a:t> via the introduction of multidimensional data </a:t>
                      </a:r>
                      <a:r>
                        <a:rPr lang="en-GB" sz="2400" kern="1200" dirty="0" smtClean="0">
                          <a:solidFill>
                            <a:schemeClr val="tx1"/>
                          </a:solidFill>
                          <a:effectLst/>
                          <a:latin typeface="Arial"/>
                          <a:ea typeface="+mn-ea"/>
                          <a:cs typeface="Arial"/>
                        </a:rPr>
                        <a:t>structures </a:t>
                      </a:r>
                      <a:r>
                        <a:rPr lang="en-GB" sz="2400" kern="1200" dirty="0" smtClean="0">
                          <a:solidFill>
                            <a:schemeClr val="tx1"/>
                          </a:solidFill>
                          <a:effectLst/>
                          <a:latin typeface="Arial"/>
                          <a:ea typeface="+mn-ea"/>
                          <a:cs typeface="Arial"/>
                        </a:rPr>
                        <a:t>and algorithms. In addition, we utilise </a:t>
                      </a:r>
                      <a:r>
                        <a:rPr lang="en-GB" sz="2400" kern="1200" dirty="0" err="1" smtClean="0">
                          <a:solidFill>
                            <a:schemeClr val="tx1"/>
                          </a:solidFill>
                          <a:effectLst/>
                          <a:latin typeface="Arial"/>
                          <a:ea typeface="+mn-ea"/>
                          <a:cs typeface="Arial"/>
                        </a:rPr>
                        <a:t>ParaView’s</a:t>
                      </a:r>
                      <a:r>
                        <a:rPr lang="en-GB" sz="2400" kern="1200" dirty="0" smtClean="0">
                          <a:solidFill>
                            <a:schemeClr val="tx1"/>
                          </a:solidFill>
                          <a:effectLst/>
                          <a:latin typeface="Arial"/>
                          <a:ea typeface="+mn-ea"/>
                          <a:cs typeface="Arial"/>
                        </a:rPr>
                        <a:t> plugin mechanism to provide customised tools for neutron scattering. We also deliver two-way interaction between </a:t>
                      </a:r>
                      <a:r>
                        <a:rPr lang="en-GB" sz="2400" kern="1200" dirty="0" err="1" smtClean="0">
                          <a:solidFill>
                            <a:schemeClr val="tx1"/>
                          </a:solidFill>
                          <a:effectLst/>
                          <a:latin typeface="Arial"/>
                          <a:ea typeface="+mn-ea"/>
                          <a:cs typeface="Arial"/>
                        </a:rPr>
                        <a:t>ParaView</a:t>
                      </a:r>
                      <a:r>
                        <a:rPr lang="en-GB" sz="2400" kern="1200" dirty="0" smtClean="0">
                          <a:solidFill>
                            <a:schemeClr val="tx1"/>
                          </a:solidFill>
                          <a:effectLst/>
                          <a:latin typeface="Arial"/>
                          <a:ea typeface="+mn-ea"/>
                          <a:cs typeface="Arial"/>
                        </a:rPr>
                        <a:t> and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so that users can visually drive the data reduction and analysis process.</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Simple Interface, is our customised front-end to the n-dimensional </a:t>
                      </a:r>
                      <a:r>
                        <a:rPr lang="en-GB" sz="2400" kern="1200" dirty="0" err="1" smtClean="0">
                          <a:solidFill>
                            <a:schemeClr val="tx1"/>
                          </a:solidFill>
                          <a:effectLst/>
                          <a:latin typeface="Arial"/>
                          <a:ea typeface="+mn-ea"/>
                          <a:cs typeface="Arial"/>
                        </a:rPr>
                        <a:t>ParaView</a:t>
                      </a:r>
                      <a:r>
                        <a:rPr lang="en-GB" sz="2400" kern="1200" dirty="0" smtClean="0">
                          <a:solidFill>
                            <a:schemeClr val="tx1"/>
                          </a:solidFill>
                          <a:effectLst/>
                          <a:latin typeface="Arial"/>
                          <a:ea typeface="+mn-ea"/>
                          <a:cs typeface="Arial"/>
                        </a:rPr>
                        <a:t> tools. It provides a minimalistic user interface, with key tools and representations ready at hand.</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The Slice Viewer provides very fast 2D projections through the n-dimensional data. We’ve equipped it with a suite of tools for working with 2D projections through n-dimensional data.</a:t>
                      </a:r>
                    </a:p>
                    <a:p>
                      <a:r>
                        <a:rPr lang="en-GB" sz="2400" kern="1200" dirty="0" smtClean="0">
                          <a:solidFill>
                            <a:schemeClr val="tx1"/>
                          </a:solidFill>
                          <a:effectLst/>
                          <a:latin typeface="Arial"/>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Single Crystal </a:t>
                      </a:r>
                      <a:r>
                        <a:rPr kumimoji="0" lang="en-US" sz="5000" b="0" i="0" u="none" strike="noStrike" kern="0" cap="none" normalizeH="0" baseline="0" dirty="0" smtClean="0">
                          <a:ln>
                            <a:noFill/>
                          </a:ln>
                          <a:solidFill>
                            <a:srgbClr val="002D55"/>
                          </a:solidFill>
                          <a:effectLst/>
                          <a:latin typeface="Corisande" pitchFamily="2" charset="0"/>
                        </a:rPr>
                        <a:t>Diffraction</a:t>
                      </a: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2D55"/>
                          </a:solidFill>
                          <a:effectLst/>
                          <a:latin typeface="Arial"/>
                          <a:cs typeface="Arial"/>
                        </a:rPr>
                        <a:t>Strong involvement by both the SNS and ISIS on single crystal diffraction has driven the development of a entire suite of workflows, algorithms, and scripts.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2D55"/>
                          </a:solidFill>
                          <a:effectLst/>
                          <a:latin typeface="Arial"/>
                          <a:cs typeface="Arial"/>
                        </a:rPr>
                        <a:t>Putting </a:t>
                      </a:r>
                      <a:r>
                        <a:rPr kumimoji="0" lang="en-US" sz="2400" b="0" i="0" u="none" strike="noStrike" kern="0" cap="none" normalizeH="0" baseline="0" dirty="0" err="1" smtClean="0">
                          <a:ln>
                            <a:noFill/>
                          </a:ln>
                          <a:solidFill>
                            <a:srgbClr val="002D55"/>
                          </a:solidFill>
                          <a:effectLst/>
                          <a:latin typeface="Arial"/>
                          <a:cs typeface="Arial"/>
                        </a:rPr>
                        <a:t>Vates</a:t>
                      </a:r>
                      <a:r>
                        <a:rPr kumimoji="0" lang="en-US" sz="2400" b="0" i="0" u="none" strike="noStrike" kern="0" cap="none" normalizeH="0" baseline="0" dirty="0" smtClean="0">
                          <a:ln>
                            <a:noFill/>
                          </a:ln>
                          <a:solidFill>
                            <a:srgbClr val="002D55"/>
                          </a:solidFill>
                          <a:effectLst/>
                          <a:latin typeface="Arial"/>
                          <a:cs typeface="Arial"/>
                        </a:rPr>
                        <a:t> to the test; our users challenged us to accurately determine the lattice parameters of a single crystal sample analyzed on SXD at ISIS. Just a few lines of code are required to complete the full analysis</a:t>
                      </a:r>
                      <a:r>
                        <a:rPr kumimoji="0" lang="en-US" sz="2400" b="0" i="0" u="none" strike="noStrike" kern="0" cap="none" normalizeH="0" baseline="0" dirty="0" smtClean="0">
                          <a:ln>
                            <a:noFill/>
                          </a:ln>
                          <a:solidFill>
                            <a:srgbClr val="002D55"/>
                          </a:solidFill>
                          <a:effectLst/>
                          <a:latin typeface="Arial"/>
                          <a:cs typeface="Arial"/>
                        </a:rPr>
                        <a:t>.</a:t>
                      </a: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2D55"/>
                          </a:solidFill>
                          <a:effectLst/>
                          <a:latin typeface="Arial"/>
                          <a:cs typeface="Arial"/>
                        </a:rPr>
                        <a:t>Detector-space peak picking and visualization tools. </a:t>
                      </a:r>
                      <a:r>
                        <a:rPr kumimoji="0" lang="en-US" sz="2400" b="0" i="0" u="none" strike="noStrike" kern="0" cap="none" normalizeH="0" baseline="0" dirty="0" err="1" smtClean="0">
                          <a:ln>
                            <a:noFill/>
                          </a:ln>
                          <a:solidFill>
                            <a:srgbClr val="002D55"/>
                          </a:solidFill>
                          <a:effectLst/>
                          <a:latin typeface="Arial"/>
                          <a:cs typeface="Arial"/>
                        </a:rPr>
                        <a:t>NaCl</a:t>
                      </a:r>
                      <a:r>
                        <a:rPr kumimoji="0" lang="en-US" sz="2400" b="0" i="0" u="none" strike="noStrike" kern="0" cap="none" normalizeH="0" baseline="0" dirty="0" smtClean="0">
                          <a:ln>
                            <a:noFill/>
                          </a:ln>
                          <a:solidFill>
                            <a:srgbClr val="002D55"/>
                          </a:solidFill>
                          <a:effectLst/>
                          <a:latin typeface="Arial"/>
                          <a:cs typeface="Arial"/>
                        </a:rPr>
                        <a:t> measured on SXD. Indexed peaks over a flattened spherical projection of SXD.</a:t>
                      </a: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2D55"/>
                          </a:solidFill>
                          <a:effectLst/>
                          <a:latin typeface="Arial"/>
                          <a:cs typeface="Arial"/>
                        </a:rPr>
                        <a:t>Left: Slice through an multi-</a:t>
                      </a:r>
                      <a:r>
                        <a:rPr kumimoji="0" lang="en-US" sz="2400" b="0" i="0" u="none" strike="noStrike" kern="0" cap="none" normalizeH="0" baseline="0" dirty="0" err="1" smtClean="0">
                          <a:ln>
                            <a:noFill/>
                          </a:ln>
                          <a:solidFill>
                            <a:srgbClr val="002D55"/>
                          </a:solidFill>
                          <a:effectLst/>
                          <a:latin typeface="Arial"/>
                          <a:cs typeface="Arial"/>
                        </a:rPr>
                        <a:t>dimentional</a:t>
                      </a:r>
                      <a:r>
                        <a:rPr kumimoji="0" lang="en-US" sz="2400" b="0" i="0" u="none" strike="noStrike" kern="0" cap="none" normalizeH="0" baseline="0" dirty="0" smtClean="0">
                          <a:ln>
                            <a:noFill/>
                          </a:ln>
                          <a:solidFill>
                            <a:srgbClr val="002D55"/>
                          </a:solidFill>
                          <a:effectLst/>
                          <a:latin typeface="Arial"/>
                          <a:cs typeface="Arial"/>
                        </a:rPr>
                        <a:t> workspace in Q-lab. Algorithmic output fed into visualization to show spherically integrated regions. Right: 3D representation of integration regions with Bragg peaks in </a:t>
                      </a:r>
                      <a:r>
                        <a:rPr kumimoji="0" lang="en-US" sz="2400" b="0" i="0" u="none" strike="noStrike" kern="0" cap="none" normalizeH="0" baseline="0" dirty="0" err="1" smtClean="0">
                          <a:ln>
                            <a:noFill/>
                          </a:ln>
                          <a:solidFill>
                            <a:srgbClr val="002D55"/>
                          </a:solidFill>
                          <a:effectLst/>
                          <a:latin typeface="Arial"/>
                          <a:cs typeface="Arial"/>
                        </a:rPr>
                        <a:t>Qlab</a:t>
                      </a:r>
                      <a:r>
                        <a:rPr kumimoji="0" lang="en-US" sz="2400" b="0" i="0" u="none" strike="noStrike" kern="0" cap="none" normalizeH="0" baseline="0" dirty="0" smtClean="0">
                          <a:ln>
                            <a:noFill/>
                          </a:ln>
                          <a:solidFill>
                            <a:srgbClr val="002D55"/>
                          </a:solidFill>
                          <a:effectLst/>
                          <a:latin typeface="Arial"/>
                          <a:cs typeface="Arial"/>
                        </a:rPr>
                        <a:t>. Both from </a:t>
                      </a:r>
                      <a:r>
                        <a:rPr kumimoji="0" lang="en-US" sz="2400" b="0" i="0" u="none" strike="noStrike" kern="0" cap="none" normalizeH="0" baseline="0" dirty="0" err="1" smtClean="0">
                          <a:ln>
                            <a:noFill/>
                          </a:ln>
                          <a:solidFill>
                            <a:srgbClr val="002D55"/>
                          </a:solidFill>
                          <a:effectLst/>
                          <a:latin typeface="Arial"/>
                          <a:cs typeface="Arial"/>
                        </a:rPr>
                        <a:t>NaCL</a:t>
                      </a:r>
                      <a:r>
                        <a:rPr kumimoji="0" lang="en-US" sz="2400" b="0" i="0" u="none" strike="noStrike" kern="0" cap="none" normalizeH="0" baseline="0" dirty="0" smtClean="0">
                          <a:ln>
                            <a:noFill/>
                          </a:ln>
                          <a:solidFill>
                            <a:srgbClr val="002D55"/>
                          </a:solidFill>
                          <a:effectLst/>
                          <a:latin typeface="Arial"/>
                          <a:cs typeface="Arial"/>
                        </a:rPr>
                        <a:t> 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toolset is common to both the SNS and ISIS. Results of analysis TOPAZ data from 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Orthogonal HKL visualization of </a:t>
                      </a:r>
                      <a:r>
                        <a:rPr kumimoji="0" lang="en-US" sz="2400" b="0" i="0" u="none" strike="noStrike" kern="0" cap="none" normalizeH="0" baseline="0" dirty="0" err="1" smtClean="0">
                          <a:ln>
                            <a:noFill/>
                          </a:ln>
                          <a:solidFill>
                            <a:schemeClr val="tx1"/>
                          </a:solidFill>
                          <a:effectLst/>
                          <a:latin typeface="Arial"/>
                          <a:cs typeface="Arial"/>
                        </a:rPr>
                        <a:t>Triphylite</a:t>
                      </a:r>
                      <a:r>
                        <a:rPr kumimoji="0" lang="en-US" sz="2400" b="0" i="0" u="none" strike="noStrike" kern="0" cap="none" normalizeH="0" baseline="0" dirty="0" smtClean="0">
                          <a:ln>
                            <a:noFill/>
                          </a:ln>
                          <a:solidFill>
                            <a:schemeClr val="tx1"/>
                          </a:solidFill>
                          <a:effectLst/>
                          <a:latin typeface="Arial"/>
                          <a:cs typeface="Arial"/>
                        </a:rPr>
                        <a:t> Crystal analyzed on TOPAZ. </a:t>
                      </a:r>
                      <a:r>
                        <a:rPr kumimoji="0" lang="en-US" sz="2400" b="0" i="0" u="none" strike="noStrike" kern="0" cap="none" normalizeH="0" baseline="0" dirty="0" err="1" smtClean="0">
                          <a:ln>
                            <a:noFill/>
                          </a:ln>
                          <a:solidFill>
                            <a:schemeClr val="tx1"/>
                          </a:solidFill>
                          <a:effectLst/>
                          <a:latin typeface="Arial"/>
                          <a:cs typeface="Arial"/>
                        </a:rPr>
                        <a:t>Visualation</a:t>
                      </a:r>
                      <a:r>
                        <a:rPr kumimoji="0" lang="en-US" sz="2400" b="0" i="0" u="none" strike="noStrike" kern="0" cap="none" normalizeH="0" baseline="0" dirty="0" smtClean="0">
                          <a:ln>
                            <a:noFill/>
                          </a:ln>
                          <a:solidFill>
                            <a:schemeClr val="tx1"/>
                          </a:solidFill>
                          <a:effectLst/>
                          <a:latin typeface="Arial"/>
                          <a:cs typeface="Arial"/>
                        </a:rPr>
                        <a:t> using a 3-slice mode on the </a:t>
                      </a:r>
                      <a:r>
                        <a:rPr kumimoji="0" lang="en-US" sz="2400" b="0" i="0" u="none" strike="noStrike" kern="0" cap="none" normalizeH="0" baseline="0" dirty="0" err="1" smtClean="0">
                          <a:ln>
                            <a:noFill/>
                          </a:ln>
                          <a:solidFill>
                            <a:schemeClr val="tx1"/>
                          </a:solidFill>
                          <a:effectLst/>
                          <a:latin typeface="Arial"/>
                          <a:cs typeface="Arial"/>
                        </a:rPr>
                        <a:t>Vates</a:t>
                      </a:r>
                      <a:r>
                        <a:rPr kumimoji="0" lang="en-US" sz="2400" b="0" i="0" u="none" strike="noStrike" kern="0" cap="none" normalizeH="0" baseline="0" dirty="0" smtClean="0">
                          <a:ln>
                            <a:noFill/>
                          </a:ln>
                          <a:solidFill>
                            <a:schemeClr val="tx1"/>
                          </a:solidFill>
                          <a:effectLst/>
                          <a:latin typeface="Arial"/>
                          <a:cs typeface="Arial"/>
                        </a:rPr>
                        <a:t> Simple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chemeClr val="tx1"/>
                          </a:solidFill>
                          <a:effectLst/>
                          <a:latin typeface="+mj-lt"/>
                          <a:cs typeface="Arial" pitchFamily="34" charset="0"/>
                        </a:rPr>
                        <a:t>Direct Inelastic</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The inelastic workflows have hinged on the ability to represent  n-dimensional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Combination of n-dimensional across many runs leads to massive data volumes, so both algorithm performance, and data compression issues have been critical.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We have spent several years collaborating with </a:t>
                      </a:r>
                      <a:r>
                        <a:rPr kumimoji="0" lang="en-US" sz="2400" b="0" i="0" u="none" strike="noStrike" kern="0" cap="none" normalizeH="0" baseline="0" dirty="0" err="1" smtClean="0">
                          <a:ln>
                            <a:noFill/>
                          </a:ln>
                          <a:solidFill>
                            <a:schemeClr val="tx1"/>
                          </a:solidFill>
                          <a:effectLst/>
                          <a:latin typeface="Arial"/>
                          <a:cs typeface="Arial"/>
                        </a:rPr>
                        <a:t>Kitware</a:t>
                      </a:r>
                      <a:r>
                        <a:rPr kumimoji="0" lang="en-US" sz="2400" b="0" i="0" u="none" strike="noStrike" kern="0" cap="none" normalizeH="0" baseline="0" dirty="0" smtClean="0">
                          <a:ln>
                            <a:noFill/>
                          </a:ln>
                          <a:solidFill>
                            <a:schemeClr val="tx1"/>
                          </a:solidFill>
                          <a:effectLst/>
                          <a:latin typeface="Arial"/>
                          <a:cs typeface="Arial"/>
                        </a:rPr>
                        <a:t>, to generalize their 3D </a:t>
                      </a:r>
                      <a:r>
                        <a:rPr kumimoji="0" lang="en-US" sz="2400" b="0" i="0" u="none" strike="noStrike" kern="0" cap="none" normalizeH="0" baseline="0" dirty="0" err="1" smtClean="0">
                          <a:ln>
                            <a:noFill/>
                          </a:ln>
                          <a:solidFill>
                            <a:schemeClr val="tx1"/>
                          </a:solidFill>
                          <a:effectLst/>
                          <a:latin typeface="Arial"/>
                          <a:cs typeface="Arial"/>
                        </a:rPr>
                        <a:t>visualisation</a:t>
                      </a:r>
                      <a:r>
                        <a:rPr kumimoji="0" lang="en-US" sz="2400" b="0" i="0" u="none" strike="noStrike" kern="0" cap="none" normalizeH="0" baseline="0" dirty="0" smtClean="0">
                          <a:ln>
                            <a:noFill/>
                          </a:ln>
                          <a:solidFill>
                            <a:schemeClr val="tx1"/>
                          </a:solidFill>
                          <a:effectLst/>
                          <a:latin typeface="Arial"/>
                          <a:cs typeface="Arial"/>
                        </a:rPr>
                        <a:t> tools. Three (plus) dimensional data can now be properly represented in our visualization tools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A non-orthogonal 3D projection of Spin Waves in </a:t>
                      </a:r>
                      <a:r>
                        <a:rPr kumimoji="0" lang="en-US" sz="2400" b="0" i="0" u="none" strike="noStrike" kern="0" cap="none" normalizeH="0" baseline="0" dirty="0" err="1" smtClean="0">
                          <a:ln>
                            <a:noFill/>
                          </a:ln>
                          <a:solidFill>
                            <a:schemeClr val="tx1"/>
                          </a:solidFill>
                          <a:effectLst/>
                          <a:latin typeface="Arial"/>
                          <a:cs typeface="Arial"/>
                        </a:rPr>
                        <a:t>Gd</a:t>
                      </a:r>
                      <a:r>
                        <a:rPr kumimoji="0" lang="en-US" sz="2400" b="0" i="0" u="none" strike="noStrike" kern="0" cap="none" normalizeH="0" baseline="0" dirty="0" smtClean="0">
                          <a:ln>
                            <a:noFill/>
                          </a:ln>
                          <a:solidFill>
                            <a:schemeClr val="tx1"/>
                          </a:solidFill>
                          <a:effectLst/>
                          <a:latin typeface="Arial"/>
                          <a:cs typeface="Arial"/>
                        </a:rPr>
                        <a:t> as measured on SEQUOIA.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kern="1200" dirty="0" smtClean="0">
                          <a:solidFill>
                            <a:schemeClr val="tx1"/>
                          </a:solidFill>
                          <a:effectLst/>
                          <a:latin typeface="Arial"/>
                          <a:ea typeface="+mn-ea"/>
                          <a:cs typeface="Arial"/>
                        </a:rPr>
                        <a:t>Simulation of MERLIN instrument resolution convolved with a Strontrium122 foreground model using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Visualised using</a:t>
                      </a:r>
                      <a:r>
                        <a:rPr lang="en-GB" sz="2400" kern="1200" baseline="0" dirty="0" smtClean="0">
                          <a:solidFill>
                            <a:schemeClr val="tx1"/>
                          </a:solidFill>
                          <a:effectLst/>
                          <a:latin typeface="Arial"/>
                          <a:ea typeface="+mn-ea"/>
                          <a:cs typeface="Arial"/>
                        </a:rPr>
                        <a:t> our </a:t>
                      </a:r>
                      <a:r>
                        <a:rPr lang="en-GB" sz="2400" kern="1200" baseline="0" dirty="0" err="1" smtClean="0">
                          <a:solidFill>
                            <a:schemeClr val="tx1"/>
                          </a:solidFill>
                          <a:effectLst/>
                          <a:latin typeface="Arial"/>
                          <a:ea typeface="+mn-ea"/>
                          <a:cs typeface="Arial"/>
                        </a:rPr>
                        <a:t>ParaView</a:t>
                      </a:r>
                      <a:r>
                        <a:rPr lang="en-GB" sz="2400" kern="1200" baseline="0" dirty="0" smtClean="0">
                          <a:solidFill>
                            <a:schemeClr val="tx1"/>
                          </a:solidFill>
                          <a:effectLst/>
                          <a:latin typeface="Arial"/>
                          <a:ea typeface="+mn-ea"/>
                          <a:cs typeface="Arial"/>
                        </a:rPr>
                        <a:t> plugins combining </a:t>
                      </a:r>
                      <a:r>
                        <a:rPr lang="en-GB" sz="2400" kern="1200" baseline="0" dirty="0" err="1" smtClean="0">
                          <a:solidFill>
                            <a:schemeClr val="tx1"/>
                          </a:solidFill>
                          <a:effectLst/>
                          <a:latin typeface="Arial"/>
                          <a:ea typeface="+mn-ea"/>
                          <a:cs typeface="Arial"/>
                        </a:rPr>
                        <a:t>volumentric</a:t>
                      </a:r>
                      <a:r>
                        <a:rPr lang="en-GB" sz="2400" kern="1200" baseline="0" dirty="0" smtClean="0">
                          <a:solidFill>
                            <a:schemeClr val="tx1"/>
                          </a:solidFill>
                          <a:effectLst/>
                          <a:latin typeface="Arial"/>
                          <a:ea typeface="+mn-ea"/>
                          <a:cs typeface="Arial"/>
                        </a:rPr>
                        <a:t> plot with a 2D projection.</a:t>
                      </a: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kern="1200" dirty="0" smtClean="0">
                          <a:solidFill>
                            <a:schemeClr val="tx1"/>
                          </a:solidFill>
                          <a:effectLst/>
                          <a:latin typeface="Arial"/>
                          <a:ea typeface="+mn-ea"/>
                          <a:cs typeface="Arial"/>
                        </a:rPr>
                        <a:t>Slices from simulation of MERLIN instrument resolution convolved with a Strontrium122 foreground model using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(left) &amp; </a:t>
                      </a:r>
                      <a:r>
                        <a:rPr lang="en-GB" sz="2400" kern="1200" dirty="0" err="1" smtClean="0">
                          <a:solidFill>
                            <a:schemeClr val="tx1"/>
                          </a:solidFill>
                          <a:effectLst/>
                          <a:latin typeface="Arial"/>
                          <a:ea typeface="+mn-ea"/>
                          <a:cs typeface="Arial"/>
                        </a:rPr>
                        <a:t>TobyFit</a:t>
                      </a:r>
                      <a:r>
                        <a:rPr lang="en-GB" sz="2400" kern="1200" dirty="0" smtClean="0">
                          <a:solidFill>
                            <a:schemeClr val="tx1"/>
                          </a:solidFill>
                          <a:effectLst/>
                          <a:latin typeface="Arial"/>
                          <a:ea typeface="+mn-ea"/>
                          <a:cs typeface="Arial"/>
                        </a:rPr>
                        <a:t>(right). The horizontal line shows the expected alignment of the peaks given that the sample itself was misaligned.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Work</a:t>
                      </a:r>
                    </a:p>
                    <a:p>
                      <a:r>
                        <a:rPr lang="en-GB" sz="2400" kern="1200" dirty="0" smtClean="0">
                          <a:solidFill>
                            <a:schemeClr val="tx1"/>
                          </a:solidFill>
                          <a:effectLst/>
                          <a:latin typeface="Arial"/>
                          <a:ea typeface="+mn-ea"/>
                          <a:cs typeface="Arial"/>
                        </a:rPr>
                        <a:t>The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project started out in 2010 as an independent entity, utilising the core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-Framework. From the outset, we planned to fully roll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into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project when it was suitably mature in order to take advantage of the shared maintenance effort. Since 2012, we have been shipping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and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in a single package. Increasingly, we have seen innovation intended for the VATES project filtering into the mainstream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project. </a:t>
                      </a:r>
                    </a:p>
                    <a:p>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Our current</a:t>
                      </a:r>
                      <a:r>
                        <a:rPr lang="en-GB" sz="2400" kern="1200" baseline="0" dirty="0" smtClean="0">
                          <a:solidFill>
                            <a:schemeClr val="tx1"/>
                          </a:solidFill>
                          <a:effectLst/>
                          <a:latin typeface="Arial"/>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Both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and </a:t>
                      </a:r>
                      <a:r>
                        <a:rPr lang="en-GB" sz="2400" kern="1200" dirty="0" err="1" smtClean="0">
                          <a:solidFill>
                            <a:schemeClr val="tx1"/>
                          </a:solidFill>
                          <a:effectLst/>
                          <a:latin typeface="Arial"/>
                          <a:ea typeface="+mn-ea"/>
                          <a:cs typeface="Arial"/>
                        </a:rPr>
                        <a:t>Vates</a:t>
                      </a:r>
                      <a:r>
                        <a:rPr lang="en-GB" sz="2400" kern="1200" dirty="0" smtClean="0">
                          <a:solidFill>
                            <a:schemeClr val="tx1"/>
                          </a:solidFill>
                          <a:effectLst/>
                          <a:latin typeface="Arial"/>
                          <a:ea typeface="+mn-ea"/>
                          <a:cs typeface="Arial"/>
                        </a:rPr>
                        <a:t> are being actively developed.  Frequent meetings with instrument scientists continue to provide a steady stream of additional requirements and challenges. Continuous specialist knowledge and development effort from ISIS, the SNS and Tessella will be used to meet these challenges.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2400" kern="1200" dirty="0" smtClean="0">
                          <a:solidFill>
                            <a:schemeClr val="tx1"/>
                          </a:solidFill>
                          <a:effectLst/>
                          <a:latin typeface="Arial"/>
                          <a:ea typeface="+mn-ea"/>
                          <a:cs typeface="Arial"/>
                        </a:rPr>
                        <a:t>[1] </a:t>
                      </a:r>
                      <a:r>
                        <a:rPr lang="en-GB" sz="2400" u="sng" kern="1200" dirty="0" smtClean="0">
                          <a:solidFill>
                            <a:schemeClr val="tx1"/>
                          </a:solidFill>
                          <a:effectLst/>
                          <a:latin typeface="Arial"/>
                          <a:ea typeface="+mn-ea"/>
                          <a:cs typeface="Arial"/>
                          <a:hlinkClick r:id="rId3"/>
                        </a:rPr>
                        <a:t>www.mantidroject.org</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[2] </a:t>
                      </a:r>
                      <a:r>
                        <a:rPr lang="en-GB" sz="2400" u="sng" kern="1200" dirty="0" smtClean="0">
                          <a:solidFill>
                            <a:schemeClr val="tx1"/>
                          </a:solidFill>
                          <a:effectLst/>
                          <a:latin typeface="Arial"/>
                          <a:ea typeface="+mn-ea"/>
                          <a:cs typeface="Arial"/>
                          <a:hlinkClick r:id="rId4"/>
                        </a:rPr>
                        <a:t>www.paraview.org</a:t>
                      </a:r>
                      <a:endParaRPr lang="en-GB" sz="2400" u="sng" kern="1200" dirty="0" smtClean="0">
                        <a:solidFill>
                          <a:schemeClr val="tx1"/>
                        </a:solidFill>
                        <a:effectLst/>
                        <a:latin typeface="Arial"/>
                        <a:ea typeface="+mn-ea"/>
                        <a:cs typeface="Arial"/>
                      </a:endParaRPr>
                    </a:p>
                    <a:p>
                      <a:r>
                        <a:rPr lang="en-GB" sz="2400" u="sng" kern="1200" dirty="0" smtClean="0">
                          <a:solidFill>
                            <a:schemeClr val="tx1"/>
                          </a:solidFill>
                          <a:effectLst/>
                          <a:latin typeface="Arial"/>
                          <a:ea typeface="+mn-ea"/>
                          <a:cs typeface="Arial"/>
                        </a:rPr>
                        <a:t>[3] </a:t>
                      </a:r>
                      <a:r>
                        <a:rPr lang="en-US" sz="2400" kern="1200" dirty="0" smtClean="0">
                          <a:solidFill>
                            <a:schemeClr val="tx1"/>
                          </a:solidFill>
                          <a:latin typeface="Arial"/>
                          <a:ea typeface="+mn-ea"/>
                          <a:cs typeface="Arial"/>
                        </a:rPr>
                        <a:t>O. Young, A. R. </a:t>
                      </a:r>
                      <a:r>
                        <a:rPr lang="en-US" sz="2400" kern="1200" dirty="0" err="1" smtClean="0">
                          <a:solidFill>
                            <a:schemeClr val="tx1"/>
                          </a:solidFill>
                          <a:latin typeface="Arial"/>
                          <a:ea typeface="+mn-ea"/>
                          <a:cs typeface="Arial"/>
                        </a:rPr>
                        <a:t>Wildes</a:t>
                      </a:r>
                      <a:r>
                        <a:rPr lang="en-US" sz="2400" kern="1200" dirty="0" smtClean="0">
                          <a:solidFill>
                            <a:schemeClr val="tx1"/>
                          </a:solidFill>
                          <a:latin typeface="Arial"/>
                          <a:ea typeface="+mn-ea"/>
                          <a:cs typeface="Arial"/>
                        </a:rPr>
                        <a:t>, P. Manuel, et al. (2013). </a:t>
                      </a:r>
                      <a:r>
                        <a:rPr lang="en-US" sz="2400" i="1" kern="1200" dirty="0" smtClean="0">
                          <a:solidFill>
                            <a:schemeClr val="tx1"/>
                          </a:solidFill>
                          <a:latin typeface="Arial"/>
                          <a:ea typeface="+mn-ea"/>
                          <a:cs typeface="Arial"/>
                        </a:rPr>
                        <a:t>Highly frustrated magnetism in </a:t>
                      </a:r>
                      <a:r>
                        <a:rPr lang="en-US" sz="2400" i="1" kern="1200" dirty="0" err="1" smtClean="0">
                          <a:solidFill>
                            <a:schemeClr val="tx1"/>
                          </a:solidFill>
                          <a:latin typeface="Arial"/>
                          <a:ea typeface="+mn-ea"/>
                          <a:cs typeface="Arial"/>
                        </a:rPr>
                        <a:t>SrHo</a:t>
                      </a:r>
                      <a:r>
                        <a:rPr lang="en-US" sz="2400" i="1" kern="1200" dirty="0" smtClean="0">
                          <a:solidFill>
                            <a:schemeClr val="tx1"/>
                          </a:solidFill>
                          <a:latin typeface="Arial"/>
                          <a:ea typeface="+mn-ea"/>
                          <a:cs typeface="Arial"/>
                        </a:rPr>
                        <a:t> 2O 4: Coexistence of two types of</a:t>
                      </a:r>
                      <a:r>
                        <a:rPr lang="en-US" sz="2400" i="1" kern="1200" baseline="0" dirty="0" smtClean="0">
                          <a:solidFill>
                            <a:schemeClr val="tx1"/>
                          </a:solidFill>
                          <a:latin typeface="Arial"/>
                          <a:ea typeface="+mn-ea"/>
                          <a:cs typeface="Arial"/>
                        </a:rPr>
                        <a:t> </a:t>
                      </a:r>
                      <a:r>
                        <a:rPr lang="en-US" sz="2400" i="1" kern="1200" dirty="0" smtClean="0">
                          <a:solidFill>
                            <a:schemeClr val="tx1"/>
                          </a:solidFill>
                          <a:latin typeface="Arial"/>
                          <a:ea typeface="+mn-ea"/>
                          <a:cs typeface="Arial"/>
                        </a:rPr>
                        <a:t>short-range orders</a:t>
                      </a:r>
                      <a:r>
                        <a:rPr lang="en-US" sz="2400" kern="1200" dirty="0" smtClean="0">
                          <a:solidFill>
                            <a:schemeClr val="tx1"/>
                          </a:solidFill>
                          <a:latin typeface="Arial"/>
                          <a:ea typeface="+mn-ea"/>
                          <a:cs typeface="Arial"/>
                        </a:rPr>
                        <a:t>. Advance online publication. </a:t>
                      </a:r>
                      <a:r>
                        <a:rPr lang="en-US" sz="2400" kern="1200" dirty="0" smtClean="0">
                          <a:solidFill>
                            <a:schemeClr val="tx1"/>
                          </a:solidFill>
                          <a:latin typeface="Arial"/>
                          <a:ea typeface="+mn-ea"/>
                          <a:cs typeface="Arial"/>
                          <a:hlinkClick r:id="rId5"/>
                        </a:rPr>
                        <a:t>http://arxiv.org/abs/1306.1762</a:t>
                      </a:r>
                      <a:endParaRPr lang="en-US" sz="2400" kern="1200" dirty="0" smtClean="0">
                        <a:solidFill>
                          <a:schemeClr val="tx1"/>
                        </a:solidFill>
                        <a:latin typeface="Arial"/>
                        <a:ea typeface="+mn-ea"/>
                        <a:cs typeface="Arial"/>
                      </a:endParaRPr>
                    </a:p>
                    <a:p>
                      <a:r>
                        <a:rPr lang="en-US" sz="2400" kern="1200" dirty="0" smtClean="0">
                          <a:solidFill>
                            <a:schemeClr val="tx1"/>
                          </a:solidFill>
                          <a:latin typeface="Arial"/>
                          <a:ea typeface="+mn-ea"/>
                          <a:cs typeface="Arial"/>
                        </a:rPr>
                        <a:t>[4]</a:t>
                      </a:r>
                      <a:r>
                        <a:rPr lang="en-GB" sz="2400" u="sng"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3"/>
                        </a:rPr>
                        <a:t>tobyfilt.isis.rl.ac.uk</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2862322"/>
          </a:xfrm>
          <a:prstGeom prst="rect">
            <a:avLst/>
          </a:prstGeom>
          <a:noFill/>
          <a:ln w="9525">
            <a:noFill/>
            <a:miter lim="800000"/>
            <a:headEnd/>
            <a:tailEnd/>
          </a:ln>
        </p:spPr>
        <p:txBody>
          <a:bodyPr>
            <a:spAutoFit/>
          </a:bodyPr>
          <a:lstStyle/>
          <a:p>
            <a:pPr algn="ctr"/>
            <a:r>
              <a:rPr lang="en-GB" sz="6000" b="1" dirty="0" smtClean="0">
                <a:latin typeface="Arial"/>
                <a:cs typeface="Arial"/>
              </a:rPr>
              <a:t>The </a:t>
            </a:r>
            <a:r>
              <a:rPr lang="en-GB" sz="6000" b="1" dirty="0" err="1" smtClean="0">
                <a:latin typeface="Arial"/>
                <a:cs typeface="Arial"/>
              </a:rPr>
              <a:t>Mantid</a:t>
            </a:r>
            <a:r>
              <a:rPr lang="en-GB" sz="6000" b="1" dirty="0" smtClean="0">
                <a:latin typeface="Arial"/>
                <a:cs typeface="Arial"/>
              </a:rPr>
              <a:t> Model </a:t>
            </a:r>
            <a:r>
              <a:rPr lang="en-GB" sz="6000" b="1" dirty="0">
                <a:latin typeface="Arial"/>
                <a:cs typeface="Arial"/>
              </a:rPr>
              <a:t>VATES: Software for advanced visualization 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6"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7"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8" cstate="print"/>
          <a:srcRect/>
          <a:stretch>
            <a:fillRect/>
          </a:stretch>
        </p:blipFill>
        <p:spPr bwMode="auto">
          <a:xfrm>
            <a:off x="9430718" y="39619905"/>
            <a:ext cx="3670562" cy="2457543"/>
          </a:xfrm>
          <a:prstGeom prst="rect">
            <a:avLst/>
          </a:prstGeom>
          <a:noFill/>
        </p:spPr>
      </p:pic>
      <p:pic>
        <p:nvPicPr>
          <p:cNvPr id="4" name="Picture 3" descr="Tessella_Logo.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9190" y="39619905"/>
            <a:ext cx="5904756" cy="2363985"/>
          </a:xfrm>
          <a:prstGeom prst="rect">
            <a:avLst/>
          </a:prstGeom>
        </p:spPr>
      </p:pic>
      <p:pic>
        <p:nvPicPr>
          <p:cNvPr id="5" name="Picture 4" descr="InstrumentViewPeakOverlay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798" y="26082401"/>
            <a:ext cx="9289032" cy="5412834"/>
          </a:xfrm>
          <a:prstGeom prst="rect">
            <a:avLst/>
          </a:prstGeom>
        </p:spPr>
      </p:pic>
      <p:pic>
        <p:nvPicPr>
          <p:cNvPr id="7" name="Picture 6" descr="Screen Shot 2013-07-01 at 14.00.44.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9799" y="32779145"/>
            <a:ext cx="4589216" cy="3528392"/>
          </a:xfrm>
          <a:prstGeom prst="rect">
            <a:avLst/>
          </a:prstGeom>
        </p:spPr>
      </p:pic>
      <p:pic>
        <p:nvPicPr>
          <p:cNvPr id="8" name="Picture 7" descr="NaCl_VSI.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02326" y="32707137"/>
            <a:ext cx="4551330" cy="3528392"/>
          </a:xfrm>
          <a:prstGeom prst="rect">
            <a:avLst/>
          </a:prstGeom>
        </p:spPr>
      </p:pic>
      <p:pic>
        <p:nvPicPr>
          <p:cNvPr id="10" name="Picture 9" descr="590px-SimulationImag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943887" y="9592570"/>
            <a:ext cx="4968551" cy="5052764"/>
          </a:xfrm>
          <a:prstGeom prst="rect">
            <a:avLst/>
          </a:prstGeom>
        </p:spPr>
      </p:pic>
      <p:pic>
        <p:nvPicPr>
          <p:cNvPr id="11" name="Picture 10" descr="NonOrthogonalProjection.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726862" y="20609793"/>
            <a:ext cx="5544616" cy="6947470"/>
          </a:xfrm>
          <a:prstGeom prst="rect">
            <a:avLst/>
          </a:prstGeom>
        </p:spPr>
      </p:pic>
      <p:pic>
        <p:nvPicPr>
          <p:cNvPr id="12" name="Picture 11" descr="3sliceTopaz.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82846" y="9736585"/>
            <a:ext cx="9145016" cy="4175747"/>
          </a:xfrm>
          <a:prstGeom prst="rect">
            <a:avLst/>
          </a:prstGeom>
        </p:spPr>
      </p:pic>
      <p:pic>
        <p:nvPicPr>
          <p:cNvPr id="13" name="Picture 12" descr="800px-MantidVsTobyFit.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8491" y="16289313"/>
            <a:ext cx="9152419" cy="3672408"/>
          </a:xfrm>
          <a:prstGeom prst="rect">
            <a:avLst/>
          </a:prstGeom>
        </p:spPr>
      </p:pic>
      <p:sp>
        <p:nvSpPr>
          <p:cNvPr id="14" name="TextBox 13"/>
          <p:cNvSpPr txBox="1"/>
          <p:nvPr/>
        </p:nvSpPr>
        <p:spPr>
          <a:xfrm>
            <a:off x="25272478" y="9592569"/>
            <a:ext cx="3888432" cy="3857660"/>
          </a:xfrm>
          <a:prstGeom prst="rect">
            <a:avLst/>
          </a:prstGeom>
          <a:noFill/>
        </p:spPr>
        <p:txBody>
          <a:bodyPr wrap="square" rtlCol="0">
            <a:spAutoFit/>
          </a:bodyPr>
          <a:lstStyle/>
          <a:p>
            <a:pPr lvl="0" defTabSz="4173538" eaLnBrk="1" hangingPunct="1">
              <a:spcBef>
                <a:spcPct val="20000"/>
              </a:spcBef>
              <a:defRPr/>
            </a:pPr>
            <a:r>
              <a:rPr lang="en-US" kern="0" dirty="0">
                <a:solidFill>
                  <a:srgbClr val="002D55"/>
                </a:solidFill>
                <a:latin typeface="Arial"/>
                <a:cs typeface="Arial"/>
              </a:rPr>
              <a:t>Our work thus far has been based on TobyFit</a:t>
            </a:r>
            <a:r>
              <a:rPr lang="en-US" kern="0" baseline="30000" dirty="0">
                <a:solidFill>
                  <a:srgbClr val="002D55"/>
                </a:solidFill>
                <a:latin typeface="Arial"/>
                <a:cs typeface="Arial"/>
              </a:rPr>
              <a:t>4</a:t>
            </a:r>
            <a:r>
              <a:rPr lang="en-US" kern="0" dirty="0">
                <a:solidFill>
                  <a:srgbClr val="002D55"/>
                </a:solidFill>
                <a:latin typeface="Arial"/>
                <a:cs typeface="Arial"/>
              </a:rPr>
              <a:t>, which is program for simulation and least squared fitting of single crystal neutron diffraction data. Our framework allows the flexible addition of foreground and background models.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1676</TotalTime>
  <Words>453</Words>
  <Application>Microsoft Macintosh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104</cp:revision>
  <dcterms:created xsi:type="dcterms:W3CDTF">2007-04-05T18:09:36Z</dcterms:created>
  <dcterms:modified xsi:type="dcterms:W3CDTF">2013-07-01T16:31:33Z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