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4500" cy="9906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50" d="100"/>
          <a:sy n="50" d="100"/>
        </p:scale>
        <p:origin x="-180" y="5556"/>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294" tIns="45647" rIns="91294" bIns="45647"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294" tIns="45647" rIns="91294" bIns="45647" rtlCol="0"/>
          <a:lstStyle>
            <a:lvl1pPr algn="r">
              <a:defRPr sz="1200"/>
            </a:lvl1pPr>
          </a:lstStyle>
          <a:p>
            <a:fld id="{E78E1D5F-7523-4815-A670-60864F601D30}" type="datetimeFigureOut">
              <a:rPr lang="en-GB" smtClean="0"/>
              <a:pPr/>
              <a:t>29/09/2016</a:t>
            </a:fld>
            <a:endParaRPr lang="en-GB"/>
          </a:p>
        </p:txBody>
      </p:sp>
      <p:sp>
        <p:nvSpPr>
          <p:cNvPr id="4" name="Footer Placeholder 3"/>
          <p:cNvSpPr>
            <a:spLocks noGrp="1"/>
          </p:cNvSpPr>
          <p:nvPr>
            <p:ph type="ftr" sz="quarter" idx="2"/>
          </p:nvPr>
        </p:nvSpPr>
        <p:spPr>
          <a:xfrm>
            <a:off x="1" y="9408981"/>
            <a:ext cx="2944283" cy="495300"/>
          </a:xfrm>
          <a:prstGeom prst="rect">
            <a:avLst/>
          </a:prstGeom>
        </p:spPr>
        <p:txBody>
          <a:bodyPr vert="horz" lIns="91294" tIns="45647" rIns="91294" bIns="45647"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294" tIns="45647" rIns="91294" bIns="45647"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294" tIns="45647" rIns="91294" bIns="45647"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294" tIns="45647" rIns="91294" bIns="45647" rtlCol="0"/>
          <a:lstStyle>
            <a:lvl1pPr algn="r">
              <a:defRPr sz="1200"/>
            </a:lvl1pPr>
          </a:lstStyle>
          <a:p>
            <a:fld id="{376B4F07-E738-4DFD-883D-BE3839CD703B}" type="datetimeFigureOut">
              <a:rPr lang="en-GB" smtClean="0"/>
              <a:pPr/>
              <a:t>29/09/2016</a:t>
            </a:fld>
            <a:endParaRPr lang="en-GB"/>
          </a:p>
        </p:txBody>
      </p:sp>
      <p:sp>
        <p:nvSpPr>
          <p:cNvPr id="4" name="Slide Image Placeholder 3"/>
          <p:cNvSpPr>
            <a:spLocks noGrp="1" noRot="1" noChangeAspect="1"/>
          </p:cNvSpPr>
          <p:nvPr>
            <p:ph type="sldImg" idx="2"/>
          </p:nvPr>
        </p:nvSpPr>
        <p:spPr>
          <a:xfrm>
            <a:off x="2084388" y="742950"/>
            <a:ext cx="2625725" cy="3714750"/>
          </a:xfrm>
          <a:prstGeom prst="rect">
            <a:avLst/>
          </a:prstGeom>
          <a:noFill/>
          <a:ln w="12700">
            <a:solidFill>
              <a:prstClr val="black"/>
            </a:solidFill>
          </a:ln>
        </p:spPr>
        <p:txBody>
          <a:bodyPr vert="horz" lIns="91294" tIns="45647" rIns="91294" bIns="45647"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294" tIns="45647" rIns="91294" bIns="4564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408981"/>
            <a:ext cx="2944283" cy="495300"/>
          </a:xfrm>
          <a:prstGeom prst="rect">
            <a:avLst/>
          </a:prstGeom>
        </p:spPr>
        <p:txBody>
          <a:bodyPr vert="horz" lIns="91294" tIns="45647" rIns="91294" bIns="45647"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294" tIns="45647" rIns="91294" bIns="45647"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gif"/><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www.mantidproject.org/" TargetMode="External"/><Relationship Id="rId21" Type="http://schemas.openxmlformats.org/officeDocument/2006/relationships/image" Target="../media/image15.png"/><Relationship Id="rId7" Type="http://schemas.openxmlformats.org/officeDocument/2006/relationships/hyperlink" Target="http://www.paraview.org/" TargetMode="Externa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hyperlink" Target="http://imagingscience.ch/muhrechome/index.html" TargetMode="External"/><Relationship Id="rId11" Type="http://schemas.openxmlformats.org/officeDocument/2006/relationships/image" Target="../media/image5.png"/><Relationship Id="rId5" Type="http://schemas.openxmlformats.org/officeDocument/2006/relationships/hyperlink" Target="https://github.com/DiamondLightSource/Savu" TargetMode="Externa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emf"/><Relationship Id="rId4" Type="http://schemas.openxmlformats.org/officeDocument/2006/relationships/hyperlink" Target="https://octopusimaging.eu/" TargetMode="External"/><Relationship Id="rId9" Type="http://schemas.openxmlformats.org/officeDocument/2006/relationships/image" Target="../media/image3.gif"/><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323228219"/>
              </p:ext>
            </p:extLst>
          </p:nvPr>
        </p:nvGraphicFramePr>
        <p:xfrm>
          <a:off x="1066800" y="9140097"/>
          <a:ext cx="28194000" cy="40729536"/>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pPr algn="just"/>
                      <a:r>
                        <a:rPr lang="en-GB" sz="2400" dirty="0" smtClean="0"/>
                        <a:t>Interest in neutron imaging in general and energy resolved neutron imaging in particular has been growing in recent years. Several imaging instruments are currently in different stages of planning, construction, commissioning and operation at pulsed neutron sources around the world, such as IMAT</a:t>
                      </a:r>
                      <a:r>
                        <a:rPr lang="en-GB" sz="2400" baseline="30000" dirty="0" smtClean="0"/>
                        <a:t>1</a:t>
                      </a:r>
                      <a:r>
                        <a:rPr lang="en-GB" sz="2400" dirty="0" smtClean="0"/>
                        <a:t> at ISIS (UK), ODIN at ESS (Nordic countries), RADEN at J-PARC (Japan), and VENUS at SNS (USA). </a:t>
                      </a:r>
                    </a:p>
                    <a:p>
                      <a:pPr algn="just"/>
                      <a:endParaRPr lang="en-GB" sz="2400" dirty="0" smtClean="0"/>
                    </a:p>
                    <a:p>
                      <a:pPr algn="just"/>
                      <a:r>
                        <a:rPr lang="en-GB" sz="2400" dirty="0" smtClean="0"/>
                        <a:t>IMAT (Imaging and Materials Science &amp; Engineering) is undergoing commissioning in 2016 and provides neutron radiography (2D), neutron tomography (3D), energy resolved (fourth dimension) and energy-dispersive neutron imaging. IMAT offers unique time-of-flight diffraction techniques by capitalising on latest image reconstruction procedures and event mode data collection schemes. These features impose several software requirements for data reduction and analysis that differ substantially from other neutron techniques</a:t>
                      </a:r>
                      <a:r>
                        <a:rPr lang="en-GB" sz="2400" kern="1200" dirty="0" smtClean="0">
                          <a:solidFill>
                            <a:schemeClr val="tx1"/>
                          </a:solidFill>
                          <a:effectLst/>
                          <a:latin typeface="Arial" panose="020B0604020202020204" pitchFamily="34" charset="0"/>
                          <a:ea typeface="+mn-ea"/>
                          <a:cs typeface="Arial" panose="020B0604020202020204" pitchFamily="34" charset="0"/>
                        </a:rPr>
                        <a:t>.</a:t>
                      </a:r>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pPr marL="0" marR="0" indent="0" algn="just" defTabSz="914400" rtl="0" eaLnBrk="1" fontAlgn="auto" latinLnBrk="0" hangingPunct="1">
                        <a:lnSpc>
                          <a:spcPct val="100000"/>
                        </a:lnSpc>
                        <a:spcBef>
                          <a:spcPts val="0"/>
                        </a:spcBef>
                        <a:spcAft>
                          <a:spcPts val="1200"/>
                        </a:spcAft>
                        <a:buClrTx/>
                        <a:buSzTx/>
                        <a:buFontTx/>
                        <a:buNone/>
                        <a:tabLst/>
                        <a:defRPr/>
                      </a:pPr>
                      <a:r>
                        <a:rPr lang="en-GB" sz="2400" kern="1200" dirty="0" smtClean="0">
                          <a:solidFill>
                            <a:schemeClr val="tx1"/>
                          </a:solidFill>
                          <a:effectLst/>
                          <a:latin typeface="Arial" panose="020B0604020202020204" pitchFamily="34" charset="0"/>
                          <a:ea typeface="+mn-ea"/>
                          <a:cs typeface="Arial" panose="020B0604020202020204" pitchFamily="34" charset="0"/>
                        </a:rPr>
                        <a:t>The </a:t>
                      </a:r>
                      <a:r>
                        <a:rPr lang="en-GB" sz="2400" kern="1200" dirty="0" err="1" smtClean="0">
                          <a:solidFill>
                            <a:schemeClr val="tx1"/>
                          </a:solidFill>
                          <a:effectLst/>
                          <a:latin typeface="Arial" panose="020B0604020202020204" pitchFamily="34" charset="0"/>
                          <a:ea typeface="+mn-ea"/>
                          <a:cs typeface="Arial" panose="020B0604020202020204" pitchFamily="34" charset="0"/>
                        </a:rPr>
                        <a:t>Mantid</a:t>
                      </a:r>
                      <a:r>
                        <a:rPr lang="en-GB" sz="2400" kern="1200" dirty="0" smtClean="0">
                          <a:solidFill>
                            <a:schemeClr val="tx1"/>
                          </a:solidFill>
                          <a:effectLst/>
                          <a:latin typeface="Arial" panose="020B0604020202020204" pitchFamily="34" charset="0"/>
                          <a:ea typeface="+mn-ea"/>
                          <a:cs typeface="Arial" panose="020B0604020202020204" pitchFamily="34" charset="0"/>
                        </a:rPr>
                        <a:t> software project</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2</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smtClean="0">
                          <a:solidFill>
                            <a:schemeClr val="tx1"/>
                          </a:solidFill>
                          <a:effectLst/>
                          <a:latin typeface="Arial" panose="020B0604020202020204" pitchFamily="34" charset="0"/>
                          <a:ea typeface="+mn-ea"/>
                          <a:cs typeface="Arial" panose="020B0604020202020204" pitchFamily="34" charset="0"/>
                        </a:rPr>
                        <a:t>provides an extensible framework that supports high-performance computing for data manipulation, analysis  and visualisation of scientific data</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3</a:t>
                      </a:r>
                      <a:r>
                        <a:rPr lang="en-GB" sz="2400" kern="1200" dirty="0" smtClean="0">
                          <a:solidFill>
                            <a:schemeClr val="tx1"/>
                          </a:solidFill>
                          <a:effectLst/>
                          <a:latin typeface="Arial" panose="020B0604020202020204" pitchFamily="34" charset="0"/>
                          <a:ea typeface="+mn-ea"/>
                          <a:cs typeface="Arial" panose="020B0604020202020204" pitchFamily="34" charset="0"/>
                        </a:rPr>
                        <a:t>. </a:t>
                      </a:r>
                      <a:r>
                        <a:rPr lang="en-GB" sz="2400" dirty="0" err="1" smtClean="0"/>
                        <a:t>Mantid</a:t>
                      </a:r>
                      <a:r>
                        <a:rPr lang="en-GB" sz="2400" dirty="0" smtClean="0"/>
                        <a:t> includes several so-called custom interfaces specialized for different scientific areas.</a:t>
                      </a:r>
                      <a:r>
                        <a:rPr lang="en-GB" sz="2400" kern="1200" dirty="0" smtClean="0">
                          <a:solidFill>
                            <a:schemeClr val="tx1"/>
                          </a:solidFill>
                          <a:effectLst/>
                          <a:latin typeface="Arial" panose="020B0604020202020204" pitchFamily="34" charset="0"/>
                          <a:ea typeface="+mn-ea"/>
                          <a:cs typeface="Arial" panose="020B0604020202020204" pitchFamily="34" charset="0"/>
                        </a:rPr>
                        <a:t>. </a:t>
                      </a:r>
                      <a:endParaRPr kumimoji="0" lang="en-GB" sz="2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endParaRPr>
                    </a:p>
                    <a:p>
                      <a:pPr marL="0" marR="0" indent="0" algn="just" defTabSz="914400" rtl="0" eaLnBrk="1" fontAlgn="auto" latinLnBrk="0" hangingPunct="1">
                        <a:lnSpc>
                          <a:spcPct val="100000"/>
                        </a:lnSpc>
                        <a:spcBef>
                          <a:spcPts val="0"/>
                        </a:spcBef>
                        <a:spcAft>
                          <a:spcPts val="1200"/>
                        </a:spcAft>
                        <a:buClrTx/>
                        <a:buSzTx/>
                        <a:buFontTx/>
                        <a:buNone/>
                        <a:tabLst/>
                        <a:defRPr/>
                      </a:pPr>
                      <a:r>
                        <a:rPr lang="en-US" sz="2400" kern="1200" dirty="0" smtClean="0">
                          <a:solidFill>
                            <a:schemeClr val="tx1"/>
                          </a:solidFill>
                          <a:effectLst/>
                          <a:latin typeface="Arial" panose="020B0604020202020204" pitchFamily="34" charset="0"/>
                          <a:ea typeface="+mn-ea"/>
                          <a:cs typeface="Arial" panose="020B0604020202020204" pitchFamily="34" charset="0"/>
                        </a:rPr>
                        <a:t>A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custom </a:t>
                      </a:r>
                      <a:r>
                        <a:rPr lang="en-US" sz="2400" kern="1200" dirty="0" smtClean="0">
                          <a:solidFill>
                            <a:schemeClr val="tx1"/>
                          </a:solidFill>
                          <a:effectLst/>
                          <a:latin typeface="Arial" panose="020B0604020202020204" pitchFamily="34" charset="0"/>
                          <a:ea typeface="+mn-ea"/>
                          <a:cs typeface="Arial" panose="020B0604020202020204" pitchFamily="34" charset="0"/>
                        </a:rPr>
                        <a:t>graphical user interface integrates reconstruction and </a:t>
                      </a:r>
                      <a:r>
                        <a:rPr lang="en-US" sz="2400" kern="1200" dirty="0" err="1" smtClean="0">
                          <a:solidFill>
                            <a:schemeClr val="tx1"/>
                          </a:solidFill>
                          <a:effectLst/>
                          <a:latin typeface="Arial" panose="020B0604020202020204" pitchFamily="34" charset="0"/>
                          <a:ea typeface="+mn-ea"/>
                          <a:cs typeface="Arial" panose="020B0604020202020204" pitchFamily="34" charset="0"/>
                        </a:rPr>
                        <a:t>visualisation</a:t>
                      </a:r>
                      <a:r>
                        <a:rPr lang="en-US" sz="2400" kern="1200" dirty="0" smtClean="0">
                          <a:solidFill>
                            <a:schemeClr val="tx1"/>
                          </a:solidFill>
                          <a:effectLst/>
                          <a:latin typeface="Arial" panose="020B0604020202020204" pitchFamily="34" charset="0"/>
                          <a:ea typeface="+mn-ea"/>
                          <a:cs typeface="Arial" panose="020B0604020202020204" pitchFamily="34" charset="0"/>
                        </a:rPr>
                        <a:t> capabilities for neutron imaging. This interface gives</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access to new features of </a:t>
                      </a:r>
                      <a:r>
                        <a:rPr lang="en-US" sz="2400" kern="1200" baseline="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to l</a:t>
                      </a:r>
                      <a:r>
                        <a:rPr lang="en-US" sz="2400" kern="1200" dirty="0" smtClean="0">
                          <a:solidFill>
                            <a:schemeClr val="tx1"/>
                          </a:solidFill>
                          <a:effectLst/>
                          <a:latin typeface="Arial" panose="020B0604020202020204" pitchFamily="34" charset="0"/>
                          <a:ea typeface="+mn-ea"/>
                          <a:cs typeface="Arial" panose="020B0604020202020204" pitchFamily="34" charset="0"/>
                        </a:rPr>
                        <a:t>oad images and stacks</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of images </a:t>
                      </a:r>
                      <a:r>
                        <a:rPr lang="en-US" sz="2400" kern="1200" dirty="0" smtClean="0">
                          <a:solidFill>
                            <a:schemeClr val="tx1"/>
                          </a:solidFill>
                          <a:effectLst/>
                          <a:latin typeface="Arial" panose="020B0604020202020204" pitchFamily="34" charset="0"/>
                          <a:ea typeface="+mn-ea"/>
                          <a:cs typeface="Arial" panose="020B0604020202020204" pitchFamily="34" charset="0"/>
                        </a:rPr>
                        <a:t>into standard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data structures and process imaging data.</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It also provides </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access to </a:t>
                      </a:r>
                      <a:r>
                        <a:rPr lang="en-US" sz="2400" kern="1200" dirty="0" smtClean="0">
                          <a:solidFill>
                            <a:schemeClr val="tx1"/>
                          </a:solidFill>
                          <a:effectLst/>
                          <a:latin typeface="Arial" panose="020B0604020202020204" pitchFamily="34" charset="0"/>
                          <a:ea typeface="+mn-ea"/>
                          <a:cs typeface="Arial" panose="020B0604020202020204" pitchFamily="34" charset="0"/>
                        </a:rPr>
                        <a:t>third party software such as packages for tomography reconstruction that support different 3D image reconstruction approaches.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has the capability to run image reconstruction jobs either locally or in compute clusters and supercomputing facilities thereby enabling quick evaluation and refinement of the reconstruction pipeline.</a:t>
                      </a:r>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Compute resources</a:t>
                      </a:r>
                      <a:endParaRPr kumimoji="0" lang="en-US" sz="2400" b="0" i="0" u="none" strike="noStrike" kern="0" cap="none" normalizeH="0" baseline="0" dirty="0" smtClean="0">
                        <a:ln>
                          <a:noFill/>
                        </a:ln>
                        <a:solidFill>
                          <a:srgbClr val="002D55"/>
                        </a:solidFill>
                        <a:effectLst/>
                        <a:latin typeface="Arial"/>
                        <a:cs typeface="Arial"/>
                      </a:endParaRPr>
                    </a:p>
                    <a:p>
                      <a:pPr algn="just"/>
                      <a:r>
                        <a:rPr lang="en-US" sz="2400" kern="1200" dirty="0" smtClean="0">
                          <a:solidFill>
                            <a:schemeClr val="tx1"/>
                          </a:solidFill>
                          <a:effectLst/>
                          <a:latin typeface="Arial" panose="020B0604020202020204" pitchFamily="34" charset="0"/>
                          <a:ea typeface="+mn-ea"/>
                          <a:cs typeface="Arial" panose="020B0604020202020204" pitchFamily="34" charset="0"/>
                        </a:rPr>
                        <a:t>Within ISIS, the SCARF and Emerald clusters, administered by the Scientific Computing Department at STFC, will allow rapid refinements during the imaging experiments. </a:t>
                      </a:r>
                      <a:r>
                        <a:rPr lang="en-GB" sz="2400" b="0" i="0" kern="1200" dirty="0" smtClean="0">
                          <a:solidFill>
                            <a:schemeClr val="tx1"/>
                          </a:solidFill>
                          <a:effectLst/>
                          <a:latin typeface="Arial" panose="020B0604020202020204" pitchFamily="34" charset="0"/>
                          <a:ea typeface="+mn-ea"/>
                          <a:cs typeface="Arial" panose="020B0604020202020204" pitchFamily="34" charset="0"/>
                        </a:rPr>
                        <a:t>A key hurdle is the ability to take full advantage of available computing resources.</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Different facilities frequently choose different job scheduling tools, interfaces and hardware for their computing resources. For example the SCARF cluster at ISIS uses Platform LSF, while the clusters at the SNS use MOAB. The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framework provides the middleware required to control jobs in different computing facilities handling the different job schedulers and/or web service interfaces. The</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framework itself can be used through its scripting interface via a web service API. </a:t>
                      </a:r>
                      <a:r>
                        <a:rPr lang="en-US" sz="2400" kern="1200" dirty="0" smtClean="0">
                          <a:solidFill>
                            <a:schemeClr val="tx1"/>
                          </a:solidFill>
                          <a:effectLst/>
                          <a:latin typeface="Arial" panose="020B0604020202020204" pitchFamily="34" charset="0"/>
                          <a:ea typeface="+mn-ea"/>
                          <a:cs typeface="Arial" panose="020B0604020202020204" pitchFamily="34" charset="0"/>
                        </a:rPr>
                        <a:t>This addresses challenges that arise at different facilities, such as different authentication methods, job schedulers, and location of compute resources. It also enables users to take full advantage of CPU and GPGPU clusters. </a:t>
                      </a:r>
                      <a:r>
                        <a:rPr lang="en-GB" sz="2400" b="0" i="0" kern="1200" dirty="0" smtClean="0">
                          <a:solidFill>
                            <a:schemeClr val="tx1"/>
                          </a:solidFill>
                          <a:effectLst/>
                          <a:latin typeface="Arial" panose="020B0604020202020204" pitchFamily="34" charset="0"/>
                          <a:ea typeface="+mn-ea"/>
                          <a:cs typeface="Arial" panose="020B0604020202020204" pitchFamily="34" charset="0"/>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1800" b="0" i="1" u="none" strike="noStrike" kern="0" cap="none" normalizeH="0" baseline="0" dirty="0" smtClean="0">
                        <a:ln>
                          <a:noFill/>
                        </a:ln>
                        <a:solidFill>
                          <a:srgbClr val="000000"/>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marL="126000" marR="162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Tomography: reconstruction tools</a:t>
                      </a:r>
                    </a:p>
                    <a:p>
                      <a:pPr marL="0" marR="0" lvl="0" indent="0" algn="just" defTabSz="4173538" rtl="0" eaLnBrk="1" fontAlgn="base" latinLnBrk="0" hangingPunct="1">
                        <a:lnSpc>
                          <a:spcPct val="100000"/>
                        </a:lnSpc>
                        <a:spcBef>
                          <a:spcPct val="20000"/>
                        </a:spcBef>
                        <a:spcAft>
                          <a:spcPct val="0"/>
                        </a:spcAft>
                        <a:buClrTx/>
                        <a:buSzTx/>
                        <a:buFontTx/>
                        <a:buNone/>
                        <a:tabLst/>
                        <a:defRPr/>
                      </a:pPr>
                      <a:r>
                        <a:rPr lang="en-US" sz="2400" kern="1200" dirty="0" smtClean="0">
                          <a:solidFill>
                            <a:schemeClr val="tx1"/>
                          </a:solidFill>
                          <a:effectLst/>
                          <a:latin typeface="Arial" panose="020B0604020202020204" pitchFamily="34" charset="0"/>
                          <a:ea typeface="+mn-ea"/>
                          <a:cs typeface="Arial" panose="020B0604020202020204" pitchFamily="34" charset="0"/>
                        </a:rPr>
                        <a:t>The imaging interface being integrated in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supports third party software for 3D image tomographic reconstruction. </a:t>
                      </a:r>
                      <a:r>
                        <a:rPr lang="en-US" sz="2400" b="0" i="0" kern="1200" dirty="0" smtClean="0">
                          <a:solidFill>
                            <a:schemeClr val="tx1"/>
                          </a:solidFill>
                          <a:latin typeface="Arial" panose="020B0604020202020204" pitchFamily="34" charset="0"/>
                          <a:ea typeface="+mn-ea"/>
                          <a:cs typeface="Arial" panose="020B0604020202020204" pitchFamily="34" charset="0"/>
                        </a:rPr>
                        <a:t>A number of tools are currently supported and/or being trialed: </a:t>
                      </a:r>
                      <a:r>
                        <a:rPr lang="en-US" sz="2400" b="0" i="0" kern="1200" dirty="0" err="1" smtClean="0">
                          <a:solidFill>
                            <a:schemeClr val="tx1"/>
                          </a:solidFill>
                          <a:latin typeface="Arial" panose="020B0604020202020204" pitchFamily="34" charset="0"/>
                          <a:ea typeface="+mn-ea"/>
                          <a:cs typeface="Arial" panose="020B0604020202020204" pitchFamily="34" charset="0"/>
                        </a:rPr>
                        <a:t>TomoPy</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4</a:t>
                      </a:r>
                      <a:r>
                        <a:rPr lang="en-US" sz="2400" b="0" i="0" kern="1200" dirty="0" smtClean="0">
                          <a:solidFill>
                            <a:schemeClr val="tx1"/>
                          </a:solidFill>
                          <a:latin typeface="Arial" panose="020B0604020202020204" pitchFamily="34" charset="0"/>
                          <a:ea typeface="+mn-ea"/>
                          <a:cs typeface="Arial" panose="020B0604020202020204" pitchFamily="34" charset="0"/>
                        </a:rPr>
                        <a:t>,</a:t>
                      </a:r>
                      <a:r>
                        <a:rPr lang="en-US" sz="2400" b="0" i="0" kern="1200" baseline="0" dirty="0" smtClean="0">
                          <a:solidFill>
                            <a:schemeClr val="tx1"/>
                          </a:solidFill>
                          <a:latin typeface="Arial" panose="020B0604020202020204" pitchFamily="34" charset="0"/>
                          <a:ea typeface="+mn-ea"/>
                          <a:cs typeface="Arial" panose="020B0604020202020204" pitchFamily="34" charset="0"/>
                        </a:rPr>
                        <a:t> Astra Tomography Toolbox</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5</a:t>
                      </a:r>
                      <a:r>
                        <a:rPr lang="en-US" sz="2400" b="0" i="0" kern="1200" baseline="0" dirty="0" smtClean="0">
                          <a:solidFill>
                            <a:schemeClr val="tx1"/>
                          </a:solidFill>
                          <a:latin typeface="Arial" panose="020B0604020202020204" pitchFamily="34" charset="0"/>
                          <a:ea typeface="+mn-ea"/>
                          <a:cs typeface="Arial" panose="020B0604020202020204" pitchFamily="34" charset="0"/>
                        </a:rPr>
                        <a:t>, and Octopus</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6</a:t>
                      </a:r>
                      <a:r>
                        <a:rPr lang="en-US" sz="2400" kern="1200" dirty="0" smtClean="0">
                          <a:solidFill>
                            <a:schemeClr val="tx1"/>
                          </a:solidFill>
                          <a:effectLst/>
                          <a:latin typeface="Arial" panose="020B0604020202020204" pitchFamily="34" charset="0"/>
                          <a:ea typeface="+mn-ea"/>
                          <a:cs typeface="Arial" panose="020B0604020202020204" pitchFamily="34" charset="0"/>
                        </a:rPr>
                        <a:t>, and in the future the reconstruction pipeline software </a:t>
                      </a:r>
                      <a:r>
                        <a:rPr lang="en-US" sz="2400" kern="1200" dirty="0" err="1" smtClean="0">
                          <a:solidFill>
                            <a:schemeClr val="tx1"/>
                          </a:solidFill>
                          <a:effectLst/>
                          <a:latin typeface="Arial" panose="020B0604020202020204" pitchFamily="34" charset="0"/>
                          <a:ea typeface="+mn-ea"/>
                          <a:cs typeface="Arial" panose="020B0604020202020204" pitchFamily="34" charset="0"/>
                        </a:rPr>
                        <a:t>Savu</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7</a:t>
                      </a:r>
                      <a:r>
                        <a:rPr lang="en-US" sz="2400" kern="1200" dirty="0" smtClean="0">
                          <a:solidFill>
                            <a:schemeClr val="tx1"/>
                          </a:solidFill>
                          <a:effectLst/>
                          <a:latin typeface="Arial" panose="020B0604020202020204" pitchFamily="34" charset="0"/>
                          <a:ea typeface="+mn-ea"/>
                          <a:cs typeface="Arial" panose="020B0604020202020204" pitchFamily="34" charset="0"/>
                        </a:rPr>
                        <a:t> developed by the Diamond light </a:t>
                      </a:r>
                      <a:r>
                        <a:rPr lang="en-US" sz="2400" kern="1200" dirty="0" smtClean="0">
                          <a:solidFill>
                            <a:schemeClr val="tx1"/>
                          </a:solidFill>
                          <a:effectLst/>
                          <a:latin typeface="Arial" panose="020B0604020202020204" pitchFamily="34" charset="0"/>
                          <a:ea typeface="+mn-ea"/>
                          <a:cs typeface="Arial" panose="020B0604020202020204" pitchFamily="34" charset="0"/>
                        </a:rPr>
                        <a:t>source, and the tool </a:t>
                      </a:r>
                      <a:r>
                        <a:rPr lang="en-US" sz="2400" kern="1200" dirty="0" err="1" smtClean="0">
                          <a:solidFill>
                            <a:schemeClr val="tx1"/>
                          </a:solidFill>
                          <a:effectLst/>
                          <a:latin typeface="Arial" panose="020B0604020202020204" pitchFamily="34" charset="0"/>
                          <a:ea typeface="+mn-ea"/>
                          <a:cs typeface="Arial" panose="020B0604020202020204" pitchFamily="34" charset="0"/>
                        </a:rPr>
                        <a:t>MuhRec</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8</a:t>
                      </a:r>
                      <a:r>
                        <a:rPr lang="en-US" sz="2400" kern="1200" dirty="0" smtClean="0">
                          <a:solidFill>
                            <a:schemeClr val="tx1"/>
                          </a:solidFill>
                          <a:effectLst/>
                          <a:latin typeface="Arial" panose="020B0604020202020204" pitchFamily="34" charset="0"/>
                          <a:ea typeface="+mn-ea"/>
                          <a:cs typeface="Arial" panose="020B0604020202020204" pitchFamily="34" charset="0"/>
                        </a:rPr>
                        <a:t> developed by Paul </a:t>
                      </a:r>
                      <a:r>
                        <a:rPr lang="en-US" sz="2400" kern="1200" dirty="0" err="1" smtClean="0">
                          <a:solidFill>
                            <a:schemeClr val="tx1"/>
                          </a:solidFill>
                          <a:effectLst/>
                          <a:latin typeface="Arial" panose="020B0604020202020204" pitchFamily="34" charset="0"/>
                          <a:ea typeface="+mn-ea"/>
                          <a:cs typeface="Arial" panose="020B0604020202020204" pitchFamily="34" charset="0"/>
                        </a:rPr>
                        <a:t>Scherrer</a:t>
                      </a:r>
                      <a:r>
                        <a:rPr lang="en-US" sz="2400" kern="120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err="1" smtClean="0">
                          <a:solidFill>
                            <a:schemeClr val="tx1"/>
                          </a:solidFill>
                          <a:effectLst/>
                          <a:latin typeface="Arial" panose="020B0604020202020204" pitchFamily="34" charset="0"/>
                          <a:ea typeface="+mn-ea"/>
                          <a:cs typeface="Arial" panose="020B0604020202020204" pitchFamily="34" charset="0"/>
                        </a:rPr>
                        <a:t>Institut</a:t>
                      </a:r>
                      <a:r>
                        <a:rPr lang="en-US" sz="2400" kern="120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Different reconstruction approaches are thus supported, namely filtered back projection and iterative methods such as simultaneous iterative reconstruction technique, but also variants of these developed in different tools.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also integrates multidimensional </a:t>
                      </a:r>
                      <a:r>
                        <a:rPr lang="en-US" sz="2400" kern="1200" dirty="0" err="1" smtClean="0">
                          <a:solidFill>
                            <a:schemeClr val="tx1"/>
                          </a:solidFill>
                          <a:effectLst/>
                          <a:latin typeface="Arial" panose="020B0604020202020204" pitchFamily="34" charset="0"/>
                          <a:ea typeface="+mn-ea"/>
                          <a:cs typeface="Arial" panose="020B0604020202020204" pitchFamily="34" charset="0"/>
                        </a:rPr>
                        <a:t>visualisation</a:t>
                      </a:r>
                      <a:r>
                        <a:rPr lang="en-US" sz="2400" kern="1200" dirty="0" smtClean="0">
                          <a:solidFill>
                            <a:schemeClr val="tx1"/>
                          </a:solidFill>
                          <a:effectLst/>
                          <a:latin typeface="Arial" panose="020B0604020202020204" pitchFamily="34" charset="0"/>
                          <a:ea typeface="+mn-ea"/>
                          <a:cs typeface="Arial" panose="020B0604020202020204" pitchFamily="34" charset="0"/>
                        </a:rPr>
                        <a:t> tools that leverage on the VSI (</a:t>
                      </a:r>
                      <a:r>
                        <a:rPr lang="en-US" sz="2400" kern="1200" dirty="0" err="1" smtClean="0">
                          <a:solidFill>
                            <a:schemeClr val="tx1"/>
                          </a:solidFill>
                          <a:effectLst/>
                          <a:latin typeface="Arial" panose="020B0604020202020204" pitchFamily="34" charset="0"/>
                          <a:ea typeface="+mn-ea"/>
                          <a:cs typeface="Arial" panose="020B0604020202020204" pitchFamily="34" charset="0"/>
                        </a:rPr>
                        <a:t>Vates</a:t>
                      </a:r>
                      <a:r>
                        <a:rPr lang="en-US" sz="2400" kern="1200" dirty="0" smtClean="0">
                          <a:solidFill>
                            <a:schemeClr val="tx1"/>
                          </a:solidFill>
                          <a:effectLst/>
                          <a:latin typeface="Arial" panose="020B0604020202020204" pitchFamily="34" charset="0"/>
                          <a:ea typeface="+mn-ea"/>
                          <a:cs typeface="Arial" panose="020B0604020202020204" pitchFamily="34" charset="0"/>
                        </a:rPr>
                        <a:t> simple interface) and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err="1" smtClean="0">
                          <a:solidFill>
                            <a:schemeClr val="tx1"/>
                          </a:solidFill>
                          <a:effectLst/>
                          <a:latin typeface="Arial" panose="020B0604020202020204" pitchFamily="34" charset="0"/>
                          <a:ea typeface="+mn-ea"/>
                          <a:cs typeface="Arial" panose="020B0604020202020204" pitchFamily="34" charset="0"/>
                        </a:rPr>
                        <a:t>ParaView</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9</a:t>
                      </a:r>
                      <a:r>
                        <a:rPr lang="en-US" sz="2400" kern="120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providing powerful tools to </a:t>
                      </a:r>
                      <a:r>
                        <a:rPr lang="en-US" sz="2400" kern="1200" dirty="0" err="1" smtClean="0">
                          <a:solidFill>
                            <a:schemeClr val="tx1"/>
                          </a:solidFill>
                          <a:effectLst/>
                          <a:latin typeface="Arial" panose="020B0604020202020204" pitchFamily="34" charset="0"/>
                          <a:ea typeface="+mn-ea"/>
                          <a:cs typeface="Arial" panose="020B0604020202020204" pitchFamily="34" charset="0"/>
                        </a:rPr>
                        <a:t>visualise</a:t>
                      </a:r>
                      <a:r>
                        <a:rPr lang="en-US" sz="2400" kern="1200" dirty="0" smtClean="0">
                          <a:solidFill>
                            <a:schemeClr val="tx1"/>
                          </a:solidFill>
                          <a:effectLst/>
                          <a:latin typeface="Arial" panose="020B0604020202020204" pitchFamily="34" charset="0"/>
                          <a:ea typeface="+mn-ea"/>
                          <a:cs typeface="Arial" panose="020B0604020202020204" pitchFamily="34" charset="0"/>
                        </a:rPr>
                        <a:t> the ≥4 dimensional data that can result from imaging at a time of flight spallation source.</a:t>
                      </a:r>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marL="162000" marR="162000" marT="46800" marB="46800"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Pre-/post-processing and visualization</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endParaRPr kumimoji="0" lang="en-US" sz="2400" b="0" i="0"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1" u="none"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just" defTabSz="4173538" rtl="0" eaLnBrk="1" fontAlgn="base" latinLnBrk="0" hangingPunct="1">
                        <a:lnSpc>
                          <a:spcPct val="100000"/>
                        </a:lnSpc>
                        <a:spcBef>
                          <a:spcPct val="20000"/>
                        </a:spcBef>
                        <a:spcAft>
                          <a:spcPct val="0"/>
                        </a:spcAft>
                        <a:buClrTx/>
                        <a:buSzTx/>
                        <a:buFontTx/>
                        <a:buNone/>
                        <a:tabLst/>
                        <a:defRPr/>
                      </a:pP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its imaging features are being actively developed</a:t>
                      </a:r>
                      <a:r>
                        <a:rPr lang="en-GB" sz="2400" b="0" i="0" kern="1200" baseline="0" dirty="0" smtClean="0">
                          <a:solidFill>
                            <a:schemeClr val="tx1"/>
                          </a:solidFill>
                          <a:effectLst/>
                          <a:latin typeface="+mn-lt"/>
                          <a:ea typeface="+mn-ea"/>
                          <a:cs typeface="Arial"/>
                        </a:rPr>
                        <a:t>. </a:t>
                      </a:r>
                      <a:r>
                        <a:rPr lang="en-GB" sz="2400" b="0" i="0" kern="1200" dirty="0" smtClean="0">
                          <a:solidFill>
                            <a:schemeClr val="tx1"/>
                          </a:solidFill>
                          <a:effectLst/>
                          <a:latin typeface="+mn-lt"/>
                          <a:ea typeface="+mn-ea"/>
                          <a:cs typeface="Arial"/>
                        </a:rPr>
                        <a:t>Long-term objectives include</a:t>
                      </a:r>
                      <a:r>
                        <a:rPr lang="en-GB" sz="2400" b="0" i="0" kern="1200" baseline="0" dirty="0" smtClean="0">
                          <a:solidFill>
                            <a:schemeClr val="tx1"/>
                          </a:solidFill>
                          <a:effectLst/>
                          <a:latin typeface="+mn-lt"/>
                          <a:ea typeface="+mn-ea"/>
                          <a:cs typeface="Arial"/>
                        </a:rPr>
                        <a:t> dealing with the multiple challenges posed by the complex data</a:t>
                      </a:r>
                      <a:r>
                        <a:rPr lang="en-GB" sz="2400" b="0" i="0" kern="1200" dirty="0" smtClean="0">
                          <a:solidFill>
                            <a:schemeClr val="tx1"/>
                          </a:solidFill>
                          <a:effectLst/>
                          <a:latin typeface="+mn-lt"/>
                          <a:ea typeface="+mn-ea"/>
                          <a:cs typeface="Arial"/>
                        </a:rPr>
                        <a:t>sets</a:t>
                      </a:r>
                      <a:r>
                        <a:rPr lang="en-GB" sz="2400" b="0" i="0" kern="1200" baseline="0" dirty="0" smtClean="0">
                          <a:solidFill>
                            <a:schemeClr val="tx1"/>
                          </a:solidFill>
                          <a:effectLst/>
                          <a:latin typeface="+mn-lt"/>
                          <a:ea typeface="+mn-ea"/>
                          <a:cs typeface="Arial"/>
                        </a:rPr>
                        <a:t> with three or more dimensions produced by energy-dependent tomography experiments: data volumes, better tailored pre-/post-processing, ease of analysis, etc. Equally important is aiding our users through the process of building their analysis workflows using the new features, and extending the tools on both the visualisation and manipulation and analysis sides where needed.</a:t>
                      </a:r>
                      <a:endParaRPr lang="en-GB" sz="1800" b="0" i="0"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u="none" kern="1200" dirty="0" smtClean="0">
                          <a:solidFill>
                            <a:schemeClr val="tx1"/>
                          </a:solidFill>
                          <a:effectLst/>
                          <a:latin typeface="Corisande Light (Body)"/>
                          <a:ea typeface="+mn-ea"/>
                          <a:cs typeface="Arial"/>
                        </a:rPr>
                        <a:t>[1] </a:t>
                      </a:r>
                      <a:r>
                        <a:rPr lang="en-GB" sz="1800" kern="1200" dirty="0" smtClean="0">
                          <a:solidFill>
                            <a:schemeClr val="tx1"/>
                          </a:solidFill>
                          <a:effectLst/>
                          <a:latin typeface="Corisande Light (Body)"/>
                          <a:ea typeface="+mn-ea"/>
                          <a:cs typeface="+mn-cs"/>
                        </a:rPr>
                        <a:t>W. Kockelmann, S.Y. Zhang, J.F. Kelleher, J. B. Nightingale, G. Burca,, J.A. James, (2013).  IMAT – A New Imaging and Diffraction Instrument at ISIS, Physics Procedia, 43: 100-110 . </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Corisande Light (Body)"/>
                          <a:ea typeface="+mn-ea"/>
                          <a:cs typeface="Arial"/>
                        </a:rPr>
                        <a:t>[2] </a:t>
                      </a:r>
                      <a:r>
                        <a:rPr lang="en-GB" sz="1800" u="sng" kern="1200" dirty="0" smtClean="0">
                          <a:solidFill>
                            <a:schemeClr val="tx1"/>
                          </a:solidFill>
                          <a:effectLst/>
                          <a:latin typeface="Corisande Light (Body)"/>
                          <a:ea typeface="+mn-ea"/>
                          <a:cs typeface="Arial"/>
                          <a:hlinkClick r:id="rId3"/>
                        </a:rPr>
                        <a:t>www.mantidproject.org</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[3] </a:t>
                      </a:r>
                      <a:r>
                        <a:rPr lang="en-US" sz="1800" kern="1200" dirty="0" smtClean="0">
                          <a:solidFill>
                            <a:schemeClr val="tx1"/>
                          </a:solidFill>
                          <a:effectLst/>
                          <a:latin typeface="Corisande Light (Body)"/>
                          <a:ea typeface="+mn-ea"/>
                          <a:cs typeface="+mn-cs"/>
                        </a:rPr>
                        <a:t>O. Arnold, et al., (2014). </a:t>
                      </a:r>
                      <a:r>
                        <a:rPr lang="en-US" sz="1800" kern="1200" dirty="0" err="1" smtClean="0">
                          <a:solidFill>
                            <a:schemeClr val="tx1"/>
                          </a:solidFill>
                          <a:effectLst/>
                          <a:latin typeface="Corisande Light (Body)"/>
                          <a:ea typeface="+mn-ea"/>
                          <a:cs typeface="+mn-cs"/>
                        </a:rPr>
                        <a:t>Mantid</a:t>
                      </a:r>
                      <a:r>
                        <a:rPr lang="en-US" sz="1800" kern="1200" dirty="0" smtClean="0">
                          <a:solidFill>
                            <a:schemeClr val="tx1"/>
                          </a:solidFill>
                          <a:effectLst/>
                          <a:latin typeface="Corisande Light (Body)"/>
                          <a:ea typeface="+mn-ea"/>
                          <a:cs typeface="+mn-cs"/>
                        </a:rPr>
                        <a:t>—Data analysis and visualization package for neutron scattering and </a:t>
                      </a:r>
                      <a:r>
                        <a:rPr lang="en-US" sz="1800" kern="1200" dirty="0" err="1" smtClean="0">
                          <a:solidFill>
                            <a:schemeClr val="tx1"/>
                          </a:solidFill>
                          <a:effectLst/>
                          <a:latin typeface="Corisande Light (Body)"/>
                          <a:ea typeface="+mn-ea"/>
                          <a:cs typeface="+mn-cs"/>
                        </a:rPr>
                        <a:t>μSR</a:t>
                      </a:r>
                      <a:r>
                        <a:rPr lang="en-US" sz="1800" kern="1200" dirty="0" smtClean="0">
                          <a:solidFill>
                            <a:schemeClr val="tx1"/>
                          </a:solidFill>
                          <a:effectLst/>
                          <a:latin typeface="Corisande Light (Body)"/>
                          <a:ea typeface="+mn-ea"/>
                          <a:cs typeface="+mn-cs"/>
                        </a:rPr>
                        <a:t> experiments, Nuclear Instruments and Methods in Physics Research Section A, 764(11): 156-166.</a:t>
                      </a:r>
                      <a:endParaRPr lang="en-GB" sz="1800" kern="1200" dirty="0" smtClean="0">
                        <a:solidFill>
                          <a:schemeClr val="tx1"/>
                        </a:solidFill>
                        <a:effectLst/>
                        <a:latin typeface="Corisande Light (Body)"/>
                        <a:ea typeface="+mn-ea"/>
                        <a:cs typeface="+mn-cs"/>
                      </a:endParaRPr>
                    </a:p>
                    <a:p>
                      <a:r>
                        <a:rPr lang="en-GB" sz="1800" u="none" kern="1200" dirty="0" smtClean="0">
                          <a:solidFill>
                            <a:schemeClr val="tx1"/>
                          </a:solidFill>
                          <a:effectLst/>
                          <a:latin typeface="Corisande Light (Body)"/>
                          <a:ea typeface="+mn-ea"/>
                          <a:cs typeface="Arial"/>
                        </a:rPr>
                        <a:t>[4] </a:t>
                      </a:r>
                      <a:r>
                        <a:rPr lang="en-GB" sz="1800" kern="1200" dirty="0" err="1" smtClean="0">
                          <a:solidFill>
                            <a:schemeClr val="tx1"/>
                          </a:solidFill>
                          <a:effectLst/>
                          <a:latin typeface="Corisande Light (Body)"/>
                          <a:ea typeface="+mn-ea"/>
                          <a:cs typeface="+mn-cs"/>
                        </a:rPr>
                        <a:t>Gürsoy</a:t>
                      </a:r>
                      <a:r>
                        <a:rPr lang="en-GB" sz="1800" kern="1200" dirty="0" smtClean="0">
                          <a:solidFill>
                            <a:schemeClr val="tx1"/>
                          </a:solidFill>
                          <a:effectLst/>
                          <a:latin typeface="Corisande Light (Body)"/>
                          <a:ea typeface="+mn-ea"/>
                          <a:cs typeface="+mn-cs"/>
                        </a:rPr>
                        <a:t> D, De Carlo F, Xiao X, and Jacobsen C, (2014). </a:t>
                      </a:r>
                      <a:r>
                        <a:rPr lang="en-GB" sz="1800" kern="1200" dirty="0" err="1" smtClean="0">
                          <a:solidFill>
                            <a:schemeClr val="tx1"/>
                          </a:solidFill>
                          <a:effectLst/>
                          <a:latin typeface="Corisande Light (Body)"/>
                          <a:ea typeface="+mn-ea"/>
                          <a:cs typeface="+mn-cs"/>
                        </a:rPr>
                        <a:t>TomoPy</a:t>
                      </a:r>
                      <a:r>
                        <a:rPr lang="en-GB" sz="1800" kern="1200" dirty="0" smtClean="0">
                          <a:solidFill>
                            <a:schemeClr val="tx1"/>
                          </a:solidFill>
                          <a:effectLst/>
                          <a:latin typeface="Corisande Light (Body)"/>
                          <a:ea typeface="+mn-ea"/>
                          <a:cs typeface="+mn-cs"/>
                        </a:rPr>
                        <a:t>: a framework for the analysis of synchrotron tomographic data. Journal of Synchrotron Radiation, 21(5):1188–1193. </a:t>
                      </a:r>
                      <a:endParaRPr lang="en-GB" sz="1800" u="sng" kern="1200" dirty="0" smtClean="0">
                        <a:solidFill>
                          <a:schemeClr val="tx1"/>
                        </a:solidFill>
                        <a:effectLst/>
                        <a:latin typeface="Corisande Light (Body)"/>
                        <a:ea typeface="+mn-ea"/>
                        <a:cs typeface="Arial"/>
                      </a:endParaRPr>
                    </a:p>
                    <a:p>
                      <a:r>
                        <a:rPr lang="en-GB" sz="1800" u="none" kern="1200" dirty="0" smtClean="0">
                          <a:solidFill>
                            <a:schemeClr val="tx1"/>
                          </a:solidFill>
                          <a:effectLst/>
                          <a:latin typeface="Corisande Light (Body)"/>
                          <a:ea typeface="+mn-ea"/>
                          <a:cs typeface="Arial"/>
                        </a:rPr>
                        <a:t>[5] </a:t>
                      </a:r>
                      <a:r>
                        <a:rPr lang="en-GB" sz="1800" dirty="0" smtClean="0">
                          <a:latin typeface="Corisande Light (Body)"/>
                        </a:rPr>
                        <a:t>W. van </a:t>
                      </a:r>
                      <a:r>
                        <a:rPr lang="en-GB" sz="1800" dirty="0" err="1" smtClean="0">
                          <a:latin typeface="Corisande Light (Body)"/>
                        </a:rPr>
                        <a:t>Aarle</a:t>
                      </a:r>
                      <a:r>
                        <a:rPr lang="en-GB" sz="1800" dirty="0" smtClean="0">
                          <a:latin typeface="Corisande Light (Body)"/>
                        </a:rPr>
                        <a:t>, W J. </a:t>
                      </a:r>
                      <a:r>
                        <a:rPr lang="en-GB" sz="1800" dirty="0" err="1" smtClean="0">
                          <a:latin typeface="Corisande Light (Body)"/>
                        </a:rPr>
                        <a:t>Palenstijn</a:t>
                      </a:r>
                      <a:r>
                        <a:rPr lang="en-GB" sz="1800" dirty="0" smtClean="0">
                          <a:latin typeface="Corisande Light (Body)"/>
                        </a:rPr>
                        <a:t>, J. De </a:t>
                      </a:r>
                      <a:r>
                        <a:rPr lang="en-GB" sz="1800" dirty="0" err="1" smtClean="0">
                          <a:latin typeface="Corisande Light (Body)"/>
                        </a:rPr>
                        <a:t>Beenhouwer</a:t>
                      </a:r>
                      <a:r>
                        <a:rPr lang="en-GB" sz="1800" dirty="0" smtClean="0">
                          <a:latin typeface="Corisande Light (Body)"/>
                        </a:rPr>
                        <a:t>, T. </a:t>
                      </a:r>
                      <a:r>
                        <a:rPr lang="en-GB" sz="1800" dirty="0" err="1" smtClean="0">
                          <a:latin typeface="Corisande Light (Body)"/>
                        </a:rPr>
                        <a:t>Altantzis</a:t>
                      </a:r>
                      <a:r>
                        <a:rPr lang="en-GB" sz="1800" dirty="0" smtClean="0">
                          <a:latin typeface="Corisande Light (Body)"/>
                        </a:rPr>
                        <a:t>, S. Bals, K. J. </a:t>
                      </a:r>
                      <a:r>
                        <a:rPr lang="en-GB" sz="1800" dirty="0" err="1" smtClean="0">
                          <a:latin typeface="Corisande Light (Body)"/>
                        </a:rPr>
                        <a:t>Batenburg</a:t>
                      </a:r>
                      <a:r>
                        <a:rPr lang="en-GB" sz="1800" dirty="0" smtClean="0">
                          <a:latin typeface="Corisande Light (Body)"/>
                        </a:rPr>
                        <a:t>, and J. </a:t>
                      </a:r>
                      <a:r>
                        <a:rPr lang="en-GB" sz="1800" dirty="0" err="1" smtClean="0">
                          <a:latin typeface="Corisande Light (Body)"/>
                        </a:rPr>
                        <a:t>Sijbers</a:t>
                      </a:r>
                      <a:r>
                        <a:rPr lang="en-GB" sz="1800" dirty="0" smtClean="0">
                          <a:latin typeface="Corisande Light (Body)"/>
                        </a:rPr>
                        <a:t>, (2015).</a:t>
                      </a:r>
                      <a:r>
                        <a:rPr lang="en-GB" sz="1800" baseline="0" dirty="0" smtClean="0">
                          <a:latin typeface="Corisande Light (Body)"/>
                        </a:rPr>
                        <a:t> The ASTRA Toolbox, a platform for advanced algorithm development in electron tomography,</a:t>
                      </a:r>
                      <a:r>
                        <a:rPr lang="en-GB" sz="1800" dirty="0" smtClean="0">
                          <a:latin typeface="Corisande Light (Body)"/>
                        </a:rPr>
                        <a:t> </a:t>
                      </a:r>
                      <a:r>
                        <a:rPr lang="en-GB" sz="1800" dirty="0" err="1" smtClean="0">
                          <a:latin typeface="Corisande Light (Body)"/>
                        </a:rPr>
                        <a:t>Ultramicroscopy</a:t>
                      </a:r>
                      <a:r>
                        <a:rPr lang="en-GB" sz="1800" dirty="0" smtClean="0">
                          <a:latin typeface="Corisande Light (Body)"/>
                        </a:rPr>
                        <a:t>, 157: 35–47.</a:t>
                      </a:r>
                      <a:endParaRPr lang="en-GB" sz="1800" u="none"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[6] </a:t>
                      </a:r>
                      <a:r>
                        <a:rPr lang="en-GB" sz="1800" b="0" i="0" dirty="0" smtClean="0">
                          <a:latin typeface="Corisande Light (Body)"/>
                          <a:hlinkClick r:id="rId4"/>
                        </a:rPr>
                        <a:t>octopus</a:t>
                      </a:r>
                      <a:r>
                        <a:rPr lang="en-GB" sz="1800" i="0" dirty="0" smtClean="0">
                          <a:latin typeface="Corisande Light (Body)"/>
                          <a:hlinkClick r:id="rId4"/>
                        </a:rPr>
                        <a:t>imaging.eu</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[7] </a:t>
                      </a:r>
                      <a:r>
                        <a:rPr lang="en-GB" sz="1800" dirty="0" smtClean="0">
                          <a:latin typeface="Corisande Light (Body)"/>
                        </a:rPr>
                        <a:t>R. C. Atwood, A. J. </a:t>
                      </a:r>
                      <a:r>
                        <a:rPr lang="en-GB" sz="1800" dirty="0" err="1" smtClean="0">
                          <a:latin typeface="Corisande Light (Body)"/>
                        </a:rPr>
                        <a:t>Bodey</a:t>
                      </a:r>
                      <a:r>
                        <a:rPr lang="en-GB" sz="1800" dirty="0" smtClean="0">
                          <a:latin typeface="Corisande Light (Body)"/>
                        </a:rPr>
                        <a:t>, S. W. T. Price, M. Basham, M. </a:t>
                      </a:r>
                      <a:r>
                        <a:rPr lang="en-GB" sz="1800" dirty="0" err="1" smtClean="0">
                          <a:latin typeface="Corisande Light (Body)"/>
                        </a:rPr>
                        <a:t>Drakopoulos</a:t>
                      </a:r>
                      <a:r>
                        <a:rPr lang="en-GB" sz="1800" dirty="0" smtClean="0">
                          <a:latin typeface="Corisande Light (Body)"/>
                        </a:rPr>
                        <a:t>,</a:t>
                      </a:r>
                      <a:r>
                        <a:rPr lang="en-US" sz="1800" kern="1200" dirty="0" smtClean="0">
                          <a:solidFill>
                            <a:schemeClr val="tx1"/>
                          </a:solidFill>
                          <a:latin typeface="Corisande Light (Body)"/>
                          <a:ea typeface="+mn-ea"/>
                          <a:cs typeface="Arial"/>
                        </a:rPr>
                        <a:t> (2015). </a:t>
                      </a:r>
                      <a:r>
                        <a:rPr lang="en-GB" sz="1800" b="0" dirty="0" smtClean="0">
                          <a:latin typeface="Corisande Light (Body)"/>
                        </a:rPr>
                        <a:t>A high-throughput system for high-quality tomographic reconstruction of large datasets at Diamond Light Source, Philosophical Transactions A, 373(2043)</a:t>
                      </a:r>
                      <a:r>
                        <a:rPr lang="en-GB" sz="1800" kern="1200" dirty="0" smtClean="0">
                          <a:solidFill>
                            <a:schemeClr val="tx1"/>
                          </a:solidFill>
                          <a:effectLst/>
                          <a:latin typeface="Corisande Light (Body)"/>
                          <a:ea typeface="+mn-ea"/>
                          <a:cs typeface="+mn-cs"/>
                        </a:rPr>
                        <a:t>: 20140398.</a:t>
                      </a:r>
                      <a:r>
                        <a:rPr lang="en-GB" sz="1800" kern="1200" dirty="0" smtClean="0">
                          <a:solidFill>
                            <a:schemeClr val="tx1"/>
                          </a:solidFill>
                          <a:effectLst/>
                          <a:latin typeface="Corisande Light (Body)"/>
                          <a:ea typeface="+mn-ea"/>
                          <a:cs typeface="Arial"/>
                        </a:rPr>
                        <a:t> </a:t>
                      </a:r>
                      <a:r>
                        <a:rPr lang="en-GB" sz="1800" kern="1200" dirty="0" smtClean="0">
                          <a:solidFill>
                            <a:schemeClr val="tx1"/>
                          </a:solidFill>
                          <a:effectLst/>
                          <a:latin typeface="Corisande Light (Body)"/>
                          <a:ea typeface="+mn-ea"/>
                          <a:cs typeface="Arial"/>
                          <a:hlinkClick r:id="rId5"/>
                        </a:rPr>
                        <a:t>https://</a:t>
                      </a:r>
                      <a:r>
                        <a:rPr lang="en-GB" sz="1800" kern="1200" dirty="0" smtClean="0">
                          <a:solidFill>
                            <a:schemeClr val="tx1"/>
                          </a:solidFill>
                          <a:effectLst/>
                          <a:latin typeface="Corisande Light (Body)"/>
                          <a:ea typeface="+mn-ea"/>
                          <a:cs typeface="Arial"/>
                          <a:hlinkClick r:id="rId5"/>
                        </a:rPr>
                        <a:t>github.com/DiamondLightSource/Savu</a:t>
                      </a:r>
                      <a:endParaRPr lang="en-GB" sz="1800"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Corisande Light (Body)"/>
                          <a:ea typeface="+mn-ea"/>
                          <a:cs typeface="Arial"/>
                        </a:rPr>
                        <a:t>[8] </a:t>
                      </a:r>
                      <a:r>
                        <a:rPr lang="en-GB" sz="1800" kern="1200" dirty="0" smtClean="0">
                          <a:solidFill>
                            <a:schemeClr val="tx1"/>
                          </a:solidFill>
                          <a:effectLst/>
                          <a:latin typeface="Corisande Light (Body)"/>
                          <a:ea typeface="+mn-ea"/>
                          <a:cs typeface="Arial"/>
                          <a:hlinkClick r:id="rId6"/>
                        </a:rPr>
                        <a:t>http://imagingscience.ch/muhrechome/index.html</a:t>
                      </a:r>
                      <a:endParaRPr lang="en-GB" sz="1800"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Corisande Light (Body)"/>
                          <a:ea typeface="+mn-ea"/>
                          <a:cs typeface="Arial"/>
                        </a:rPr>
                        <a:t>[9] </a:t>
                      </a:r>
                      <a:r>
                        <a:rPr lang="en-GB" sz="1800" u="none" kern="1200" dirty="0" smtClean="0">
                          <a:solidFill>
                            <a:schemeClr val="tx1"/>
                          </a:solidFill>
                          <a:effectLst/>
                          <a:latin typeface="Corisande Light (Body)"/>
                          <a:ea typeface="+mn-ea"/>
                          <a:cs typeface="Arial"/>
                          <a:hlinkClick r:id="rId7"/>
                        </a:rPr>
                        <a:t>www.paraview.org</a:t>
                      </a:r>
                      <a:endParaRPr lang="en-GB" sz="1800" u="none" kern="1200" dirty="0" smtClean="0">
                        <a:solidFill>
                          <a:schemeClr val="tx1"/>
                        </a:solidFill>
                        <a:effectLst/>
                        <a:latin typeface="Corisande Light (Body)"/>
                        <a:ea typeface="+mn-ea"/>
                        <a:cs typeface="Arial"/>
                      </a:endParaRPr>
                    </a:p>
                    <a:p>
                      <a:endParaRPr lang="en-GB" sz="1800" kern="1200" dirty="0" smtClean="0">
                        <a:solidFill>
                          <a:schemeClr val="tx1"/>
                        </a:solidFill>
                        <a:effectLst/>
                        <a:latin typeface="Corisande Light (Body)"/>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marL="162000" marR="126000" marT="46800" marB="46800"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699838" y="6064177"/>
            <a:ext cx="27813000" cy="2308324"/>
          </a:xfrm>
          <a:prstGeom prst="rect">
            <a:avLst/>
          </a:prstGeom>
          <a:noFill/>
          <a:ln w="9525">
            <a:noFill/>
            <a:miter lim="800000"/>
            <a:headEnd/>
            <a:tailEnd/>
          </a:ln>
        </p:spPr>
        <p:txBody>
          <a:bodyPr>
            <a:spAutoFit/>
          </a:bodyPr>
          <a:lstStyle/>
          <a:p>
            <a:pPr algn="ctr"/>
            <a:r>
              <a:rPr lang="en-GB" u="sng" dirty="0">
                <a:solidFill>
                  <a:srgbClr val="002D55"/>
                </a:solidFill>
                <a:latin typeface="HElvetica" panose="020B0604020202020204" pitchFamily="34" charset="0"/>
                <a:cs typeface="HElvetica" panose="020B0604020202020204" pitchFamily="34" charset="0"/>
              </a:rPr>
              <a:t>Nicholas Draper</a:t>
            </a:r>
            <a:r>
              <a:rPr lang="en-GB" baseline="30000" dirty="0">
                <a:solidFill>
                  <a:srgbClr val="002D55"/>
                </a:solidFill>
                <a:latin typeface="HElvetica" panose="020B0604020202020204" pitchFamily="34" charset="0"/>
                <a:cs typeface="HElvetica" panose="020B0604020202020204" pitchFamily="34" charset="0"/>
              </a:rPr>
              <a:t>2</a:t>
            </a:r>
            <a:r>
              <a:rPr lang="en-GB" dirty="0">
                <a:solidFill>
                  <a:srgbClr val="002D55"/>
                </a:solidFill>
                <a:latin typeface="HElvetica" panose="020B0604020202020204" pitchFamily="34" charset="0"/>
                <a:cs typeface="HElvetica" panose="020B0604020202020204" pitchFamily="34" charset="0"/>
              </a:rPr>
              <a:t>, Federico </a:t>
            </a:r>
            <a:r>
              <a:rPr lang="en-GB" dirty="0" smtClean="0">
                <a:solidFill>
                  <a:srgbClr val="002D55"/>
                </a:solidFill>
                <a:latin typeface="HElvetica" panose="020B0604020202020204" pitchFamily="34" charset="0"/>
                <a:cs typeface="HElvetica" panose="020B0604020202020204" pitchFamily="34" charset="0"/>
              </a:rPr>
              <a:t>Montesino Pouzols</a:t>
            </a:r>
            <a:r>
              <a:rPr lang="en-GB" baseline="30000" dirty="0" smtClean="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a:t>
            </a:r>
            <a:r>
              <a:rPr lang="en-GB" dirty="0" smtClean="0">
                <a:solidFill>
                  <a:srgbClr val="002D55"/>
                </a:solidFill>
                <a:latin typeface="HElvetica" panose="020B0604020202020204" pitchFamily="34" charset="0"/>
                <a:cs typeface="HElvetica" panose="020B0604020202020204" pitchFamily="34" charset="0"/>
              </a:rPr>
              <a:t>Dimitar </a:t>
            </a:r>
            <a:r>
              <a:rPr lang="en-GB" dirty="0" smtClean="0">
                <a:solidFill>
                  <a:srgbClr val="002D55"/>
                </a:solidFill>
                <a:latin typeface="HElvetica" panose="020B0604020202020204" pitchFamily="34" charset="0"/>
                <a:cs typeface="HElvetica" panose="020B0604020202020204" pitchFamily="34" charset="0"/>
              </a:rPr>
              <a:t>Tasev</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Sri Nagella</a:t>
            </a:r>
            <a:r>
              <a:rPr lang="en-GB" baseline="30000" dirty="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Erica Yang</a:t>
            </a:r>
            <a:r>
              <a:rPr lang="en-GB" baseline="30000" dirty="0" smtClean="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Ahmed Sajid</a:t>
            </a:r>
            <a:r>
              <a:rPr lang="en-GB" baseline="30000" dirty="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John Hill</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Genoveva Burca</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Triestino Minniti</a:t>
            </a:r>
            <a:r>
              <a:rPr lang="en-GB" baseline="30000" dirty="0" smtClean="0">
                <a:solidFill>
                  <a:srgbClr val="002D55"/>
                </a:solidFill>
                <a:latin typeface="HElvetica" panose="020B0604020202020204" pitchFamily="34" charset="0"/>
                <a:cs typeface="HElvetica" panose="020B0604020202020204" pitchFamily="34" charset="0"/>
              </a:rPr>
              <a:t>1,4</a:t>
            </a:r>
            <a:r>
              <a:rPr lang="en-GB" dirty="0" smtClean="0">
                <a:solidFill>
                  <a:srgbClr val="002D55"/>
                </a:solidFill>
                <a:latin typeface="HElvetica" panose="020B0604020202020204" pitchFamily="34" charset="0"/>
                <a:cs typeface="HElvetica" panose="020B0604020202020204" pitchFamily="34" charset="0"/>
              </a:rPr>
              <a:t>, Winfried Kockelmann</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a:t>
            </a:r>
            <a:endParaRPr lang="en-GB" dirty="0">
              <a:solidFill>
                <a:srgbClr val="002D55"/>
              </a:solidFill>
              <a:latin typeface="HElvetica" panose="020B0604020202020204" pitchFamily="34" charset="0"/>
              <a:cs typeface="HElvetica" panose="020B0604020202020204" pitchFamily="34" charset="0"/>
            </a:endParaRPr>
          </a:p>
          <a:p>
            <a:pPr algn="ctr"/>
            <a:endParaRPr lang="en-GB" dirty="0" smtClean="0">
              <a:solidFill>
                <a:srgbClr val="002D55"/>
              </a:solidFill>
              <a:latin typeface="HElvetica" panose="020B0604020202020204" pitchFamily="34" charset="0"/>
              <a:cs typeface="HElvetica" panose="020B0604020202020204" pitchFamily="34" charset="0"/>
            </a:endParaRPr>
          </a:p>
          <a:p>
            <a:pPr algn="ctr"/>
            <a:r>
              <a:rPr lang="en-GB" baseline="30000" dirty="0">
                <a:solidFill>
                  <a:srgbClr val="002D55"/>
                </a:solidFill>
                <a:latin typeface="HElvetica" panose="020B0604020202020204" pitchFamily="34" charset="0"/>
                <a:cs typeface="HElvetica" panose="020B0604020202020204" pitchFamily="34" charset="0"/>
              </a:rPr>
              <a:t>1</a:t>
            </a:r>
            <a:r>
              <a:rPr lang="en-GB" baseline="30000" dirty="0" smtClean="0">
                <a:solidFill>
                  <a:srgbClr val="002D55"/>
                </a:solidFill>
                <a:latin typeface="HElvetica" panose="020B0604020202020204" pitchFamily="34" charset="0"/>
                <a:cs typeface="HElvetica" panose="020B0604020202020204" pitchFamily="34" charset="0"/>
              </a:rPr>
              <a:t> </a:t>
            </a:r>
            <a:r>
              <a:rPr lang="en-GB" dirty="0" smtClean="0">
                <a:solidFill>
                  <a:srgbClr val="002D55"/>
                </a:solidFill>
                <a:latin typeface="HElvetica" panose="020B0604020202020204" pitchFamily="34" charset="0"/>
                <a:cs typeface="HElvetica" panose="020B0604020202020204" pitchFamily="34" charset="0"/>
              </a:rPr>
              <a:t>ISIS Pulsed Neutron and </a:t>
            </a:r>
            <a:r>
              <a:rPr lang="en-GB" dirty="0" err="1" smtClean="0">
                <a:solidFill>
                  <a:srgbClr val="002D55"/>
                </a:solidFill>
                <a:latin typeface="HElvetica" panose="020B0604020202020204" pitchFamily="34" charset="0"/>
                <a:cs typeface="HElvetica" panose="020B0604020202020204" pitchFamily="34" charset="0"/>
              </a:rPr>
              <a:t>Muon</a:t>
            </a:r>
            <a:r>
              <a:rPr lang="en-GB" dirty="0" smtClean="0">
                <a:solidFill>
                  <a:srgbClr val="002D55"/>
                </a:solidFill>
                <a:latin typeface="HElvetica" panose="020B0604020202020204" pitchFamily="34" charset="0"/>
                <a:cs typeface="HElvetica" panose="020B0604020202020204" pitchFamily="34" charset="0"/>
              </a:rPr>
              <a:t> Source, Rutherford Appleton </a:t>
            </a:r>
            <a:r>
              <a:rPr lang="en-GB" dirty="0">
                <a:solidFill>
                  <a:srgbClr val="002D55"/>
                </a:solidFill>
                <a:latin typeface="HElvetica" panose="020B0604020202020204" pitchFamily="34" charset="0"/>
                <a:cs typeface="HElvetica" panose="020B0604020202020204" pitchFamily="34" charset="0"/>
              </a:rPr>
              <a:t>Laboratory, Science &amp; Technology Facilities Council </a:t>
            </a:r>
            <a:r>
              <a:rPr lang="en-GB" dirty="0" smtClean="0">
                <a:solidFill>
                  <a:srgbClr val="002D55"/>
                </a:solidFill>
                <a:latin typeface="HElvetica" panose="020B0604020202020204" pitchFamily="34" charset="0"/>
                <a:cs typeface="HElvetica" panose="020B0604020202020204" pitchFamily="34" charset="0"/>
              </a:rPr>
              <a:t>– STFC, Harwell Oxford, OX11 0QX, UK </a:t>
            </a:r>
          </a:p>
          <a:p>
            <a:pPr lvl="0" algn="ctr"/>
            <a:r>
              <a:rPr lang="en-GB" baseline="30000" dirty="0" smtClean="0">
                <a:solidFill>
                  <a:srgbClr val="002D55"/>
                </a:solidFill>
                <a:latin typeface="HElvetica" panose="020B0604020202020204" pitchFamily="34" charset="0"/>
                <a:cs typeface="HElvetica" panose="020B0604020202020204" pitchFamily="34" charset="0"/>
              </a:rPr>
              <a:t>2 </a:t>
            </a:r>
            <a:r>
              <a:rPr lang="en-GB" dirty="0" smtClean="0">
                <a:solidFill>
                  <a:srgbClr val="002D55"/>
                </a:solidFill>
                <a:latin typeface="HElvetica" panose="020B0604020202020204" pitchFamily="34" charset="0"/>
                <a:cs typeface="HElvetica" panose="020B0604020202020204" pitchFamily="34" charset="0"/>
              </a:rPr>
              <a:t>Tessella Ltd, </a:t>
            </a:r>
            <a:r>
              <a:rPr lang="en-GB" dirty="0">
                <a:solidFill>
                  <a:srgbClr val="002D55"/>
                </a:solidFill>
                <a:latin typeface="HElvetica" panose="020B0604020202020204" pitchFamily="34" charset="0"/>
                <a:cs typeface="HElvetica" panose="020B0604020202020204" pitchFamily="34" charset="0"/>
              </a:rPr>
              <a:t>Abingdon, Oxfordshire, </a:t>
            </a:r>
            <a:r>
              <a:rPr lang="en-GB" dirty="0" smtClean="0">
                <a:solidFill>
                  <a:srgbClr val="002D55"/>
                </a:solidFill>
                <a:latin typeface="HElvetica" panose="020B0604020202020204" pitchFamily="34" charset="0"/>
                <a:cs typeface="HElvetica" panose="020B0604020202020204" pitchFamily="34" charset="0"/>
              </a:rPr>
              <a:t>OX14 3YS, UK </a:t>
            </a:r>
            <a:endParaRPr lang="en-GB" dirty="0">
              <a:solidFill>
                <a:srgbClr val="002D55"/>
              </a:solidFill>
              <a:latin typeface="HElvetica" panose="020B0604020202020204" pitchFamily="34" charset="0"/>
              <a:cs typeface="HElvetica" panose="020B0604020202020204" pitchFamily="34" charset="0"/>
            </a:endParaRPr>
          </a:p>
          <a:p>
            <a:pPr algn="ctr"/>
            <a:r>
              <a:rPr lang="en-GB" baseline="30000" dirty="0" smtClean="0">
                <a:solidFill>
                  <a:srgbClr val="002D55"/>
                </a:solidFill>
                <a:latin typeface="HElvetica" panose="020B0604020202020204" pitchFamily="34" charset="0"/>
                <a:cs typeface="HElvetica" panose="020B0604020202020204" pitchFamily="34" charset="0"/>
              </a:rPr>
              <a:t>3 </a:t>
            </a:r>
            <a:r>
              <a:rPr lang="en-GB" dirty="0" smtClean="0">
                <a:solidFill>
                  <a:srgbClr val="002D55"/>
                </a:solidFill>
                <a:latin typeface="HElvetica" panose="020B0604020202020204" pitchFamily="34" charset="0"/>
                <a:cs typeface="HElvetica" panose="020B0604020202020204" pitchFamily="34" charset="0"/>
              </a:rPr>
              <a:t>Scientific Computing Department, Science &amp; Technology Facilities Council - STFC, Harwell Oxford, OX11 0QX, UK</a:t>
            </a:r>
          </a:p>
          <a:p>
            <a:pPr algn="ctr"/>
            <a:r>
              <a:rPr lang="en-GB" baseline="30000" dirty="0" smtClean="0">
                <a:solidFill>
                  <a:srgbClr val="002D55"/>
                </a:solidFill>
                <a:latin typeface="HElvetica" panose="020B0604020202020204" pitchFamily="34" charset="0"/>
                <a:cs typeface="HElvetica" panose="020B0604020202020204" pitchFamily="34" charset="0"/>
              </a:rPr>
              <a:t>4 </a:t>
            </a:r>
            <a:r>
              <a:rPr lang="en-GB" dirty="0" smtClean="0">
                <a:solidFill>
                  <a:srgbClr val="002D55"/>
                </a:solidFill>
                <a:latin typeface="HElvetica" panose="020B0604020202020204" pitchFamily="34" charset="0"/>
                <a:cs typeface="HElvetica" panose="020B0604020202020204" pitchFamily="34" charset="0"/>
              </a:rPr>
              <a:t>CNR-IPCF, </a:t>
            </a:r>
            <a:r>
              <a:rPr lang="en-GB" dirty="0" err="1" smtClean="0">
                <a:solidFill>
                  <a:srgbClr val="002D55"/>
                </a:solidFill>
                <a:latin typeface="HElvetica" panose="020B0604020202020204" pitchFamily="34" charset="0"/>
                <a:cs typeface="HElvetica" panose="020B0604020202020204" pitchFamily="34" charset="0"/>
              </a:rPr>
              <a:t>Viale</a:t>
            </a:r>
            <a:r>
              <a:rPr lang="en-GB" dirty="0" smtClean="0">
                <a:solidFill>
                  <a:srgbClr val="002D55"/>
                </a:solidFill>
                <a:latin typeface="HElvetica" panose="020B0604020202020204" pitchFamily="34" charset="0"/>
                <a:cs typeface="HElvetica" panose="020B0604020202020204" pitchFamily="34" charset="0"/>
              </a:rPr>
              <a:t> Ferdinando </a:t>
            </a:r>
            <a:r>
              <a:rPr lang="en-GB" dirty="0" err="1" smtClean="0">
                <a:solidFill>
                  <a:srgbClr val="002D55"/>
                </a:solidFill>
                <a:latin typeface="HElvetica" panose="020B0604020202020204" pitchFamily="34" charset="0"/>
                <a:cs typeface="HElvetica" panose="020B0604020202020204" pitchFamily="34" charset="0"/>
              </a:rPr>
              <a:t>Stagno</a:t>
            </a:r>
            <a:r>
              <a:rPr lang="en-GB" dirty="0" smtClean="0">
                <a:solidFill>
                  <a:srgbClr val="002D55"/>
                </a:solidFill>
                <a:latin typeface="HElvetica" panose="020B0604020202020204" pitchFamily="34" charset="0"/>
                <a:cs typeface="HElvetica" panose="020B0604020202020204" pitchFamily="34" charset="0"/>
              </a:rPr>
              <a:t> </a:t>
            </a:r>
            <a:r>
              <a:rPr lang="en-GB" dirty="0" err="1" smtClean="0">
                <a:solidFill>
                  <a:srgbClr val="002D55"/>
                </a:solidFill>
                <a:latin typeface="HElvetica" panose="020B0604020202020204" pitchFamily="34" charset="0"/>
                <a:cs typeface="HElvetica" panose="020B0604020202020204" pitchFamily="34" charset="0"/>
              </a:rPr>
              <a:t>D’Alcontres</a:t>
            </a:r>
            <a:r>
              <a:rPr lang="en-GB" dirty="0" smtClean="0">
                <a:solidFill>
                  <a:srgbClr val="002D55"/>
                </a:solidFill>
                <a:latin typeface="HElvetica" panose="020B0604020202020204" pitchFamily="34" charset="0"/>
                <a:cs typeface="HElvetica" panose="020B0604020202020204" pitchFamily="34" charset="0"/>
              </a:rPr>
              <a:t>, n. 37 – 98158, Messina, Italy</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756097" y="4624017"/>
            <a:ext cx="23385040" cy="1015663"/>
          </a:xfrm>
          <a:prstGeom prst="rect">
            <a:avLst/>
          </a:prstGeom>
          <a:noFill/>
          <a:ln w="9525">
            <a:noFill/>
            <a:miter lim="800000"/>
            <a:headEnd/>
            <a:tailEnd/>
          </a:ln>
        </p:spPr>
        <p:txBody>
          <a:bodyPr wrap="square">
            <a:spAutoFit/>
          </a:bodyPr>
          <a:lstStyle/>
          <a:p>
            <a:pPr algn="ctr"/>
            <a:r>
              <a:rPr lang="en-GB" sz="6000" b="1" dirty="0">
                <a:latin typeface="HElvetica" panose="020B0604020202020204" pitchFamily="34" charset="0"/>
                <a:cs typeface="HElvetica" panose="020B0604020202020204" pitchFamily="34" charset="0"/>
              </a:rPr>
              <a:t>Neutron imaging data processing using the </a:t>
            </a:r>
            <a:r>
              <a:rPr lang="en-GB" sz="6000" b="1" dirty="0" err="1">
                <a:latin typeface="HElvetica" panose="020B0604020202020204" pitchFamily="34" charset="0"/>
                <a:cs typeface="HElvetica" panose="020B0604020202020204" pitchFamily="34" charset="0"/>
              </a:rPr>
              <a:t>Mantid</a:t>
            </a:r>
            <a:r>
              <a:rPr lang="en-GB" sz="6000" b="1" dirty="0">
                <a:latin typeface="HElvetica" panose="020B0604020202020204" pitchFamily="34" charset="0"/>
                <a:cs typeface="HElvetica" panose="020B0604020202020204" pitchFamily="34" charset="0"/>
              </a:rPr>
              <a:t> framework</a:t>
            </a:r>
          </a:p>
        </p:txBody>
      </p:sp>
      <p:pic>
        <p:nvPicPr>
          <p:cNvPr id="3089" name="Picture 17" descr="C:\Mantid\Documents\Images\ISIS Logo - Transparent.gif"/>
          <p:cNvPicPr>
            <a:picLocks noChangeAspect="1" noChangeArrowheads="1"/>
          </p:cNvPicPr>
          <p:nvPr/>
        </p:nvPicPr>
        <p:blipFill>
          <a:blip r:embed="rId8" cstate="print"/>
          <a:srcRect/>
          <a:stretch>
            <a:fillRect/>
          </a:stretch>
        </p:blipFill>
        <p:spPr bwMode="auto">
          <a:xfrm>
            <a:off x="19278025" y="39696239"/>
            <a:ext cx="3960242" cy="1752894"/>
          </a:xfrm>
          <a:prstGeom prst="rect">
            <a:avLst/>
          </a:prstGeom>
          <a:noFill/>
        </p:spPr>
      </p:pic>
      <p:pic>
        <p:nvPicPr>
          <p:cNvPr id="4" name="Picture 3" descr="Tessella_Logo.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2318" y="39461705"/>
            <a:ext cx="5400600" cy="2162145"/>
          </a:xfrm>
          <a:prstGeom prst="rect">
            <a:avLst/>
          </a:prstGeom>
        </p:spPr>
      </p:pic>
      <p:sp>
        <p:nvSpPr>
          <p:cNvPr id="14" name="TextBox 13"/>
          <p:cNvSpPr txBox="1"/>
          <p:nvPr/>
        </p:nvSpPr>
        <p:spPr>
          <a:xfrm>
            <a:off x="24359837" y="10024617"/>
            <a:ext cx="4680520" cy="8623899"/>
          </a:xfrm>
          <a:prstGeom prst="rect">
            <a:avLst/>
          </a:prstGeom>
          <a:noFill/>
        </p:spPr>
        <p:txBody>
          <a:bodyPr wrap="square" rtlCol="0">
            <a:spAutoFit/>
          </a:bodyPr>
          <a:lstStyle/>
          <a:p>
            <a:pPr lvl="0" algn="just" defTabSz="4173538" eaLnBrk="1" hangingPunct="1">
              <a:spcBef>
                <a:spcPct val="20000"/>
              </a:spcBef>
              <a:defRPr/>
            </a:pPr>
            <a:r>
              <a:rPr lang="en-US" kern="0" dirty="0" smtClean="0">
                <a:solidFill>
                  <a:srgbClr val="000000"/>
                </a:solidFill>
                <a:latin typeface="Arial" panose="020B0604020202020204" pitchFamily="34" charset="0"/>
                <a:cs typeface="Arial" panose="020B0604020202020204" pitchFamily="34" charset="0"/>
              </a:rPr>
              <a:t>The new imaging features of </a:t>
            </a:r>
            <a:r>
              <a:rPr lang="en-US" kern="0" dirty="0" err="1" smtClean="0">
                <a:solidFill>
                  <a:srgbClr val="000000"/>
                </a:solidFill>
                <a:latin typeface="Arial" panose="020B0604020202020204" pitchFamily="34" charset="0"/>
                <a:cs typeface="Arial" panose="020B0604020202020204" pitchFamily="34" charset="0"/>
              </a:rPr>
              <a:t>Mantid</a:t>
            </a:r>
            <a:r>
              <a:rPr lang="en-US" kern="0" dirty="0" smtClean="0">
                <a:solidFill>
                  <a:srgbClr val="000000"/>
                </a:solidFill>
                <a:latin typeface="Arial" panose="020B0604020202020204" pitchFamily="34" charset="0"/>
                <a:cs typeface="Arial" panose="020B0604020202020204" pitchFamily="34" charset="0"/>
              </a:rPr>
              <a:t> are being tested with simulated and sample images. </a:t>
            </a:r>
            <a:r>
              <a:rPr lang="en-US" dirty="0" err="1" smtClean="0">
                <a:latin typeface="Arial" panose="020B0604020202020204" pitchFamily="34" charset="0"/>
                <a:cs typeface="Arial" panose="020B0604020202020204" pitchFamily="34" charset="0"/>
              </a:rPr>
              <a:t>Mantid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provides a </a:t>
            </a:r>
            <a:r>
              <a:rPr lang="en-US" dirty="0" err="1" smtClean="0">
                <a:latin typeface="Arial" panose="020B0604020202020204" pitchFamily="34" charset="0"/>
                <a:cs typeface="Arial" panose="020B0604020202020204" pitchFamily="34" charset="0"/>
              </a:rPr>
              <a:t>harmonised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simple interface to </a:t>
            </a:r>
            <a:r>
              <a:rPr lang="en-US" dirty="0" smtClean="0">
                <a:latin typeface="Arial" panose="020B0604020202020204" pitchFamily="34" charset="0"/>
                <a:cs typeface="Arial" panose="020B0604020202020204" pitchFamily="34" charset="0"/>
              </a:rPr>
              <a:t>different, heterogeneous </a:t>
            </a:r>
            <a:r>
              <a:rPr lang="en-US" dirty="0">
                <a:latin typeface="Arial" panose="020B0604020202020204" pitchFamily="34" charset="0"/>
                <a:cs typeface="Arial" panose="020B0604020202020204" pitchFamily="34" charset="0"/>
              </a:rPr>
              <a:t>tomographic reconstruction </a:t>
            </a:r>
            <a:r>
              <a:rPr lang="en-US" dirty="0" smtClean="0">
                <a:latin typeface="Arial" panose="020B0604020202020204" pitchFamily="34" charset="0"/>
                <a:cs typeface="Arial" panose="020B0604020202020204" pitchFamily="34" charset="0"/>
              </a:rPr>
              <a:t>tools and methods and tools which </a:t>
            </a:r>
            <a:r>
              <a:rPr lang="en-US" dirty="0" smtClean="0">
                <a:latin typeface="Arial" panose="020B0604020202020204" pitchFamily="34" charset="0"/>
                <a:cs typeface="Arial" panose="020B0604020202020204" pitchFamily="34" charset="0"/>
              </a:rPr>
              <a:t>provide a varying degree of support for image pre-processing tasks.</a:t>
            </a:r>
          </a:p>
          <a:p>
            <a:pPr lvl="0" algn="just" defTabSz="4173538" eaLnBrk="1" hangingPunct="1">
              <a:spcBef>
                <a:spcPct val="20000"/>
              </a:spcBef>
              <a:defRPr/>
            </a:pPr>
            <a:endParaRPr lang="en-US" sz="1800" dirty="0">
              <a:latin typeface="Arial" panose="020B0604020202020204" pitchFamily="34" charset="0"/>
              <a:cs typeface="Arial" panose="020B0604020202020204" pitchFamily="34" charset="0"/>
            </a:endParaRPr>
          </a:p>
          <a:p>
            <a:pPr lvl="0" algn="just" defTabSz="4173538" eaLnBrk="1" hangingPunct="1">
              <a:spcBef>
                <a:spcPct val="20000"/>
              </a:spcBef>
              <a:defRPr/>
            </a:pPr>
            <a:r>
              <a:rPr lang="en-US" dirty="0" err="1" smtClean="0">
                <a:latin typeface="Arial" panose="020B0604020202020204" pitchFamily="34" charset="0"/>
                <a:cs typeface="Arial" panose="020B0604020202020204" pitchFamily="34" charset="0"/>
              </a:rPr>
              <a:t>Mantid</a:t>
            </a:r>
            <a:r>
              <a:rPr lang="en-US" dirty="0" smtClean="0">
                <a:latin typeface="Arial" panose="020B0604020202020204" pitchFamily="34" charset="0"/>
                <a:cs typeface="Arial" panose="020B0604020202020204" pitchFamily="34" charset="0"/>
              </a:rPr>
              <a:t> is being extended with </a:t>
            </a:r>
            <a:r>
              <a:rPr lang="en-US" dirty="0">
                <a:latin typeface="Arial" panose="020B0604020202020204" pitchFamily="34" charset="0"/>
                <a:cs typeface="Arial" panose="020B0604020202020204" pitchFamily="34" charset="0"/>
              </a:rPr>
              <a:t>support for several input/output formats and additional parameterization and pre-/post-processing functionality</a:t>
            </a:r>
            <a:r>
              <a:rPr lang="en-US" dirty="0" smtClean="0">
                <a:latin typeface="Arial" panose="020B0604020202020204" pitchFamily="34" charset="0"/>
                <a:cs typeface="Arial" panose="020B0604020202020204" pitchFamily="34" charset="0"/>
              </a:rPr>
              <a:t>. Several pre-processing tasks that are essential for effective tomographic reconstruction are being </a:t>
            </a:r>
            <a:r>
              <a:rPr lang="en-US" dirty="0" smtClean="0">
                <a:latin typeface="Arial" panose="020B0604020202020204" pitchFamily="34" charset="0"/>
                <a:cs typeface="Arial" panose="020B0604020202020204" pitchFamily="34" charset="0"/>
              </a:rPr>
              <a:t>integrated, </a:t>
            </a:r>
            <a:r>
              <a:rPr lang="en-US" dirty="0" smtClean="0">
                <a:latin typeface="Arial" panose="020B0604020202020204" pitchFamily="34" charset="0"/>
                <a:cs typeface="Arial" panose="020B0604020202020204" pitchFamily="34" charset="0"/>
              </a:rPr>
              <a:t>considering different forms of image normalization, filtering</a:t>
            </a:r>
            <a:r>
              <a:rPr lang="en-US" kern="0" dirty="0" smtClean="0">
                <a:solidFill>
                  <a:srgbClr val="000000"/>
                </a:solidFill>
                <a:latin typeface="Arial" panose="020B0604020202020204" pitchFamily="34" charset="0"/>
                <a:cs typeface="Arial" panose="020B0604020202020204" pitchFamily="34" charset="0"/>
              </a:rPr>
              <a:t> and selection of regions of interest.</a:t>
            </a:r>
          </a:p>
        </p:txBody>
      </p:sp>
      <p:sp>
        <p:nvSpPr>
          <p:cNvPr id="9" name="TextBox 8"/>
          <p:cNvSpPr txBox="1"/>
          <p:nvPr/>
        </p:nvSpPr>
        <p:spPr>
          <a:xfrm>
            <a:off x="20056360" y="18327006"/>
            <a:ext cx="4089538" cy="1938992"/>
          </a:xfrm>
          <a:prstGeom prst="rect">
            <a:avLst/>
          </a:prstGeom>
          <a:noFill/>
        </p:spPr>
        <p:txBody>
          <a:bodyPr wrap="square" rtlCol="0">
            <a:spAutoFit/>
          </a:bodyPr>
          <a:lstStyle/>
          <a:p>
            <a:pPr algn="just" defTabSz="4173538" eaLnBrk="1" hangingPunct="1">
              <a:spcBef>
                <a:spcPct val="20000"/>
              </a:spcBef>
              <a:defRPr/>
            </a:pPr>
            <a:r>
              <a:rPr lang="en-GB" sz="2000" i="1" dirty="0" smtClean="0">
                <a:latin typeface="Arial" panose="020B0604020202020204" pitchFamily="34" charset="0"/>
                <a:cs typeface="Arial" panose="020B0604020202020204" pitchFamily="34" charset="0"/>
              </a:rPr>
              <a:t>Example image (top: single energy band, bottom: average across multiple energy bands) </a:t>
            </a:r>
            <a:r>
              <a:rPr lang="en-US" sz="2000" i="1" kern="0" dirty="0" smtClean="0">
                <a:solidFill>
                  <a:srgbClr val="000000"/>
                </a:solidFill>
                <a:latin typeface="Arial" panose="020B0604020202020204" pitchFamily="34" charset="0"/>
                <a:cs typeface="Arial" panose="020B0604020202020204" pitchFamily="34" charset="0"/>
              </a:rPr>
              <a:t>taken for testing purposes with the IMAT MCP detector, on a test </a:t>
            </a:r>
            <a:r>
              <a:rPr lang="en-US" sz="2000" i="1" kern="0" dirty="0" err="1" smtClean="0">
                <a:solidFill>
                  <a:srgbClr val="000000"/>
                </a:solidFill>
                <a:latin typeface="Arial" panose="020B0604020202020204" pitchFamily="34" charset="0"/>
                <a:cs typeface="Arial" panose="020B0604020202020204" pitchFamily="34" charset="0"/>
              </a:rPr>
              <a:t>beamline</a:t>
            </a:r>
            <a:r>
              <a:rPr lang="en-US" sz="2000" i="1" kern="0" dirty="0" smtClean="0">
                <a:solidFill>
                  <a:srgbClr val="000000"/>
                </a:solidFill>
                <a:latin typeface="Arial" panose="020B0604020202020204" pitchFamily="34" charset="0"/>
                <a:cs typeface="Arial" panose="020B0604020202020204" pitchFamily="34" charset="0"/>
              </a:rPr>
              <a:t> at ISIS.</a:t>
            </a:r>
            <a:endParaRPr lang="en-GB" sz="2000" i="1" dirty="0">
              <a:latin typeface="Arial" panose="020B0604020202020204" pitchFamily="34" charset="0"/>
              <a:cs typeface="Arial" panose="020B0604020202020204" pitchFamily="34" charset="0"/>
            </a:endParaRPr>
          </a:p>
        </p:txBody>
      </p:sp>
      <p:sp>
        <p:nvSpPr>
          <p:cNvPr id="15" name="TextBox 14"/>
          <p:cNvSpPr txBox="1"/>
          <p:nvPr/>
        </p:nvSpPr>
        <p:spPr>
          <a:xfrm>
            <a:off x="10652318" y="37060864"/>
            <a:ext cx="8978455" cy="1323439"/>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Interface for the submission and control of remote reconstruction jobs. Multiple jobs can be submitted simultaneously, using common and specific parameters, and taking full advantage of the compute resources available on site for rapid in-experiment analysis and also off-site data analysis.</a:t>
            </a:r>
            <a:endParaRPr lang="en-US" sz="2000" i="1" kern="0" dirty="0">
              <a:latin typeface="Arial" panose="020B0604020202020204" pitchFamily="34" charset="0"/>
              <a:cs typeface="Arial" panose="020B0604020202020204" pitchFamily="34" charset="0"/>
            </a:endParaRPr>
          </a:p>
        </p:txBody>
      </p:sp>
      <p:sp>
        <p:nvSpPr>
          <p:cNvPr id="20" name="TextBox 19"/>
          <p:cNvSpPr txBox="1"/>
          <p:nvPr/>
        </p:nvSpPr>
        <p:spPr>
          <a:xfrm>
            <a:off x="10557819" y="15493465"/>
            <a:ext cx="9072955" cy="1631216"/>
          </a:xfrm>
          <a:prstGeom prst="rect">
            <a:avLst/>
          </a:prstGeom>
          <a:noFill/>
        </p:spPr>
        <p:txBody>
          <a:bodyPr wrap="square" rtlCol="0">
            <a:spAutoFit/>
          </a:bodyPr>
          <a:lstStyle/>
          <a:p>
            <a:pPr algn="just" defTabSz="4173538" eaLnBrk="1" hangingPunct="1">
              <a:spcBef>
                <a:spcPct val="20000"/>
              </a:spcBef>
              <a:defRPr/>
            </a:pPr>
            <a:r>
              <a:rPr lang="en-US" sz="2000" i="1" kern="0" dirty="0" err="1" smtClean="0">
                <a:solidFill>
                  <a:srgbClr val="000000"/>
                </a:solidFill>
                <a:latin typeface="Arial" panose="020B0604020202020204" pitchFamily="34" charset="0"/>
                <a:cs typeface="Arial" panose="020B0604020202020204" pitchFamily="34" charset="0"/>
              </a:rPr>
              <a:t>Mantid</a:t>
            </a:r>
            <a:r>
              <a:rPr lang="en-US" sz="2000" i="1" kern="0" dirty="0" smtClean="0">
                <a:solidFill>
                  <a:srgbClr val="000000"/>
                </a:solidFill>
                <a:latin typeface="Arial" panose="020B0604020202020204" pitchFamily="34" charset="0"/>
                <a:cs typeface="Arial" panose="020B0604020202020204" pitchFamily="34" charset="0"/>
              </a:rPr>
              <a:t> imaging interface integrated in the general </a:t>
            </a:r>
            <a:r>
              <a:rPr lang="en-US" sz="2000" i="1" kern="0" dirty="0" err="1" smtClean="0">
                <a:solidFill>
                  <a:srgbClr val="000000"/>
                </a:solidFill>
                <a:latin typeface="Arial" panose="020B0604020202020204" pitchFamily="34" charset="0"/>
                <a:cs typeface="Arial" panose="020B0604020202020204" pitchFamily="34" charset="0"/>
              </a:rPr>
              <a:t>Mantid</a:t>
            </a:r>
            <a:r>
              <a:rPr lang="en-US" sz="2000" i="1" kern="0" dirty="0" smtClean="0">
                <a:solidFill>
                  <a:srgbClr val="000000"/>
                </a:solidFill>
                <a:latin typeface="Arial" panose="020B0604020202020204" pitchFamily="34" charset="0"/>
                <a:cs typeface="Arial" panose="020B0604020202020204" pitchFamily="34" charset="0"/>
              </a:rPr>
              <a:t> graphical user interface with functionality for general manipulation and analysis of neutron data.</a:t>
            </a:r>
            <a:r>
              <a:rPr lang="en-US" sz="2000" i="1" kern="0" dirty="0">
                <a:latin typeface="Arial" panose="020B0604020202020204" pitchFamily="34" charset="0"/>
                <a:cs typeface="Arial" panose="020B0604020202020204" pitchFamily="34" charset="0"/>
              </a:rPr>
              <a:t> Support is being added for different data formats (</a:t>
            </a:r>
            <a:r>
              <a:rPr lang="en-US" sz="2000" i="1" kern="0" dirty="0" err="1">
                <a:latin typeface="Arial" panose="020B0604020202020204" pitchFamily="34" charset="0"/>
                <a:cs typeface="Arial" panose="020B0604020202020204" pitchFamily="34" charset="0"/>
              </a:rPr>
              <a:t>NeXus</a:t>
            </a:r>
            <a:r>
              <a:rPr lang="en-US" sz="2000" i="1" kern="0" dirty="0">
                <a:latin typeface="Arial" panose="020B0604020202020204" pitchFamily="34" charset="0"/>
                <a:cs typeface="Arial" panose="020B0604020202020204" pitchFamily="34" charset="0"/>
              </a:rPr>
              <a:t> </a:t>
            </a:r>
            <a:r>
              <a:rPr lang="en-US" sz="2000" i="1" kern="0" dirty="0" err="1">
                <a:latin typeface="Arial" panose="020B0604020202020204" pitchFamily="34" charset="0"/>
                <a:cs typeface="Arial" panose="020B0604020202020204" pitchFamily="34" charset="0"/>
              </a:rPr>
              <a:t>NXtomo</a:t>
            </a:r>
            <a:r>
              <a:rPr lang="en-US" sz="2000" i="1" kern="0" dirty="0">
                <a:latin typeface="Arial" panose="020B0604020202020204" pitchFamily="34" charset="0"/>
                <a:cs typeface="Arial" panose="020B0604020202020204" pitchFamily="34" charset="0"/>
              </a:rPr>
              <a:t>, FITS, TIFF, PNG,  etc.) and variants of them, as well as extensions currently being defined for more specific processing of </a:t>
            </a:r>
            <a:r>
              <a:rPr lang="en-US" sz="2000" i="1" kern="0" dirty="0" smtClean="0">
                <a:latin typeface="Arial" panose="020B0604020202020204" pitchFamily="34" charset="0"/>
                <a:cs typeface="Arial" panose="020B0604020202020204" pitchFamily="34" charset="0"/>
              </a:rPr>
              <a:t>imaging data from IMAT.</a:t>
            </a:r>
            <a:endParaRPr lang="en-US" sz="2000" i="1" kern="0" dirty="0">
              <a:solidFill>
                <a:srgbClr val="000000"/>
              </a:solidFill>
              <a:latin typeface="Arial" panose="020B0604020202020204" pitchFamily="34" charset="0"/>
              <a:cs typeface="Arial" panose="020B0604020202020204" pitchFamily="34" charset="0"/>
            </a:endParaRPr>
          </a:p>
        </p:txBody>
      </p:sp>
      <p:sp>
        <p:nvSpPr>
          <p:cNvPr id="30" name="TextBox 29"/>
          <p:cNvSpPr txBox="1"/>
          <p:nvPr/>
        </p:nvSpPr>
        <p:spPr>
          <a:xfrm>
            <a:off x="11488354" y="23440523"/>
            <a:ext cx="7261939" cy="1015663"/>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Section of the imaging interface for selection of different image parameters, including center of rotation, regions of interest, normalization region (white beam). </a:t>
            </a:r>
            <a:endParaRPr lang="en-US" sz="2000" i="1" kern="0" dirty="0">
              <a:latin typeface="Arial" panose="020B0604020202020204" pitchFamily="34" charset="0"/>
              <a:cs typeface="Arial" panose="020B0604020202020204" pitchFamily="34" charset="0"/>
            </a:endParaRPr>
          </a:p>
        </p:txBody>
      </p:sp>
      <p:sp>
        <p:nvSpPr>
          <p:cNvPr id="24" name="TextBox 23"/>
          <p:cNvSpPr txBox="1"/>
          <p:nvPr/>
        </p:nvSpPr>
        <p:spPr>
          <a:xfrm>
            <a:off x="1006438" y="36216395"/>
            <a:ext cx="9072352" cy="1938992"/>
          </a:xfrm>
          <a:prstGeom prst="rect">
            <a:avLst/>
          </a:prstGeom>
          <a:noFill/>
        </p:spPr>
        <p:txBody>
          <a:bodyPr wrap="square" rtlCol="0">
            <a:spAutoFit/>
          </a:bodyPr>
          <a:lstStyle/>
          <a:p>
            <a:pPr algn="just" defTabSz="4173538" eaLnBrk="1" hangingPunct="1">
              <a:spcBef>
                <a:spcPct val="20000"/>
              </a:spcBef>
              <a:defRPr/>
            </a:pPr>
            <a:r>
              <a:rPr lang="en-US" sz="2000" kern="0" dirty="0" smtClean="0">
                <a:solidFill>
                  <a:srgbClr val="000000"/>
                </a:solidFill>
                <a:latin typeface="Arial" panose="020B0604020202020204" pitchFamily="34" charset="0"/>
                <a:cs typeface="Arial" panose="020B0604020202020204" pitchFamily="34" charset="0"/>
              </a:rPr>
              <a:t>Simplified system architecture of  the project ULTRA2 (</a:t>
            </a:r>
            <a:r>
              <a:rPr lang="en-GB" sz="2000" dirty="0">
                <a:latin typeface="Arial" pitchFamily="34" charset="0"/>
                <a:cs typeface="Arial" pitchFamily="34" charset="0"/>
              </a:rPr>
              <a:t>Ultra High-throughput HPC Platform for Scientific </a:t>
            </a:r>
            <a:r>
              <a:rPr lang="en-GB" sz="2000" dirty="0" smtClean="0">
                <a:latin typeface="Arial" pitchFamily="34" charset="0"/>
                <a:cs typeface="Arial" pitchFamily="34" charset="0"/>
              </a:rPr>
              <a:t>Applications)</a:t>
            </a:r>
            <a:r>
              <a:rPr lang="en-US" sz="2000" kern="0" dirty="0" smtClean="0">
                <a:solidFill>
                  <a:srgbClr val="000000"/>
                </a:solidFill>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IMAT </a:t>
            </a:r>
            <a:r>
              <a:rPr lang="en-GB" sz="2000" dirty="0">
                <a:latin typeface="Arial" panose="020B0604020202020204" pitchFamily="34" charset="0"/>
                <a:cs typeface="Arial" panose="020B0604020202020204" pitchFamily="34" charset="0"/>
              </a:rPr>
              <a:t>instrument will benefit from the high performance computing services provided by </a:t>
            </a:r>
            <a:r>
              <a:rPr lang="en-GB" sz="2000" dirty="0" smtClean="0">
                <a:latin typeface="Arial" panose="020B0604020202020204" pitchFamily="34" charset="0"/>
                <a:cs typeface="Arial" panose="020B0604020202020204" pitchFamily="34" charset="0"/>
              </a:rPr>
              <a:t>this platform. </a:t>
            </a:r>
            <a:r>
              <a:rPr lang="en-US" sz="2000" kern="0" dirty="0" smtClean="0">
                <a:solidFill>
                  <a:srgbClr val="000000"/>
                </a:solidFill>
                <a:latin typeface="Arial" panose="020B0604020202020204" pitchFamily="34" charset="0"/>
                <a:cs typeface="Arial" panose="020B0604020202020204" pitchFamily="34" charset="0"/>
              </a:rPr>
              <a:t>This </a:t>
            </a:r>
            <a:r>
              <a:rPr lang="en-US" sz="2000" kern="0" dirty="0" smtClean="0">
                <a:solidFill>
                  <a:srgbClr val="000000"/>
                </a:solidFill>
                <a:latin typeface="Arial" panose="020B0604020202020204" pitchFamily="34" charset="0"/>
                <a:cs typeface="Arial" panose="020B0604020202020204" pitchFamily="34" charset="0"/>
              </a:rPr>
              <a:t>project, led by the Scientific Computing Department at STFC, aims at providing secure and efficient high performance computing and data services to support operations at ISIS and </a:t>
            </a:r>
            <a:r>
              <a:rPr lang="en-US" sz="2000" kern="0" dirty="0">
                <a:solidFill>
                  <a:srgbClr val="000000"/>
                </a:solidFill>
                <a:latin typeface="Arial" panose="020B0604020202020204" pitchFamily="34" charset="0"/>
                <a:cs typeface="Arial" panose="020B0604020202020204" pitchFamily="34" charset="0"/>
              </a:rPr>
              <a:t>the Diamond Light Source</a:t>
            </a:r>
            <a:r>
              <a:rPr lang="en-US" sz="2000" kern="0" dirty="0" smtClean="0">
                <a:solidFill>
                  <a:srgbClr val="000000"/>
                </a:solidFill>
                <a:latin typeface="Arial" panose="020B0604020202020204" pitchFamily="34" charset="0"/>
                <a:cs typeface="Arial" panose="020B0604020202020204" pitchFamily="34" charset="0"/>
              </a:rPr>
              <a:t>. </a:t>
            </a:r>
            <a:endParaRPr lang="en-US" sz="2000" kern="0" dirty="0">
              <a:solidFill>
                <a:srgbClr val="000000"/>
              </a:solidFill>
              <a:latin typeface="Arial" panose="020B0604020202020204" pitchFamily="34" charset="0"/>
              <a:cs typeface="Arial" panose="020B0604020202020204" pitchFamily="34" charset="0"/>
            </a:endParaRPr>
          </a:p>
        </p:txBody>
      </p:sp>
      <p:pic>
        <p:nvPicPr>
          <p:cNvPr id="35" name="Picture 34" descr="Ornl_hfir_sns_logo_vertical.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23008" y="39694946"/>
            <a:ext cx="3960440" cy="1957769"/>
          </a:xfrm>
          <a:prstGeom prst="rect">
            <a:avLst/>
          </a:prstGeom>
        </p:spPr>
      </p:pic>
      <p:pic>
        <p:nvPicPr>
          <p:cNvPr id="36" name="Picture 35" descr="ess_logo_transparen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255254" y="39518993"/>
            <a:ext cx="4224268" cy="2244800"/>
          </a:xfrm>
          <a:prstGeom prst="rect">
            <a:avLst/>
          </a:prstGeom>
        </p:spPr>
      </p:pic>
      <p:pic>
        <p:nvPicPr>
          <p:cNvPr id="37" name="Picture 36" descr="Mantid_Logo_with_icon.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2135" y="38899007"/>
            <a:ext cx="5544616" cy="3085699"/>
          </a:xfrm>
          <a:prstGeom prst="rect">
            <a:avLst/>
          </a:prstGeom>
        </p:spPr>
      </p:pic>
      <p:sp>
        <p:nvSpPr>
          <p:cNvPr id="26" name="TextBox 25"/>
          <p:cNvSpPr txBox="1"/>
          <p:nvPr/>
        </p:nvSpPr>
        <p:spPr>
          <a:xfrm>
            <a:off x="24984445" y="23950189"/>
            <a:ext cx="3584909" cy="2354491"/>
          </a:xfrm>
          <a:prstGeom prst="rect">
            <a:avLst/>
          </a:prstGeom>
          <a:noFill/>
        </p:spPr>
        <p:txBody>
          <a:bodyPr wrap="square" rtlCol="0">
            <a:spAutoFit/>
          </a:bodyPr>
          <a:lstStyle/>
          <a:p>
            <a:pPr algn="just"/>
            <a:r>
              <a:rPr lang="en-US" sz="2100" i="1" kern="0" dirty="0" smtClean="0">
                <a:solidFill>
                  <a:srgbClr val="000000"/>
                </a:solidFill>
                <a:latin typeface="Arial" panose="020B0604020202020204" pitchFamily="34" charset="0"/>
                <a:cs typeface="Arial" panose="020B0604020202020204" pitchFamily="34" charset="0"/>
              </a:rPr>
              <a:t>Remote compute resource settings in the imaging interface of </a:t>
            </a:r>
            <a:r>
              <a:rPr lang="en-US" sz="2100" i="1" kern="0" dirty="0" err="1" smtClean="0">
                <a:solidFill>
                  <a:srgbClr val="000000"/>
                </a:solidFill>
                <a:latin typeface="Arial" panose="020B0604020202020204" pitchFamily="34" charset="0"/>
                <a:cs typeface="Arial" panose="020B0604020202020204" pitchFamily="34" charset="0"/>
              </a:rPr>
              <a:t>Mantid</a:t>
            </a:r>
            <a:r>
              <a:rPr lang="en-US" sz="2100" i="1" kern="0" dirty="0" smtClean="0">
                <a:solidFill>
                  <a:srgbClr val="000000"/>
                </a:solidFill>
                <a:latin typeface="Arial" panose="020B0604020202020204" pitchFamily="34" charset="0"/>
                <a:cs typeface="Arial" panose="020B0604020202020204" pitchFamily="34" charset="0"/>
              </a:rPr>
              <a:t>, including parameters and user credentials for remote execution of reconstruction jobs on a HPC platform. </a:t>
            </a:r>
          </a:p>
        </p:txBody>
      </p:sp>
      <p:sp>
        <p:nvSpPr>
          <p:cNvPr id="28" name="TextBox 27"/>
          <p:cNvSpPr txBox="1"/>
          <p:nvPr/>
        </p:nvSpPr>
        <p:spPr>
          <a:xfrm>
            <a:off x="12540256" y="19686513"/>
            <a:ext cx="5816721" cy="830997"/>
          </a:xfrm>
          <a:prstGeom prst="rect">
            <a:avLst/>
          </a:prstGeom>
          <a:noFill/>
        </p:spPr>
        <p:txBody>
          <a:bodyPr wrap="none" rtlCol="0">
            <a:spAutoFit/>
          </a:bodyPr>
          <a:lstStyle/>
          <a:p>
            <a:r>
              <a:rPr lang="en-GB" b="1" dirty="0" smtClean="0">
                <a:solidFill>
                  <a:srgbClr val="C00000"/>
                </a:solidFill>
              </a:rPr>
              <a:t>SCREENSHOT NEEDS UPDATE,</a:t>
            </a:r>
          </a:p>
          <a:p>
            <a:r>
              <a:rPr lang="en-GB" b="1" dirty="0" smtClean="0">
                <a:solidFill>
                  <a:srgbClr val="C00000"/>
                </a:solidFill>
              </a:rPr>
              <a:t>BUT APPROX SOMETHING LIKE THIS</a:t>
            </a:r>
            <a:endParaRPr lang="en-GB" b="1" dirty="0">
              <a:solidFill>
                <a:srgbClr val="C00000"/>
              </a:solidFill>
            </a:endParaRPr>
          </a:p>
        </p:txBody>
      </p:sp>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1488353" y="30737237"/>
            <a:ext cx="7493469" cy="6188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1488354" y="17487704"/>
            <a:ext cx="7261939" cy="5809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06036" y="10111642"/>
            <a:ext cx="4002737" cy="4002737"/>
          </a:xfrm>
          <a:prstGeom prst="rect">
            <a:avLst/>
          </a:prstGeom>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106036" y="14265905"/>
            <a:ext cx="4039861" cy="4039861"/>
          </a:xfrm>
          <a:prstGeom prst="rect">
            <a:avLst/>
          </a:prstGeom>
        </p:spPr>
      </p:pic>
      <p:grpSp>
        <p:nvGrpSpPr>
          <p:cNvPr id="17" name="Group 16"/>
          <p:cNvGrpSpPr/>
          <p:nvPr/>
        </p:nvGrpSpPr>
        <p:grpSpPr>
          <a:xfrm>
            <a:off x="10582847" y="9344726"/>
            <a:ext cx="9275919" cy="6142340"/>
            <a:chOff x="10582847" y="9344726"/>
            <a:chExt cx="9275919" cy="6142340"/>
          </a:xfrm>
        </p:grpSpPr>
        <p:pic>
          <p:nvPicPr>
            <p:cNvPr id="1031"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82847" y="9344726"/>
              <a:ext cx="9275919" cy="6142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191129" y="12438640"/>
              <a:ext cx="3667637" cy="3048426"/>
            </a:xfrm>
            <a:prstGeom prst="rect">
              <a:avLst/>
            </a:prstGeom>
          </p:spPr>
        </p:pic>
      </p:grpSp>
      <p:pic>
        <p:nvPicPr>
          <p:cNvPr id="1030" name="Picture 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462722" y="29322761"/>
            <a:ext cx="8360286" cy="703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168135" y="23950189"/>
            <a:ext cx="4543362" cy="3404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180522" y="20373254"/>
            <a:ext cx="4518588" cy="3385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1"/>
          <p:cNvSpPr txBox="1"/>
          <p:nvPr/>
        </p:nvSpPr>
        <p:spPr>
          <a:xfrm>
            <a:off x="24984445" y="20443912"/>
            <a:ext cx="3909379" cy="3323987"/>
          </a:xfrm>
          <a:prstGeom prst="rect">
            <a:avLst/>
          </a:prstGeom>
          <a:noFill/>
        </p:spPr>
        <p:txBody>
          <a:bodyPr wrap="square" rtlCol="0">
            <a:spAutoFit/>
          </a:bodyPr>
          <a:lstStyle/>
          <a:p>
            <a:pPr algn="just"/>
            <a:r>
              <a:rPr lang="en-US" sz="2100" i="1" kern="0" dirty="0" smtClean="0">
                <a:solidFill>
                  <a:srgbClr val="000000"/>
                </a:solidFill>
                <a:latin typeface="Arial" panose="020B0604020202020204" pitchFamily="34" charset="0"/>
                <a:cs typeface="Arial" panose="020B0604020202020204" pitchFamily="34" charset="0"/>
              </a:rPr>
              <a:t>Configuration of different filters or pre- and post-processing steps for tomographic reconstruction jobs. This includes different forms of normalization, simple transformations like masks and scale factors, and other filters to enhance reconstruction outputs.</a:t>
            </a:r>
            <a:endParaRPr lang="en-US" sz="2100" i="1" kern="0" dirty="0" smtClean="0">
              <a:solidFill>
                <a:srgbClr val="0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E466B2-E11B-4338-AFEC-553026806900}">
  <ds:schemaRefs>
    <ds:schemaRef ds:uri="http://www.w3.org/XML/1998/namespace"/>
    <ds:schemaRef ds:uri="http://purl.org/dc/terms/"/>
    <ds:schemaRef ds:uri="http://schemas.microsoft.com/sharepoint/v3"/>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10407</TotalTime>
  <Words>1462</Words>
  <Application>Microsoft Office PowerPoint</Application>
  <PresentationFormat>Custom</PresentationFormat>
  <Paragraphs>172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Montesino Pouzols, Federico (STFC,RAL,ISIS)</cp:lastModifiedBy>
  <cp:revision>278</cp:revision>
  <cp:lastPrinted>2015-08-25T16:43:54Z</cp:lastPrinted>
  <dcterms:created xsi:type="dcterms:W3CDTF">2007-04-05T18:09:36Z</dcterms:created>
  <dcterms:modified xsi:type="dcterms:W3CDTF">2016-09-30T07:58:04Z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