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customXml/itemProps4.xml" ContentType="application/vnd.openxmlformats-officedocument.customXml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4500" cy="9906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2D55"/>
    <a:srgbClr val="001B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66" d="100"/>
          <a:sy n="66" d="100"/>
        </p:scale>
        <p:origin x="-78" y="5904"/>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284" cy="495300"/>
          </a:xfrm>
          <a:prstGeom prst="rect">
            <a:avLst/>
          </a:prstGeom>
        </p:spPr>
        <p:txBody>
          <a:bodyPr vert="horz" lIns="95408" tIns="47705" rIns="95408" bIns="47705" rtlCol="0"/>
          <a:lstStyle>
            <a:lvl1pPr algn="l">
              <a:defRPr sz="1200"/>
            </a:lvl1pPr>
          </a:lstStyle>
          <a:p>
            <a:endParaRPr lang="en-GB"/>
          </a:p>
        </p:txBody>
      </p:sp>
      <p:sp>
        <p:nvSpPr>
          <p:cNvPr id="3" name="Date Placeholder 2"/>
          <p:cNvSpPr>
            <a:spLocks noGrp="1"/>
          </p:cNvSpPr>
          <p:nvPr>
            <p:ph type="dt" sz="quarter" idx="1"/>
          </p:nvPr>
        </p:nvSpPr>
        <p:spPr>
          <a:xfrm>
            <a:off x="3848644" y="1"/>
            <a:ext cx="2944284" cy="495300"/>
          </a:xfrm>
          <a:prstGeom prst="rect">
            <a:avLst/>
          </a:prstGeom>
        </p:spPr>
        <p:txBody>
          <a:bodyPr vert="horz" lIns="95408" tIns="47705" rIns="95408" bIns="47705" rtlCol="0"/>
          <a:lstStyle>
            <a:lvl1pPr algn="r">
              <a:defRPr sz="1200"/>
            </a:lvl1pPr>
          </a:lstStyle>
          <a:p>
            <a:fld id="{E78E1D5F-7523-4815-A670-60864F601D30}" type="datetimeFigureOut">
              <a:rPr lang="en-GB" smtClean="0"/>
              <a:pPr/>
              <a:t>14/09/2012</a:t>
            </a:fld>
            <a:endParaRPr lang="en-GB"/>
          </a:p>
        </p:txBody>
      </p:sp>
      <p:sp>
        <p:nvSpPr>
          <p:cNvPr id="4" name="Footer Placeholder 3"/>
          <p:cNvSpPr>
            <a:spLocks noGrp="1"/>
          </p:cNvSpPr>
          <p:nvPr>
            <p:ph type="ftr" sz="quarter" idx="2"/>
          </p:nvPr>
        </p:nvSpPr>
        <p:spPr>
          <a:xfrm>
            <a:off x="0" y="9408981"/>
            <a:ext cx="2944284" cy="495300"/>
          </a:xfrm>
          <a:prstGeom prst="rect">
            <a:avLst/>
          </a:prstGeom>
        </p:spPr>
        <p:txBody>
          <a:bodyPr vert="horz" lIns="95408" tIns="47705" rIns="95408" bIns="47705" rtlCol="0" anchor="b"/>
          <a:lstStyle>
            <a:lvl1pPr algn="l">
              <a:defRPr sz="1200"/>
            </a:lvl1pPr>
          </a:lstStyle>
          <a:p>
            <a:endParaRPr lang="en-GB"/>
          </a:p>
        </p:txBody>
      </p:sp>
      <p:sp>
        <p:nvSpPr>
          <p:cNvPr id="5" name="Slide Number Placeholder 4"/>
          <p:cNvSpPr>
            <a:spLocks noGrp="1"/>
          </p:cNvSpPr>
          <p:nvPr>
            <p:ph type="sldNum" sz="quarter" idx="3"/>
          </p:nvPr>
        </p:nvSpPr>
        <p:spPr>
          <a:xfrm>
            <a:off x="3848644" y="9408981"/>
            <a:ext cx="2944284" cy="495300"/>
          </a:xfrm>
          <a:prstGeom prst="rect">
            <a:avLst/>
          </a:prstGeom>
        </p:spPr>
        <p:txBody>
          <a:bodyPr vert="horz" lIns="95408" tIns="47705" rIns="95408" bIns="47705" rtlCol="0" anchor="b"/>
          <a:lstStyle>
            <a:lvl1pPr algn="r">
              <a:defRPr sz="1200"/>
            </a:lvl1pPr>
          </a:lstStyle>
          <a:p>
            <a:fld id="{2733490B-C151-4ED9-AE1B-2EC601608F54}"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284" cy="495300"/>
          </a:xfrm>
          <a:prstGeom prst="rect">
            <a:avLst/>
          </a:prstGeom>
        </p:spPr>
        <p:txBody>
          <a:bodyPr vert="horz" lIns="95408" tIns="47705" rIns="95408" bIns="47705" rtlCol="0"/>
          <a:lstStyle>
            <a:lvl1pPr algn="l">
              <a:defRPr sz="1200"/>
            </a:lvl1pPr>
          </a:lstStyle>
          <a:p>
            <a:endParaRPr lang="en-GB"/>
          </a:p>
        </p:txBody>
      </p:sp>
      <p:sp>
        <p:nvSpPr>
          <p:cNvPr id="3" name="Date Placeholder 2"/>
          <p:cNvSpPr>
            <a:spLocks noGrp="1"/>
          </p:cNvSpPr>
          <p:nvPr>
            <p:ph type="dt" idx="1"/>
          </p:nvPr>
        </p:nvSpPr>
        <p:spPr>
          <a:xfrm>
            <a:off x="3848644" y="1"/>
            <a:ext cx="2944284" cy="495300"/>
          </a:xfrm>
          <a:prstGeom prst="rect">
            <a:avLst/>
          </a:prstGeom>
        </p:spPr>
        <p:txBody>
          <a:bodyPr vert="horz" lIns="95408" tIns="47705" rIns="95408" bIns="47705" rtlCol="0"/>
          <a:lstStyle>
            <a:lvl1pPr algn="r">
              <a:defRPr sz="1200"/>
            </a:lvl1pPr>
          </a:lstStyle>
          <a:p>
            <a:fld id="{376B4F07-E738-4DFD-883D-BE3839CD703B}" type="datetimeFigureOut">
              <a:rPr lang="en-GB" smtClean="0"/>
              <a:pPr/>
              <a:t>14/09/2012</a:t>
            </a:fld>
            <a:endParaRPr lang="en-GB"/>
          </a:p>
        </p:txBody>
      </p:sp>
      <p:sp>
        <p:nvSpPr>
          <p:cNvPr id="4" name="Slide Image Placeholder 3"/>
          <p:cNvSpPr>
            <a:spLocks noGrp="1" noRot="1" noChangeAspect="1"/>
          </p:cNvSpPr>
          <p:nvPr>
            <p:ph type="sldImg" idx="2"/>
          </p:nvPr>
        </p:nvSpPr>
        <p:spPr>
          <a:xfrm>
            <a:off x="2085975" y="744538"/>
            <a:ext cx="2622550" cy="3713162"/>
          </a:xfrm>
          <a:prstGeom prst="rect">
            <a:avLst/>
          </a:prstGeom>
          <a:noFill/>
          <a:ln w="12700">
            <a:solidFill>
              <a:prstClr val="black"/>
            </a:solidFill>
          </a:ln>
        </p:spPr>
        <p:txBody>
          <a:bodyPr vert="horz" lIns="95408" tIns="47705" rIns="95408" bIns="47705"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5408" tIns="47705" rIns="95408" bIns="4770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08981"/>
            <a:ext cx="2944284" cy="495300"/>
          </a:xfrm>
          <a:prstGeom prst="rect">
            <a:avLst/>
          </a:prstGeom>
        </p:spPr>
        <p:txBody>
          <a:bodyPr vert="horz" lIns="95408" tIns="47705" rIns="95408" bIns="47705" rtlCol="0" anchor="b"/>
          <a:lstStyle>
            <a:lvl1pPr algn="l">
              <a:defRPr sz="1200"/>
            </a:lvl1pPr>
          </a:lstStyle>
          <a:p>
            <a:endParaRPr lang="en-GB"/>
          </a:p>
        </p:txBody>
      </p:sp>
      <p:sp>
        <p:nvSpPr>
          <p:cNvPr id="7" name="Slide Number Placeholder 6"/>
          <p:cNvSpPr>
            <a:spLocks noGrp="1"/>
          </p:cNvSpPr>
          <p:nvPr>
            <p:ph type="sldNum" sz="quarter" idx="5"/>
          </p:nvPr>
        </p:nvSpPr>
        <p:spPr>
          <a:xfrm>
            <a:off x="3848644" y="9408981"/>
            <a:ext cx="2944284" cy="495300"/>
          </a:xfrm>
          <a:prstGeom prst="rect">
            <a:avLst/>
          </a:prstGeom>
        </p:spPr>
        <p:txBody>
          <a:bodyPr vert="horz" lIns="95408" tIns="47705" rIns="95408" bIns="47705" rtlCol="0" anchor="b"/>
          <a:lstStyle>
            <a:lvl1pPr algn="r">
              <a:defRPr sz="1200"/>
            </a:lvl1pPr>
          </a:lstStyle>
          <a:p>
            <a:fld id="{18A9DC45-0F2D-44F2-940F-E024711DAC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hyperlink" Target="http://www.mantidproject.org/" TargetMode="External"/><Relationship Id="rId7" Type="http://schemas.openxmlformats.org/officeDocument/2006/relationships/image" Target="../media/image5.png"/><Relationship Id="rId12" Type="http://schemas.openxmlformats.org/officeDocument/2006/relationships/hyperlink" Target="http://www.mantidproject.org/MuonAnalysi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gi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nvGraphicFramePr>
        <p:xfrm>
          <a:off x="1066800" y="8610599"/>
          <a:ext cx="28194000" cy="31138368"/>
        </p:xfrm>
        <a:graphic>
          <a:graphicData uri="http://schemas.openxmlformats.org/drawingml/2006/table">
            <a:tbl>
              <a:tblPr/>
              <a:tblGrid>
                <a:gridCol w="9398000"/>
                <a:gridCol w="9398000"/>
                <a:gridCol w="9398000"/>
              </a:tblGrid>
              <a:tr h="30505249">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Introduction</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The development of Mantid (</a:t>
                      </a:r>
                      <a:r>
                        <a:rPr kumimoji="0" lang="en-GB" sz="2400" b="0" i="0" u="none" strike="noStrike" kern="0" cap="none" normalizeH="0" baseline="0" dirty="0" smtClean="0">
                          <a:ln>
                            <a:noFill/>
                          </a:ln>
                          <a:solidFill>
                            <a:schemeClr val="tx1"/>
                          </a:solidFill>
                          <a:effectLst/>
                          <a:latin typeface="Arial" pitchFamily="34" charset="0"/>
                          <a:cs typeface="Arial" pitchFamily="34" charset="0"/>
                          <a:hlinkClick r:id="rId3"/>
                        </a:rPr>
                        <a:t>www.mantidproject.org</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[see also the other Mantid posters] offers the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community access to an analysis framework that is attracting broad international support, with both ISIS and the SNS committed to using it as the primary means of data analysis. The Mantid project provides an open source cross-platform framework of core routines and visualisation tools on which the various scientific communities can build analysis software specific to their needs.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Here, we report on a successful development of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μSR</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analysis tools for the ISIS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group, to </a:t>
                      </a:r>
                      <a:r>
                        <a:rPr kumimoji="0" lang="en-GB" sz="2400" b="0" i="0" u="none" strike="noStrike" kern="0" cap="none" normalizeH="0" baseline="0" dirty="0" smtClean="0">
                          <a:ln>
                            <a:noFill/>
                          </a:ln>
                          <a:solidFill>
                            <a:schemeClr val="tx1"/>
                          </a:solidFill>
                          <a:effectLst/>
                          <a:latin typeface="Arial" pitchFamily="34" charset="0"/>
                          <a:cs typeface="Arial" pitchFamily="34" charset="0"/>
                        </a:rPr>
                        <a:t>analyse </a:t>
                      </a:r>
                      <a:r>
                        <a:rPr kumimoji="0" lang="en-GB" sz="2400" b="0" i="0" u="none" strike="noStrike" kern="0" cap="none" normalizeH="0" baseline="0" dirty="0" smtClean="0">
                          <a:ln>
                            <a:noFill/>
                          </a:ln>
                          <a:solidFill>
                            <a:schemeClr val="tx1"/>
                          </a:solidFill>
                          <a:effectLst/>
                          <a:latin typeface="Arial" pitchFamily="34" charset="0"/>
                          <a:cs typeface="Arial" pitchFamily="34" charset="0"/>
                        </a:rPr>
                        <a:t>data collected on the instruments EMU, ARGUS,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MuSR</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and HIFI.</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0" cap="none" normalizeH="0" baseline="0" dirty="0" smtClean="0">
                          <a:ln>
                            <a:noFill/>
                          </a:ln>
                          <a:solidFill>
                            <a:schemeClr val="tx1"/>
                          </a:solidFill>
                          <a:effectLst/>
                          <a:latin typeface="Arial" pitchFamily="34" charset="0"/>
                          <a:cs typeface="Arial" pitchFamily="34" charset="0"/>
                        </a:rPr>
                        <a:t> </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ea typeface="+mn-ea"/>
                          <a:cs typeface="Arial" pitchFamily="34" charset="0"/>
                        </a:rPr>
                        <a:t>Scripting</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0" cap="none" normalizeH="0" baseline="0" dirty="0" smtClean="0">
                          <a:ln>
                            <a:noFill/>
                          </a:ln>
                          <a:solidFill>
                            <a:schemeClr val="tx1"/>
                          </a:solidFill>
                          <a:effectLst/>
                          <a:latin typeface="Arial" pitchFamily="34" charset="0"/>
                          <a:cs typeface="Arial" pitchFamily="34" charset="0"/>
                        </a:rPr>
                        <a:t>All Mantid interfaces, including the Muon interface, </a:t>
                      </a:r>
                      <a:r>
                        <a:rPr kumimoji="0" lang="en-GB" sz="2400" b="0" i="0" u="none" strike="noStrike" kern="0" cap="none" normalizeH="0" baseline="0" dirty="0" smtClean="0">
                          <a:ln>
                            <a:noFill/>
                          </a:ln>
                          <a:solidFill>
                            <a:schemeClr val="tx1"/>
                          </a:solidFill>
                          <a:effectLst/>
                          <a:latin typeface="Arial" pitchFamily="34" charset="0"/>
                          <a:cs typeface="Arial" pitchFamily="34" charset="0"/>
                        </a:rPr>
                        <a:t>work </a:t>
                      </a:r>
                      <a:r>
                        <a:rPr kumimoji="0" lang="en-GB" sz="2400" b="0" i="0" u="none" strike="noStrike" kern="0" cap="none" normalizeH="0" baseline="0" dirty="0" smtClean="0">
                          <a:ln>
                            <a:noFill/>
                          </a:ln>
                          <a:solidFill>
                            <a:schemeClr val="tx1"/>
                          </a:solidFill>
                          <a:effectLst/>
                          <a:latin typeface="Arial" pitchFamily="34" charset="0"/>
                          <a:cs typeface="Arial" pitchFamily="34" charset="0"/>
                        </a:rPr>
                        <a:t>by making calls to Mantid algorithms that are designed and coded to perform specific tasks. Hence, behind the scenes, all that is happening when using an interface is that a sequence of algorithms are executed by the Mantid Framework. Any such sequence can alternatively be executed using a script, since the Mantid framework is exposed through a Python API.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0" cap="none" normalizeH="0" baseline="0" dirty="0" smtClean="0">
                          <a:ln>
                            <a:noFill/>
                          </a:ln>
                          <a:solidFill>
                            <a:schemeClr val="tx1"/>
                          </a:solidFill>
                          <a:effectLst/>
                          <a:latin typeface="Arial" pitchFamily="34" charset="0"/>
                          <a:cs typeface="Arial" pitchFamily="34" charset="0"/>
                        </a:rPr>
                        <a:t>The scripting interface enables advanced users to carry out automated data reduction and to build customised analysis scripts for specialised experiments.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0" cap="none" normalizeH="0" baseline="0" dirty="0" smtClean="0">
                          <a:ln>
                            <a:noFill/>
                          </a:ln>
                          <a:solidFill>
                            <a:schemeClr val="tx1"/>
                          </a:solidFill>
                          <a:effectLst/>
                          <a:latin typeface="Arial" pitchFamily="34" charset="0"/>
                          <a:cs typeface="Arial" pitchFamily="34" charset="0"/>
                        </a:rPr>
                        <a:t>Below is shown an example where two datasets are loaded and one of these are corrected for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deadtimes</a:t>
                      </a:r>
                      <a:r>
                        <a:rPr kumimoji="0" lang="en-GB" sz="2400" b="0" i="0" u="none" strike="noStrike" kern="0" cap="none" normalizeH="0" baseline="0" dirty="0" smtClean="0">
                          <a:ln>
                            <a:noFill/>
                          </a:ln>
                          <a:solidFill>
                            <a:schemeClr val="tx1"/>
                          </a:solidFill>
                          <a:effectLst/>
                          <a:latin typeface="Arial" pitchFamily="34" charset="0"/>
                          <a:cs typeface="Arial" pitchFamily="34" charset="0"/>
                        </a:rPr>
                        <a:t>.</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ea typeface="+mn-ea"/>
                          <a:cs typeface="Arial" pitchFamily="34" charset="0"/>
                        </a:rPr>
                        <a:t>Adding Fitting Functions</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An essential part of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analysis involves fitting of data. Mantid ships with a fitting module that contain a number of fit minimisers and a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plugin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architecture that makes it is easy for a user to add their own fitting functions.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In words all that a user needs to do to add a fit function is to know the mathematical expression of the fit function and the names of its parameters. To </a:t>
                      </a:r>
                      <a:r>
                        <a:rPr kumimoji="0" lang="en-GB" sz="2400" b="0" i="0" u="none" strike="noStrike" kern="0" cap="none" normalizeH="0" baseline="0" dirty="0" smtClean="0">
                          <a:ln>
                            <a:noFill/>
                          </a:ln>
                          <a:solidFill>
                            <a:schemeClr val="tx1"/>
                          </a:solidFill>
                          <a:effectLst/>
                          <a:latin typeface="Arial" pitchFamily="34" charset="0"/>
                          <a:cs typeface="Arial" pitchFamily="34" charset="0"/>
                        </a:rPr>
                        <a:t>increase </a:t>
                      </a:r>
                      <a:r>
                        <a:rPr kumimoji="0" lang="en-GB" sz="2400" b="0" i="0" u="none" strike="noStrike" kern="0" cap="none" normalizeH="0" baseline="0" dirty="0" smtClean="0">
                          <a:ln>
                            <a:noFill/>
                          </a:ln>
                          <a:solidFill>
                            <a:schemeClr val="tx1"/>
                          </a:solidFill>
                          <a:effectLst/>
                          <a:latin typeface="Arial" pitchFamily="34" charset="0"/>
                          <a:cs typeface="Arial" pitchFamily="34" charset="0"/>
                        </a:rPr>
                        <a:t>speed the user can optionally provide the mathematical expression for the function derivatives. If this is not provided numerical derivatives are used for the minimisers </a:t>
                      </a:r>
                      <a:r>
                        <a:rPr kumimoji="0" lang="en-GB" sz="2400" b="0" i="0" u="none" strike="noStrike" kern="0" cap="none" normalizeH="0" baseline="0" dirty="0" smtClean="0">
                          <a:ln>
                            <a:noFill/>
                          </a:ln>
                          <a:solidFill>
                            <a:schemeClr val="tx1"/>
                          </a:solidFill>
                          <a:effectLst/>
                          <a:latin typeface="Arial" pitchFamily="34" charset="0"/>
                          <a:cs typeface="Arial" pitchFamily="34" charset="0"/>
                        </a:rPr>
                        <a:t>which are </a:t>
                      </a:r>
                      <a:r>
                        <a:rPr kumimoji="0" lang="en-GB" sz="2400" b="0" i="0" u="none" strike="noStrike" kern="0" cap="none" normalizeH="0" baseline="0" dirty="0" smtClean="0">
                          <a:ln>
                            <a:noFill/>
                          </a:ln>
                          <a:solidFill>
                            <a:schemeClr val="tx1"/>
                          </a:solidFill>
                          <a:effectLst/>
                          <a:latin typeface="Arial" pitchFamily="34" charset="0"/>
                          <a:cs typeface="Arial" pitchFamily="34" charset="0"/>
                        </a:rPr>
                        <a:t>relevant.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In code below is shown what is takes to add a fit function (here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Lorentzian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fit function)</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At an early stage of this project, a student, not otherwise familiar with the Mantid code, was able to create the first set of Muon fitting functions. This library of functions was further tested by members of the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group, and then added to the Mantid code base together with unit tests.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The User Interface</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0" cap="none" normalizeH="0" baseline="0" dirty="0" smtClean="0">
                          <a:ln>
                            <a:noFill/>
                          </a:ln>
                          <a:solidFill>
                            <a:schemeClr val="tx1"/>
                          </a:solidFill>
                          <a:effectLst/>
                          <a:latin typeface="Arial" pitchFamily="34" charset="0"/>
                          <a:cs typeface="Arial" pitchFamily="34" charset="0"/>
                        </a:rPr>
                        <a:t>The Muon user interface is the gateway to Mantid analysis on the Muon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beamlines</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0" cap="none" normalizeH="0" baseline="0" dirty="0" smtClean="0">
                          <a:ln>
                            <a:noFill/>
                          </a:ln>
                          <a:solidFill>
                            <a:schemeClr val="tx1"/>
                          </a:solidFill>
                          <a:effectLst/>
                          <a:latin typeface="Arial" pitchFamily="34" charset="0"/>
                          <a:cs typeface="Arial" pitchFamily="34" charset="0"/>
                        </a:rPr>
                        <a:t>As shown below it is launched from within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MantidPlot</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and once launched many important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data analysis </a:t>
                      </a:r>
                      <a:r>
                        <a:rPr kumimoji="0" lang="en-GB" sz="2400" b="0" i="0" u="none" strike="noStrike" kern="0" cap="none" normalizeH="0" baseline="0" dirty="0" smtClean="0">
                          <a:ln>
                            <a:noFill/>
                          </a:ln>
                          <a:solidFill>
                            <a:schemeClr val="tx1"/>
                          </a:solidFill>
                          <a:effectLst/>
                          <a:latin typeface="Arial" pitchFamily="34" charset="0"/>
                          <a:cs typeface="Arial" pitchFamily="34" charset="0"/>
                        </a:rPr>
                        <a:t>tasks </a:t>
                      </a:r>
                      <a:r>
                        <a:rPr kumimoji="0" lang="en-GB" sz="2400" b="0" i="0" u="none" strike="noStrike" kern="0" cap="none" normalizeH="0" baseline="0" dirty="0" smtClean="0">
                          <a:ln>
                            <a:noFill/>
                          </a:ln>
                          <a:solidFill>
                            <a:schemeClr val="tx1"/>
                          </a:solidFill>
                          <a:effectLst/>
                          <a:latin typeface="Arial" pitchFamily="34" charset="0"/>
                          <a:cs typeface="Arial" pitchFamily="34" charset="0"/>
                        </a:rPr>
                        <a:t>can be performed entirely from within this interface.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0" cap="none" normalizeH="0" baseline="0" dirty="0" smtClean="0">
                          <a:ln>
                            <a:noFill/>
                          </a:ln>
                          <a:solidFill>
                            <a:schemeClr val="tx1"/>
                          </a:solidFill>
                          <a:effectLst/>
                          <a:latin typeface="Arial" pitchFamily="34" charset="0"/>
                          <a:cs typeface="Arial" pitchFamily="34" charset="0"/>
                        </a:rPr>
                        <a:t>Important tasks allowed by the user interface: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143000" y="6640241"/>
            <a:ext cx="27813000" cy="830997"/>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Anders Markvardsen</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Robert Whitley</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Stephen Cottrell</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Francis Pratt</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Adrian Hillier</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Philip King</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Freddie Akeroyd</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Nick Draper</a:t>
            </a:r>
            <a:r>
              <a:rPr lang="en-US" baseline="30000" dirty="0" smtClean="0">
                <a:solidFill>
                  <a:srgbClr val="002D55"/>
                </a:solidFill>
                <a:latin typeface="Corisande Light" pitchFamily="2" charset="0"/>
              </a:rPr>
              <a:t>2</a:t>
            </a:r>
            <a:r>
              <a:rPr lang="en-US" dirty="0" smtClean="0">
                <a:solidFill>
                  <a:srgbClr val="002D55"/>
                </a:solidFill>
                <a:latin typeface="Corisande Light" pitchFamily="2" charset="0"/>
              </a:rPr>
              <a:t>, Yuan Yao</a:t>
            </a:r>
            <a:r>
              <a:rPr lang="en-US" baseline="30000" dirty="0" smtClean="0">
                <a:solidFill>
                  <a:srgbClr val="002D55"/>
                </a:solidFill>
                <a:latin typeface="Corisande Light" pitchFamily="2" charset="0"/>
              </a:rPr>
              <a:t>3</a:t>
            </a:r>
          </a:p>
          <a:p>
            <a:pPr algn="ctr"/>
            <a:r>
              <a:rPr lang="en-US" baseline="30000" dirty="0" smtClean="0">
                <a:solidFill>
                  <a:srgbClr val="002D55"/>
                </a:solidFill>
                <a:latin typeface="+mn-lt"/>
              </a:rPr>
              <a:t>1</a:t>
            </a:r>
            <a:r>
              <a:rPr lang="en-US" dirty="0" smtClean="0">
                <a:solidFill>
                  <a:srgbClr val="002D55"/>
                </a:solidFill>
                <a:latin typeface="+mn-lt"/>
              </a:rPr>
              <a:t>STFC – Rutherford Appleton Laboratory, Chilton, </a:t>
            </a:r>
            <a:r>
              <a:rPr lang="en-US" dirty="0" err="1" smtClean="0">
                <a:solidFill>
                  <a:srgbClr val="002D55"/>
                </a:solidFill>
                <a:latin typeface="+mn-lt"/>
              </a:rPr>
              <a:t>Didcot</a:t>
            </a:r>
            <a:r>
              <a:rPr lang="en-US" dirty="0" smtClean="0">
                <a:solidFill>
                  <a:srgbClr val="002D55"/>
                </a:solidFill>
                <a:latin typeface="+mn-lt"/>
              </a:rPr>
              <a:t>, Oxfordshire,OX11 0QX, UK </a:t>
            </a:r>
            <a:r>
              <a:rPr lang="en-US" baseline="30000" dirty="0" smtClean="0">
                <a:solidFill>
                  <a:srgbClr val="002D55"/>
                </a:solidFill>
                <a:latin typeface="+mn-lt"/>
              </a:rPr>
              <a:t>2</a:t>
            </a:r>
            <a:r>
              <a:rPr lang="en-US" dirty="0" smtClean="0">
                <a:solidFill>
                  <a:srgbClr val="002D55"/>
                </a:solidFill>
                <a:latin typeface="+mn-lt"/>
              </a:rPr>
              <a:t>Tessella plc, 26 The Quadrant, Abingdon, Oxfordshire, OX14 3YS, UK </a:t>
            </a:r>
            <a:r>
              <a:rPr lang="en-US" baseline="30000" dirty="0" smtClean="0">
                <a:solidFill>
                  <a:srgbClr val="002D55"/>
                </a:solidFill>
                <a:latin typeface="+mn-lt"/>
              </a:rPr>
              <a:t>3</a:t>
            </a:r>
            <a:r>
              <a:rPr lang="en-US" dirty="0" smtClean="0">
                <a:solidFill>
                  <a:srgbClr val="002D55"/>
                </a:solidFill>
                <a:latin typeface="+mn-lt"/>
              </a:rPr>
              <a:t>Department of Physics, Clarendon Laboratory, Parks Road, Oxford, Oxfordshire, OX1 3PU, UK</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6" name="Text Box 329"/>
          <p:cNvSpPr txBox="1">
            <a:spLocks noChangeArrowheads="1"/>
          </p:cNvSpPr>
          <p:nvPr/>
        </p:nvSpPr>
        <p:spPr bwMode="auto">
          <a:xfrm>
            <a:off x="18669000" y="40081200"/>
            <a:ext cx="10972800" cy="457200"/>
          </a:xfrm>
          <a:prstGeom prst="rect">
            <a:avLst/>
          </a:prstGeom>
          <a:noFill/>
          <a:ln w="9525">
            <a:noFill/>
            <a:miter lim="800000"/>
            <a:headEnd/>
            <a:tailEnd/>
          </a:ln>
        </p:spPr>
        <p:txBody>
          <a:bodyPr>
            <a:spAutoFit/>
          </a:bodyPr>
          <a:lstStyle/>
          <a:p>
            <a:pPr>
              <a:spcBef>
                <a:spcPct val="50000"/>
              </a:spcBef>
            </a:pPr>
            <a:r>
              <a:rPr lang="en-US" dirty="0" smtClean="0">
                <a:latin typeface="Arial" charset="0"/>
                <a:cs typeface="Arial" charset="0"/>
              </a:rPr>
              <a:t>Acknowledgements: Martyn Gigg, Roman Tolchenov and Karl Palmen</a:t>
            </a:r>
            <a:endParaRPr lang="en-US" dirty="0">
              <a:latin typeface="Arial" charset="0"/>
              <a:cs typeface="Arial" charset="0"/>
            </a:endParaRPr>
          </a:p>
        </p:txBody>
      </p:sp>
      <p:sp>
        <p:nvSpPr>
          <p:cNvPr id="3087" name="TextBox 38"/>
          <p:cNvSpPr txBox="1">
            <a:spLocks noChangeArrowheads="1"/>
          </p:cNvSpPr>
          <p:nvPr/>
        </p:nvSpPr>
        <p:spPr bwMode="auto">
          <a:xfrm>
            <a:off x="3903663" y="4541838"/>
            <a:ext cx="22002750" cy="1107996"/>
          </a:xfrm>
          <a:prstGeom prst="rect">
            <a:avLst/>
          </a:prstGeom>
          <a:noFill/>
          <a:ln w="9525">
            <a:noFill/>
            <a:miter lim="800000"/>
            <a:headEnd/>
            <a:tailEnd/>
          </a:ln>
        </p:spPr>
        <p:txBody>
          <a:bodyPr>
            <a:spAutoFit/>
          </a:bodyPr>
          <a:lstStyle/>
          <a:p>
            <a:pPr algn="ctr"/>
            <a:r>
              <a:rPr lang="en-GB" sz="6600" b="1" dirty="0" smtClean="0">
                <a:latin typeface="Corisande" pitchFamily="2" charset="0"/>
              </a:rPr>
              <a:t>Mantid as a tool for </a:t>
            </a:r>
            <a:r>
              <a:rPr lang="en-GB" sz="6600" dirty="0" err="1" smtClean="0">
                <a:latin typeface="Corisande" pitchFamily="2" charset="0"/>
              </a:rPr>
              <a:t>μ</a:t>
            </a:r>
            <a:r>
              <a:rPr lang="en-GB" sz="6600" b="1" dirty="0" err="1" smtClean="0">
                <a:latin typeface="Corisande" pitchFamily="2" charset="0"/>
              </a:rPr>
              <a:t>SR</a:t>
            </a:r>
            <a:r>
              <a:rPr lang="en-GB" sz="6600" b="1" dirty="0" smtClean="0">
                <a:latin typeface="Corisande" pitchFamily="2" charset="0"/>
              </a:rPr>
              <a:t> analysis</a:t>
            </a:r>
            <a:endParaRPr lang="en-GB" sz="6600" b="1" dirty="0">
              <a:latin typeface="Corisande" pitchFamily="2" charset="0"/>
            </a:endParaRPr>
          </a:p>
        </p:txBody>
      </p:sp>
      <p:pic>
        <p:nvPicPr>
          <p:cNvPr id="3088" name="Picture 16" descr="C:\Mantid\Documents\Images\Mantid Logo Transparent Cropped - Large.png"/>
          <p:cNvPicPr>
            <a:picLocks noChangeAspect="1" noChangeArrowheads="1"/>
          </p:cNvPicPr>
          <p:nvPr/>
        </p:nvPicPr>
        <p:blipFill>
          <a:blip r:embed="rId4" cstate="print"/>
          <a:srcRect/>
          <a:stretch>
            <a:fillRect/>
          </a:stretch>
        </p:blipFill>
        <p:spPr bwMode="auto">
          <a:xfrm>
            <a:off x="573734" y="3933187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5" cstate="print"/>
          <a:srcRect/>
          <a:stretch>
            <a:fillRect/>
          </a:stretch>
        </p:blipFill>
        <p:spPr bwMode="auto">
          <a:xfrm>
            <a:off x="5398270" y="3990793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6" cstate="print"/>
          <a:srcRect/>
          <a:stretch>
            <a:fillRect/>
          </a:stretch>
        </p:blipFill>
        <p:spPr bwMode="auto">
          <a:xfrm>
            <a:off x="9648588" y="39619905"/>
            <a:ext cx="3670562" cy="2457543"/>
          </a:xfrm>
          <a:prstGeom prst="rect">
            <a:avLst/>
          </a:prstGeom>
          <a:noFill/>
        </p:spPr>
      </p:pic>
      <p:pic>
        <p:nvPicPr>
          <p:cNvPr id="4" name="Picture 4" descr="C:\Users\ajm64\Desktop\Capture.PNG"/>
          <p:cNvPicPr>
            <a:picLocks noChangeAspect="1" noChangeArrowheads="1"/>
          </p:cNvPicPr>
          <p:nvPr/>
        </p:nvPicPr>
        <p:blipFill>
          <a:blip r:embed="rId7" cstate="print"/>
          <a:srcRect/>
          <a:stretch>
            <a:fillRect/>
          </a:stretch>
        </p:blipFill>
        <p:spPr bwMode="auto">
          <a:xfrm>
            <a:off x="1988592" y="29468885"/>
            <a:ext cx="6650038" cy="8278812"/>
          </a:xfrm>
          <a:prstGeom prst="rect">
            <a:avLst/>
          </a:prstGeom>
          <a:noFill/>
        </p:spPr>
      </p:pic>
      <p:pic>
        <p:nvPicPr>
          <p:cNvPr id="1031" name="Picture 7" descr="C:\Users\ajm64\Desktop\Capture2.PNG"/>
          <p:cNvPicPr>
            <a:picLocks noChangeAspect="1" noChangeArrowheads="1"/>
          </p:cNvPicPr>
          <p:nvPr/>
        </p:nvPicPr>
        <p:blipFill>
          <a:blip r:embed="rId8" cstate="print"/>
          <a:srcRect/>
          <a:stretch>
            <a:fillRect/>
          </a:stretch>
        </p:blipFill>
        <p:spPr bwMode="auto">
          <a:xfrm>
            <a:off x="23112238" y="12688913"/>
            <a:ext cx="6135688" cy="7278687"/>
          </a:xfrm>
          <a:prstGeom prst="rect">
            <a:avLst/>
          </a:prstGeom>
          <a:noFill/>
        </p:spPr>
      </p:pic>
      <p:grpSp>
        <p:nvGrpSpPr>
          <p:cNvPr id="39" name="Group 38"/>
          <p:cNvGrpSpPr/>
          <p:nvPr/>
        </p:nvGrpSpPr>
        <p:grpSpPr>
          <a:xfrm>
            <a:off x="10654854" y="12688913"/>
            <a:ext cx="12279313" cy="7926388"/>
            <a:chOff x="861766" y="20177745"/>
            <a:chExt cx="12279313" cy="7926388"/>
          </a:xfrm>
        </p:grpSpPr>
        <p:pic>
          <p:nvPicPr>
            <p:cNvPr id="1030" name="Picture 6" descr="C:\Users\ajm64\Desktop\Capture1.PNG"/>
            <p:cNvPicPr>
              <a:picLocks noChangeAspect="1" noChangeArrowheads="1"/>
            </p:cNvPicPr>
            <p:nvPr/>
          </p:nvPicPr>
          <p:blipFill>
            <a:blip r:embed="rId9" cstate="print"/>
            <a:srcRect/>
            <a:stretch>
              <a:fillRect/>
            </a:stretch>
          </p:blipFill>
          <p:spPr bwMode="auto">
            <a:xfrm>
              <a:off x="861766" y="20177745"/>
              <a:ext cx="12279313" cy="7926388"/>
            </a:xfrm>
            <a:prstGeom prst="rect">
              <a:avLst/>
            </a:prstGeom>
            <a:noFill/>
          </p:spPr>
        </p:pic>
        <p:cxnSp>
          <p:nvCxnSpPr>
            <p:cNvPr id="34" name="Straight Arrow Connector 33"/>
            <p:cNvCxnSpPr/>
            <p:nvPr/>
          </p:nvCxnSpPr>
          <p:spPr bwMode="auto">
            <a:xfrm>
              <a:off x="3814094" y="21545897"/>
              <a:ext cx="2160240" cy="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35" name="TextBox 34"/>
            <p:cNvSpPr txBox="1"/>
            <p:nvPr/>
          </p:nvSpPr>
          <p:spPr>
            <a:xfrm>
              <a:off x="4246142" y="21617905"/>
              <a:ext cx="1742785" cy="369332"/>
            </a:xfrm>
            <a:prstGeom prst="rect">
              <a:avLst/>
            </a:prstGeom>
            <a:noFill/>
          </p:spPr>
          <p:txBody>
            <a:bodyPr wrap="none" rtlCol="0">
              <a:spAutoFit/>
            </a:bodyPr>
            <a:lstStyle/>
            <a:p>
              <a:r>
                <a:rPr lang="en-GB" sz="1800" dirty="0" smtClean="0">
                  <a:solidFill>
                    <a:srgbClr val="FF0000"/>
                  </a:solidFill>
                </a:rPr>
                <a:t>Launch interface</a:t>
              </a:r>
              <a:endParaRPr lang="en-GB" sz="1800" dirty="0">
                <a:solidFill>
                  <a:srgbClr val="FF0000"/>
                </a:solidFill>
              </a:endParaRPr>
            </a:p>
          </p:txBody>
        </p:sp>
        <p:cxnSp>
          <p:nvCxnSpPr>
            <p:cNvPr id="37" name="Straight Arrow Connector 36"/>
            <p:cNvCxnSpPr/>
            <p:nvPr/>
          </p:nvCxnSpPr>
          <p:spPr bwMode="auto">
            <a:xfrm flipH="1">
              <a:off x="4534174" y="22409993"/>
              <a:ext cx="1800200" cy="115212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38" name="Rounded Rectangle 37"/>
            <p:cNvSpPr/>
            <p:nvPr/>
          </p:nvSpPr>
          <p:spPr bwMode="auto">
            <a:xfrm>
              <a:off x="6334374" y="22265977"/>
              <a:ext cx="828000" cy="1800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pitchFamily="18" charset="0"/>
              </a:endParaRPr>
            </a:p>
          </p:txBody>
        </p:sp>
      </p:grpSp>
      <p:sp>
        <p:nvSpPr>
          <p:cNvPr id="41" name="TextBox 40"/>
          <p:cNvSpPr txBox="1"/>
          <p:nvPr/>
        </p:nvSpPr>
        <p:spPr>
          <a:xfrm>
            <a:off x="23203753" y="10443305"/>
            <a:ext cx="5093061" cy="2308324"/>
          </a:xfrm>
          <a:prstGeom prst="rect">
            <a:avLst/>
          </a:prstGeom>
          <a:noFill/>
        </p:spPr>
        <p:txBody>
          <a:bodyPr wrap="square" rtlCol="0">
            <a:spAutoFit/>
          </a:bodyPr>
          <a:lstStyle/>
          <a:p>
            <a:r>
              <a:rPr lang="en-GB" dirty="0" smtClean="0"/>
              <a:t>Optionally visualise data in the instrument view. This view shows a 3D view of the instrument, which, for example, can be used to visually spot if a detector is faulty  </a:t>
            </a:r>
          </a:p>
          <a:p>
            <a:endParaRPr lang="en-GB" dirty="0"/>
          </a:p>
        </p:txBody>
      </p:sp>
      <p:sp>
        <p:nvSpPr>
          <p:cNvPr id="42" name="TextBox 41"/>
          <p:cNvSpPr txBox="1"/>
          <p:nvPr/>
        </p:nvSpPr>
        <p:spPr>
          <a:xfrm>
            <a:off x="10798870" y="12073940"/>
            <a:ext cx="7552067" cy="830997"/>
          </a:xfrm>
          <a:prstGeom prst="rect">
            <a:avLst/>
          </a:prstGeom>
          <a:noFill/>
        </p:spPr>
        <p:txBody>
          <a:bodyPr wrap="none" rtlCol="0">
            <a:spAutoFit/>
          </a:bodyPr>
          <a:lstStyle/>
          <a:p>
            <a:pPr lvl="0"/>
            <a:r>
              <a:rPr lang="en-GB" b="1" kern="0" dirty="0" smtClean="0">
                <a:latin typeface="Arial" pitchFamily="34" charset="0"/>
                <a:cs typeface="Arial" pitchFamily="34" charset="0"/>
              </a:rPr>
              <a:t>Launch MuonAnalysis interface and visualise data</a:t>
            </a:r>
          </a:p>
          <a:p>
            <a:endParaRPr lang="en-GB" dirty="0"/>
          </a:p>
        </p:txBody>
      </p:sp>
      <p:grpSp>
        <p:nvGrpSpPr>
          <p:cNvPr id="58" name="Group 57"/>
          <p:cNvGrpSpPr/>
          <p:nvPr/>
        </p:nvGrpSpPr>
        <p:grpSpPr>
          <a:xfrm>
            <a:off x="18143686" y="22698025"/>
            <a:ext cx="11098213" cy="7935913"/>
            <a:chOff x="789758" y="30186857"/>
            <a:chExt cx="11098213" cy="7935913"/>
          </a:xfrm>
        </p:grpSpPr>
        <p:pic>
          <p:nvPicPr>
            <p:cNvPr id="1036" name="Picture 12" descr="C:\Users\ajm64\Desktop\Capture3.PNG"/>
            <p:cNvPicPr>
              <a:picLocks noChangeAspect="1" noChangeArrowheads="1"/>
            </p:cNvPicPr>
            <p:nvPr/>
          </p:nvPicPr>
          <p:blipFill>
            <a:blip r:embed="rId10" cstate="print"/>
            <a:srcRect/>
            <a:stretch>
              <a:fillRect/>
            </a:stretch>
          </p:blipFill>
          <p:spPr bwMode="auto">
            <a:xfrm>
              <a:off x="789758" y="30186857"/>
              <a:ext cx="11098213" cy="7935913"/>
            </a:xfrm>
            <a:prstGeom prst="rect">
              <a:avLst/>
            </a:prstGeom>
            <a:noFill/>
          </p:spPr>
        </p:pic>
        <p:sp>
          <p:nvSpPr>
            <p:cNvPr id="45" name="Rounded Rectangle 44"/>
            <p:cNvSpPr/>
            <p:nvPr/>
          </p:nvSpPr>
          <p:spPr bwMode="auto">
            <a:xfrm>
              <a:off x="6228000" y="31140000"/>
              <a:ext cx="1692000" cy="2160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pitchFamily="18" charset="0"/>
              </a:endParaRPr>
            </a:p>
          </p:txBody>
        </p:sp>
        <p:cxnSp>
          <p:nvCxnSpPr>
            <p:cNvPr id="47" name="Straight Arrow Connector 46"/>
            <p:cNvCxnSpPr>
              <a:stCxn id="45" idx="1"/>
            </p:cNvCxnSpPr>
            <p:nvPr/>
          </p:nvCxnSpPr>
          <p:spPr bwMode="auto">
            <a:xfrm flipH="1">
              <a:off x="4606182" y="31248000"/>
              <a:ext cx="1621818" cy="3187329"/>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49" name="Straight Connector 48"/>
            <p:cNvCxnSpPr/>
            <p:nvPr/>
          </p:nvCxnSpPr>
          <p:spPr bwMode="auto">
            <a:xfrm>
              <a:off x="7846542" y="35515449"/>
              <a:ext cx="0" cy="201622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51" name="Straight Arrow Connector 50"/>
            <p:cNvCxnSpPr/>
            <p:nvPr/>
          </p:nvCxnSpPr>
          <p:spPr bwMode="auto">
            <a:xfrm>
              <a:off x="7846542" y="36451553"/>
              <a:ext cx="720080"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52" name="TextBox 51"/>
            <p:cNvSpPr txBox="1"/>
            <p:nvPr/>
          </p:nvSpPr>
          <p:spPr>
            <a:xfrm>
              <a:off x="6694414" y="35960271"/>
              <a:ext cx="1122936" cy="923330"/>
            </a:xfrm>
            <a:prstGeom prst="rect">
              <a:avLst/>
            </a:prstGeom>
            <a:noFill/>
          </p:spPr>
          <p:txBody>
            <a:bodyPr wrap="none" rtlCol="0">
              <a:spAutoFit/>
            </a:bodyPr>
            <a:lstStyle/>
            <a:p>
              <a:r>
                <a:rPr lang="en-GB" sz="1800" dirty="0" smtClean="0">
                  <a:solidFill>
                    <a:srgbClr val="FF0000"/>
                  </a:solidFill>
                </a:rPr>
                <a:t>Available </a:t>
              </a:r>
            </a:p>
            <a:p>
              <a:r>
                <a:rPr lang="en-GB" sz="1800" dirty="0" smtClean="0">
                  <a:solidFill>
                    <a:srgbClr val="FF0000"/>
                  </a:solidFill>
                </a:rPr>
                <a:t>fitting</a:t>
              </a:r>
            </a:p>
            <a:p>
              <a:r>
                <a:rPr lang="en-GB" sz="1800" dirty="0" smtClean="0">
                  <a:solidFill>
                    <a:srgbClr val="FF0000"/>
                  </a:solidFill>
                </a:rPr>
                <a:t>functions</a:t>
              </a:r>
              <a:endParaRPr lang="en-GB" sz="1800" dirty="0">
                <a:solidFill>
                  <a:srgbClr val="FF0000"/>
                </a:solidFill>
              </a:endParaRPr>
            </a:p>
          </p:txBody>
        </p:sp>
        <p:cxnSp>
          <p:nvCxnSpPr>
            <p:cNvPr id="54" name="Straight Connector 53"/>
            <p:cNvCxnSpPr/>
            <p:nvPr/>
          </p:nvCxnSpPr>
          <p:spPr bwMode="auto">
            <a:xfrm>
              <a:off x="10222806" y="32203081"/>
              <a:ext cx="0" cy="1008112"/>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56" name="Straight Arrow Connector 55"/>
            <p:cNvCxnSpPr/>
            <p:nvPr/>
          </p:nvCxnSpPr>
          <p:spPr bwMode="auto">
            <a:xfrm flipH="1">
              <a:off x="9934774" y="32707137"/>
              <a:ext cx="288032"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57" name="TextBox 56"/>
            <p:cNvSpPr txBox="1"/>
            <p:nvPr/>
          </p:nvSpPr>
          <p:spPr>
            <a:xfrm>
              <a:off x="10294814" y="32275089"/>
              <a:ext cx="915635" cy="830997"/>
            </a:xfrm>
            <a:prstGeom prst="rect">
              <a:avLst/>
            </a:prstGeom>
            <a:noFill/>
          </p:spPr>
          <p:txBody>
            <a:bodyPr wrap="none" rtlCol="0">
              <a:spAutoFit/>
            </a:bodyPr>
            <a:lstStyle/>
            <a:p>
              <a:r>
                <a:rPr lang="en-GB" sz="1600" dirty="0" smtClean="0">
                  <a:solidFill>
                    <a:srgbClr val="FF0000"/>
                  </a:solidFill>
                </a:rPr>
                <a:t>Function</a:t>
              </a:r>
            </a:p>
            <a:p>
              <a:r>
                <a:rPr lang="en-GB" sz="1600" dirty="0" smtClean="0">
                  <a:solidFill>
                    <a:srgbClr val="FF0000"/>
                  </a:solidFill>
                </a:rPr>
                <a:t>used for</a:t>
              </a:r>
            </a:p>
            <a:p>
              <a:r>
                <a:rPr lang="en-GB" sz="1600" dirty="0" smtClean="0">
                  <a:solidFill>
                    <a:srgbClr val="FF0000"/>
                  </a:solidFill>
                </a:rPr>
                <a:t>fit</a:t>
              </a:r>
              <a:endParaRPr lang="en-GB" sz="1600" dirty="0">
                <a:solidFill>
                  <a:srgbClr val="FF0000"/>
                </a:solidFill>
              </a:endParaRPr>
            </a:p>
          </p:txBody>
        </p:sp>
      </p:grpSp>
      <p:grpSp>
        <p:nvGrpSpPr>
          <p:cNvPr id="89" name="Group 88"/>
          <p:cNvGrpSpPr/>
          <p:nvPr/>
        </p:nvGrpSpPr>
        <p:grpSpPr>
          <a:xfrm>
            <a:off x="11662966" y="31483001"/>
            <a:ext cx="17180207" cy="7869237"/>
            <a:chOff x="12815094" y="30166492"/>
            <a:chExt cx="17180207" cy="7869237"/>
          </a:xfrm>
        </p:grpSpPr>
        <p:grpSp>
          <p:nvGrpSpPr>
            <p:cNvPr id="76" name="Group 75"/>
            <p:cNvGrpSpPr/>
            <p:nvPr/>
          </p:nvGrpSpPr>
          <p:grpSpPr>
            <a:xfrm>
              <a:off x="12815094" y="30166492"/>
              <a:ext cx="16613187" cy="7869237"/>
              <a:chOff x="12815094" y="30186857"/>
              <a:chExt cx="16613187" cy="7869237"/>
            </a:xfrm>
          </p:grpSpPr>
          <p:pic>
            <p:nvPicPr>
              <p:cNvPr id="1035" name="Picture 11" descr="C:\Users\ajm64\Desktop\Capture9.PNG"/>
              <p:cNvPicPr>
                <a:picLocks noChangeAspect="1" noChangeArrowheads="1"/>
              </p:cNvPicPr>
              <p:nvPr/>
            </p:nvPicPr>
            <p:blipFill>
              <a:blip r:embed="rId11" cstate="print"/>
              <a:srcRect/>
              <a:stretch>
                <a:fillRect/>
              </a:stretch>
            </p:blipFill>
            <p:spPr bwMode="auto">
              <a:xfrm>
                <a:off x="12815094" y="30186857"/>
                <a:ext cx="16613187" cy="7869237"/>
              </a:xfrm>
              <a:prstGeom prst="rect">
                <a:avLst/>
              </a:prstGeom>
              <a:noFill/>
            </p:spPr>
          </p:pic>
          <p:sp>
            <p:nvSpPr>
              <p:cNvPr id="59" name="Rounded Rectangle 58"/>
              <p:cNvSpPr/>
              <p:nvPr/>
            </p:nvSpPr>
            <p:spPr bwMode="auto">
              <a:xfrm>
                <a:off x="25848542" y="37027617"/>
                <a:ext cx="720080"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pitchFamily="18" charset="0"/>
                </a:endParaRPr>
              </a:p>
            </p:txBody>
          </p:sp>
          <p:cxnSp>
            <p:nvCxnSpPr>
              <p:cNvPr id="61" name="Straight Arrow Connector 60"/>
              <p:cNvCxnSpPr/>
              <p:nvPr/>
            </p:nvCxnSpPr>
            <p:spPr bwMode="auto">
              <a:xfrm flipH="1" flipV="1">
                <a:off x="20807982" y="33211193"/>
                <a:ext cx="5040560" cy="3816424"/>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63" name="Straight Arrow Connector 62"/>
              <p:cNvCxnSpPr/>
              <p:nvPr/>
            </p:nvCxnSpPr>
            <p:spPr bwMode="auto">
              <a:xfrm>
                <a:off x="17855654" y="32779145"/>
                <a:ext cx="360040" cy="5760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5" name="Straight Arrow Connector 64"/>
              <p:cNvCxnSpPr/>
              <p:nvPr/>
            </p:nvCxnSpPr>
            <p:spPr bwMode="auto">
              <a:xfrm flipH="1">
                <a:off x="18215694" y="32779145"/>
                <a:ext cx="1656184" cy="5760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8" name="Straight Arrow Connector 67"/>
              <p:cNvCxnSpPr/>
              <p:nvPr/>
            </p:nvCxnSpPr>
            <p:spPr bwMode="auto">
              <a:xfrm>
                <a:off x="18215694" y="33355209"/>
                <a:ext cx="0" cy="165618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72" name="TextBox 71"/>
              <p:cNvSpPr txBox="1"/>
              <p:nvPr/>
            </p:nvSpPr>
            <p:spPr>
              <a:xfrm>
                <a:off x="18215694" y="34147297"/>
                <a:ext cx="2497607" cy="830997"/>
              </a:xfrm>
              <a:prstGeom prst="rect">
                <a:avLst/>
              </a:prstGeom>
              <a:noFill/>
            </p:spPr>
            <p:txBody>
              <a:bodyPr wrap="none" rtlCol="0">
                <a:spAutoFit/>
              </a:bodyPr>
              <a:lstStyle/>
              <a:p>
                <a:r>
                  <a:rPr lang="en-GB" sz="1600" dirty="0" smtClean="0">
                    <a:solidFill>
                      <a:srgbClr val="FF0000"/>
                    </a:solidFill>
                  </a:rPr>
                  <a:t>Plot fit parameter, Lambda, </a:t>
                </a:r>
              </a:p>
              <a:p>
                <a:r>
                  <a:rPr lang="en-GB" sz="1600" dirty="0" smtClean="0">
                    <a:solidFill>
                      <a:srgbClr val="FF0000"/>
                    </a:solidFill>
                  </a:rPr>
                  <a:t>as a function of log value, </a:t>
                </a:r>
              </a:p>
              <a:p>
                <a:r>
                  <a:rPr lang="en-GB" sz="1600" dirty="0" err="1" smtClean="0">
                    <a:solidFill>
                      <a:srgbClr val="FF0000"/>
                    </a:solidFill>
                  </a:rPr>
                  <a:t>Temp_Sample</a:t>
                </a:r>
                <a:endParaRPr lang="en-GB" sz="1600" dirty="0">
                  <a:solidFill>
                    <a:srgbClr val="FF0000"/>
                  </a:solidFill>
                </a:endParaRPr>
              </a:p>
            </p:txBody>
          </p:sp>
        </p:grpSp>
        <p:cxnSp>
          <p:nvCxnSpPr>
            <p:cNvPr id="78" name="Straight Connector 77"/>
            <p:cNvCxnSpPr/>
            <p:nvPr/>
          </p:nvCxnSpPr>
          <p:spPr bwMode="auto">
            <a:xfrm>
              <a:off x="28800870" y="34723361"/>
              <a:ext cx="0" cy="187220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80" name="Straight Arrow Connector 79"/>
            <p:cNvCxnSpPr/>
            <p:nvPr/>
          </p:nvCxnSpPr>
          <p:spPr bwMode="auto">
            <a:xfrm flipH="1">
              <a:off x="28512838" y="35659465"/>
              <a:ext cx="288032"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1" name="TextBox 80"/>
            <p:cNvSpPr txBox="1"/>
            <p:nvPr/>
          </p:nvSpPr>
          <p:spPr>
            <a:xfrm>
              <a:off x="28872878" y="35352269"/>
              <a:ext cx="1122423" cy="584775"/>
            </a:xfrm>
            <a:prstGeom prst="rect">
              <a:avLst/>
            </a:prstGeom>
            <a:noFill/>
          </p:spPr>
          <p:txBody>
            <a:bodyPr wrap="none" rtlCol="0">
              <a:spAutoFit/>
            </a:bodyPr>
            <a:lstStyle/>
            <a:p>
              <a:r>
                <a:rPr lang="en-GB" sz="1600" dirty="0" smtClean="0">
                  <a:solidFill>
                    <a:srgbClr val="FF0000"/>
                  </a:solidFill>
                </a:rPr>
                <a:t>Algorithms</a:t>
              </a:r>
            </a:p>
            <a:p>
              <a:r>
                <a:rPr lang="en-GB" sz="1600" dirty="0" smtClean="0">
                  <a:solidFill>
                    <a:srgbClr val="FF0000"/>
                  </a:solidFill>
                </a:rPr>
                <a:t>library</a:t>
              </a:r>
              <a:endParaRPr lang="en-GB" sz="1600" dirty="0">
                <a:solidFill>
                  <a:srgbClr val="FF0000"/>
                </a:solidFill>
              </a:endParaRPr>
            </a:p>
          </p:txBody>
        </p:sp>
        <p:cxnSp>
          <p:nvCxnSpPr>
            <p:cNvPr id="83" name="Straight Connector 82"/>
            <p:cNvCxnSpPr/>
            <p:nvPr/>
          </p:nvCxnSpPr>
          <p:spPr bwMode="auto">
            <a:xfrm>
              <a:off x="28728862" y="32203081"/>
              <a:ext cx="0" cy="1224136"/>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85" name="Straight Arrow Connector 84"/>
            <p:cNvCxnSpPr/>
            <p:nvPr/>
          </p:nvCxnSpPr>
          <p:spPr bwMode="auto">
            <a:xfrm flipH="1">
              <a:off x="28440830" y="32491113"/>
              <a:ext cx="288032"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8" name="TextBox 87"/>
            <p:cNvSpPr txBox="1"/>
            <p:nvPr/>
          </p:nvSpPr>
          <p:spPr>
            <a:xfrm>
              <a:off x="28800870" y="32347097"/>
              <a:ext cx="1173335" cy="1077218"/>
            </a:xfrm>
            <a:prstGeom prst="rect">
              <a:avLst/>
            </a:prstGeom>
            <a:noFill/>
          </p:spPr>
          <p:txBody>
            <a:bodyPr wrap="none" rtlCol="0">
              <a:spAutoFit/>
            </a:bodyPr>
            <a:lstStyle/>
            <a:p>
              <a:r>
                <a:rPr lang="en-GB" sz="1600" dirty="0" smtClean="0">
                  <a:solidFill>
                    <a:srgbClr val="FF0000"/>
                  </a:solidFill>
                </a:rPr>
                <a:t>Workspaces</a:t>
              </a:r>
            </a:p>
            <a:p>
              <a:r>
                <a:rPr lang="en-GB" sz="1600" dirty="0" smtClean="0">
                  <a:solidFill>
                    <a:srgbClr val="FF0000"/>
                  </a:solidFill>
                </a:rPr>
                <a:t>created</a:t>
              </a:r>
            </a:p>
            <a:p>
              <a:r>
                <a:rPr lang="en-GB" sz="1600" dirty="0" smtClean="0">
                  <a:solidFill>
                    <a:srgbClr val="FF0000"/>
                  </a:solidFill>
                </a:rPr>
                <a:t>during </a:t>
              </a:r>
            </a:p>
            <a:p>
              <a:r>
                <a:rPr lang="en-GB" sz="1600" dirty="0" smtClean="0">
                  <a:solidFill>
                    <a:srgbClr val="FF0000"/>
                  </a:solidFill>
                </a:rPr>
                <a:t>analysis</a:t>
              </a:r>
              <a:endParaRPr lang="en-GB" sz="1600" dirty="0">
                <a:solidFill>
                  <a:srgbClr val="FF0000"/>
                </a:solidFill>
              </a:endParaRPr>
            </a:p>
          </p:txBody>
        </p:sp>
      </p:grpSp>
      <p:sp>
        <p:nvSpPr>
          <p:cNvPr id="48" name="Down Arrow 47"/>
          <p:cNvSpPr/>
          <p:nvPr/>
        </p:nvSpPr>
        <p:spPr bwMode="auto">
          <a:xfrm>
            <a:off x="19727862" y="20825817"/>
            <a:ext cx="504056" cy="151216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pitchFamily="18" charset="0"/>
            </a:endParaRPr>
          </a:p>
        </p:txBody>
      </p:sp>
      <p:sp>
        <p:nvSpPr>
          <p:cNvPr id="50" name="TextBox 49"/>
          <p:cNvSpPr txBox="1"/>
          <p:nvPr/>
        </p:nvSpPr>
        <p:spPr>
          <a:xfrm>
            <a:off x="20735974" y="21185857"/>
            <a:ext cx="7983339" cy="830997"/>
          </a:xfrm>
          <a:prstGeom prst="rect">
            <a:avLst/>
          </a:prstGeom>
          <a:noFill/>
        </p:spPr>
        <p:txBody>
          <a:bodyPr wrap="none" rtlCol="0">
            <a:spAutoFit/>
          </a:bodyPr>
          <a:lstStyle/>
          <a:p>
            <a:r>
              <a:rPr lang="en-GB" b="1" dirty="0" smtClean="0"/>
              <a:t>After visualising </a:t>
            </a:r>
            <a:r>
              <a:rPr lang="en-GB" b="1" dirty="0" smtClean="0"/>
              <a:t>data, it is time to </a:t>
            </a:r>
            <a:r>
              <a:rPr lang="en-GB" b="1" dirty="0" smtClean="0"/>
              <a:t>extract information from </a:t>
            </a:r>
            <a:endParaRPr lang="en-GB" b="1" dirty="0" smtClean="0"/>
          </a:p>
          <a:p>
            <a:r>
              <a:rPr lang="en-GB" b="1" dirty="0" smtClean="0"/>
              <a:t>the data by </a:t>
            </a:r>
            <a:r>
              <a:rPr lang="en-GB" b="1" dirty="0" smtClean="0"/>
              <a:t>fitting data against </a:t>
            </a:r>
            <a:r>
              <a:rPr lang="en-GB" b="1" dirty="0" err="1" smtClean="0"/>
              <a:t>muon</a:t>
            </a:r>
            <a:r>
              <a:rPr lang="en-GB" b="1" dirty="0" smtClean="0"/>
              <a:t> fitting functions</a:t>
            </a:r>
            <a:endParaRPr lang="en-GB" b="1" dirty="0"/>
          </a:p>
        </p:txBody>
      </p:sp>
      <p:sp>
        <p:nvSpPr>
          <p:cNvPr id="55" name="Down Arrow 54"/>
          <p:cNvSpPr/>
          <p:nvPr/>
        </p:nvSpPr>
        <p:spPr bwMode="auto">
          <a:xfrm flipH="1">
            <a:off x="16487502" y="29322761"/>
            <a:ext cx="576064" cy="1800200"/>
          </a:xfrm>
          <a:prstGeom prst="down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19499999"/>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pitchFamily="18" charset="0"/>
            </a:endParaRPr>
          </a:p>
        </p:txBody>
      </p:sp>
      <p:sp>
        <p:nvSpPr>
          <p:cNvPr id="60" name="TextBox 59"/>
          <p:cNvSpPr txBox="1"/>
          <p:nvPr/>
        </p:nvSpPr>
        <p:spPr>
          <a:xfrm>
            <a:off x="9718750" y="29610793"/>
            <a:ext cx="6635150" cy="830997"/>
          </a:xfrm>
          <a:prstGeom prst="rect">
            <a:avLst/>
          </a:prstGeom>
          <a:noFill/>
        </p:spPr>
        <p:txBody>
          <a:bodyPr wrap="none" rtlCol="0">
            <a:spAutoFit/>
          </a:bodyPr>
          <a:lstStyle/>
          <a:p>
            <a:pPr lvl="0"/>
            <a:r>
              <a:rPr lang="en-GB" b="1" kern="0" dirty="0" smtClean="0">
                <a:latin typeface="Arial" pitchFamily="34" charset="0"/>
                <a:cs typeface="Arial" pitchFamily="34" charset="0"/>
              </a:rPr>
              <a:t>Analyse results from fits to several datasets</a:t>
            </a:r>
          </a:p>
          <a:p>
            <a:endParaRPr lang="en-GB" dirty="0"/>
          </a:p>
        </p:txBody>
      </p:sp>
      <p:sp>
        <p:nvSpPr>
          <p:cNvPr id="64" name="TextBox 63"/>
          <p:cNvSpPr txBox="1"/>
          <p:nvPr/>
        </p:nvSpPr>
        <p:spPr>
          <a:xfrm>
            <a:off x="10942887" y="22529030"/>
            <a:ext cx="6048671" cy="6001643"/>
          </a:xfrm>
          <a:prstGeom prst="rect">
            <a:avLst/>
          </a:prstGeom>
          <a:noFill/>
        </p:spPr>
        <p:txBody>
          <a:bodyPr wrap="square" rtlCol="0">
            <a:spAutoFit/>
          </a:bodyPr>
          <a:lstStyle/>
          <a:p>
            <a:pPr lvl="0" defTabSz="4173538" eaLnBrk="1" hangingPunct="1">
              <a:spcBef>
                <a:spcPct val="20000"/>
              </a:spcBef>
              <a:buFont typeface="Arial" pitchFamily="34" charset="0"/>
              <a:buChar char="•"/>
              <a:defRPr/>
            </a:pPr>
            <a:r>
              <a:rPr lang="en-GB" kern="0" dirty="0" smtClean="0">
                <a:latin typeface="Arial" pitchFamily="34" charset="0"/>
                <a:cs typeface="Arial" pitchFamily="34" charset="0"/>
              </a:rPr>
              <a:t> Quick visualisations of data, either current data or past data; using information in the data files and info from the settings tab to ensure that the most useful view of </a:t>
            </a:r>
            <a:r>
              <a:rPr lang="en-GB" kern="0" dirty="0" err="1" smtClean="0">
                <a:latin typeface="Arial" pitchFamily="34" charset="0"/>
                <a:cs typeface="Arial" pitchFamily="34" charset="0"/>
              </a:rPr>
              <a:t>muon</a:t>
            </a:r>
            <a:r>
              <a:rPr lang="en-GB" kern="0" dirty="0" smtClean="0">
                <a:latin typeface="Arial" pitchFamily="34" charset="0"/>
                <a:cs typeface="Arial" pitchFamily="34" charset="0"/>
              </a:rPr>
              <a:t> data gets displayed</a:t>
            </a:r>
          </a:p>
          <a:p>
            <a:pPr lvl="0" defTabSz="4173538" eaLnBrk="1" hangingPunct="1">
              <a:spcBef>
                <a:spcPct val="20000"/>
              </a:spcBef>
              <a:buFont typeface="Arial" pitchFamily="34" charset="0"/>
              <a:buChar char="•"/>
              <a:defRPr/>
            </a:pPr>
            <a:r>
              <a:rPr lang="en-GB" kern="0" dirty="0" smtClean="0">
                <a:latin typeface="Arial" pitchFamily="34" charset="0"/>
                <a:cs typeface="Arial" pitchFamily="34" charset="0"/>
              </a:rPr>
              <a:t> Optionally have the data corrected for </a:t>
            </a:r>
            <a:r>
              <a:rPr lang="en-GB" kern="0" dirty="0" err="1" smtClean="0">
                <a:latin typeface="Arial" pitchFamily="34" charset="0"/>
                <a:cs typeface="Arial" pitchFamily="34" charset="0"/>
              </a:rPr>
              <a:t>deadtimes</a:t>
            </a:r>
            <a:r>
              <a:rPr lang="en-GB" kern="0" dirty="0" smtClean="0">
                <a:latin typeface="Arial" pitchFamily="34" charset="0"/>
                <a:cs typeface="Arial" pitchFamily="34" charset="0"/>
              </a:rPr>
              <a:t> before they are displayed</a:t>
            </a:r>
          </a:p>
          <a:p>
            <a:pPr lvl="0" defTabSz="4173538" eaLnBrk="1" hangingPunct="1">
              <a:spcBef>
                <a:spcPct val="20000"/>
              </a:spcBef>
              <a:buFont typeface="Arial" pitchFamily="34" charset="0"/>
              <a:buChar char="•"/>
              <a:defRPr/>
            </a:pPr>
            <a:r>
              <a:rPr lang="en-GB" kern="0" dirty="0" smtClean="0">
                <a:latin typeface="Arial" pitchFamily="34" charset="0"/>
                <a:cs typeface="Arial" pitchFamily="34" charset="0"/>
              </a:rPr>
              <a:t> Change how spectra are grouped and form pairs</a:t>
            </a:r>
          </a:p>
          <a:p>
            <a:pPr lvl="0" defTabSz="4173538" eaLnBrk="1" hangingPunct="1">
              <a:spcBef>
                <a:spcPct val="20000"/>
              </a:spcBef>
              <a:buFont typeface="Arial" pitchFamily="34" charset="0"/>
              <a:buChar char="•"/>
              <a:defRPr/>
            </a:pPr>
            <a:r>
              <a:rPr lang="en-GB" kern="0" dirty="0" smtClean="0">
                <a:latin typeface="Arial" pitchFamily="34" charset="0"/>
                <a:cs typeface="Arial" pitchFamily="34" charset="0"/>
              </a:rPr>
              <a:t> Plot various </a:t>
            </a:r>
            <a:r>
              <a:rPr lang="en-GB" kern="0" dirty="0" err="1" smtClean="0">
                <a:latin typeface="Arial" pitchFamily="34" charset="0"/>
                <a:cs typeface="Arial" pitchFamily="34" charset="0"/>
              </a:rPr>
              <a:t>muon</a:t>
            </a:r>
            <a:r>
              <a:rPr lang="en-GB" kern="0" dirty="0" smtClean="0">
                <a:latin typeface="Arial" pitchFamily="34" charset="0"/>
                <a:cs typeface="Arial" pitchFamily="34" charset="0"/>
              </a:rPr>
              <a:t> specific types of plots used for visually inspect data</a:t>
            </a:r>
          </a:p>
          <a:p>
            <a:pPr lvl="0" defTabSz="4173538" eaLnBrk="1" hangingPunct="1">
              <a:spcBef>
                <a:spcPct val="20000"/>
              </a:spcBef>
              <a:buFont typeface="Arial" pitchFamily="34" charset="0"/>
              <a:buChar char="•"/>
              <a:defRPr/>
            </a:pPr>
            <a:r>
              <a:rPr lang="en-GB" kern="0" dirty="0" smtClean="0">
                <a:latin typeface="Arial" pitchFamily="34" charset="0"/>
                <a:cs typeface="Arial" pitchFamily="34" charset="0"/>
              </a:rPr>
              <a:t> Fit data to </a:t>
            </a:r>
            <a:r>
              <a:rPr lang="en-GB" kern="0" dirty="0" err="1" smtClean="0">
                <a:latin typeface="Arial" pitchFamily="34" charset="0"/>
                <a:cs typeface="Arial" pitchFamily="34" charset="0"/>
              </a:rPr>
              <a:t>muon</a:t>
            </a:r>
            <a:r>
              <a:rPr lang="en-GB" kern="0" dirty="0" smtClean="0">
                <a:latin typeface="Arial" pitchFamily="34" charset="0"/>
                <a:cs typeface="Arial" pitchFamily="34" charset="0"/>
              </a:rPr>
              <a:t> model functions</a:t>
            </a:r>
          </a:p>
          <a:p>
            <a:pPr lvl="0" defTabSz="4173538" eaLnBrk="1" hangingPunct="1">
              <a:spcBef>
                <a:spcPct val="20000"/>
              </a:spcBef>
              <a:buFont typeface="Arial" pitchFamily="34" charset="0"/>
              <a:buChar char="•"/>
              <a:defRPr/>
            </a:pPr>
            <a:r>
              <a:rPr lang="en-GB" kern="0" dirty="0" smtClean="0">
                <a:latin typeface="Arial" pitchFamily="34" charset="0"/>
                <a:cs typeface="Arial" pitchFamily="34" charset="0"/>
              </a:rPr>
              <a:t> Analyse results from fits to several datasets</a:t>
            </a:r>
          </a:p>
          <a:p>
            <a:endParaRPr lang="en-GB" dirty="0"/>
          </a:p>
        </p:txBody>
      </p:sp>
      <p:sp>
        <p:nvSpPr>
          <p:cNvPr id="66" name="TextBox 65"/>
          <p:cNvSpPr txBox="1"/>
          <p:nvPr/>
        </p:nvSpPr>
        <p:spPr>
          <a:xfrm>
            <a:off x="16703527" y="41132073"/>
            <a:ext cx="12601399" cy="1569660"/>
          </a:xfrm>
          <a:prstGeom prst="rect">
            <a:avLst/>
          </a:prstGeom>
          <a:noFill/>
        </p:spPr>
        <p:txBody>
          <a:bodyPr wrap="square" rtlCol="0">
            <a:spAutoFit/>
          </a:bodyPr>
          <a:lstStyle/>
          <a:p>
            <a:pPr lvl="0"/>
            <a:r>
              <a:rPr lang="en-GB" kern="0" dirty="0" smtClean="0">
                <a:latin typeface="Arial" pitchFamily="34" charset="0"/>
                <a:cs typeface="Arial" pitchFamily="34" charset="0"/>
              </a:rPr>
              <a:t>For documentation on the Mantid Muon interface see </a:t>
            </a:r>
            <a:r>
              <a:rPr lang="en-GB" kern="0" dirty="0" smtClean="0">
                <a:latin typeface="Arial" pitchFamily="34" charset="0"/>
                <a:cs typeface="Arial" pitchFamily="34" charset="0"/>
                <a:hlinkClick r:id="rId12"/>
              </a:rPr>
              <a:t>www.mantidproject.org/MuonAnalysis</a:t>
            </a:r>
            <a:r>
              <a:rPr lang="en-GB" kern="0" dirty="0" smtClean="0">
                <a:latin typeface="Arial" pitchFamily="34" charset="0"/>
                <a:cs typeface="Arial" pitchFamily="34" charset="0"/>
              </a:rPr>
              <a:t>. </a:t>
            </a:r>
          </a:p>
          <a:p>
            <a:pPr lvl="0"/>
            <a:r>
              <a:rPr lang="en-GB" kern="0" dirty="0" smtClean="0">
                <a:latin typeface="Arial" pitchFamily="34" charset="0"/>
                <a:cs typeface="Arial" pitchFamily="34" charset="0"/>
              </a:rPr>
              <a:t>Some of the work presented here was also recently reported in </a:t>
            </a:r>
            <a:r>
              <a:rPr lang="fr-FR" kern="0" dirty="0" smtClean="0">
                <a:latin typeface="Arial" pitchFamily="34" charset="0"/>
                <a:cs typeface="Arial" pitchFamily="34" charset="0"/>
              </a:rPr>
              <a:t>S. Cottrell et al., </a:t>
            </a:r>
            <a:r>
              <a:rPr lang="fr-FR" kern="0" dirty="0" err="1" smtClean="0">
                <a:latin typeface="Arial" pitchFamily="34" charset="0"/>
                <a:cs typeface="Arial" pitchFamily="34" charset="0"/>
              </a:rPr>
              <a:t>Physics</a:t>
            </a:r>
            <a:r>
              <a:rPr lang="fr-FR" kern="0" dirty="0" smtClean="0">
                <a:latin typeface="Arial" pitchFamily="34" charset="0"/>
                <a:cs typeface="Arial" pitchFamily="34" charset="0"/>
              </a:rPr>
              <a:t> </a:t>
            </a:r>
            <a:r>
              <a:rPr lang="fr-FR" kern="0" dirty="0" err="1" smtClean="0">
                <a:latin typeface="Arial" pitchFamily="34" charset="0"/>
                <a:cs typeface="Arial" pitchFamily="34" charset="0"/>
              </a:rPr>
              <a:t>Procedia</a:t>
            </a:r>
            <a:r>
              <a:rPr lang="fr-FR" kern="0" dirty="0" smtClean="0">
                <a:latin typeface="Arial" pitchFamily="34" charset="0"/>
                <a:cs typeface="Arial" pitchFamily="34" charset="0"/>
              </a:rPr>
              <a:t> 30, 20-25 (2012)</a:t>
            </a:r>
            <a:r>
              <a:rPr lang="en-GB" kern="0" dirty="0" smtClean="0">
                <a:latin typeface="Arial" pitchFamily="34" charset="0"/>
                <a:cs typeface="Arial" pitchFamily="34" charset="0"/>
              </a:rPr>
              <a:t>. </a:t>
            </a:r>
            <a:endParaRPr lang="en-GB" i="1" dirty="0" smtClean="0">
              <a:latin typeface="Corisande"/>
            </a:endParaRPr>
          </a:p>
          <a:p>
            <a:endParaRPr lang="en-GB" dirty="0"/>
          </a:p>
        </p:txBody>
      </p:sp>
      <p:pic>
        <p:nvPicPr>
          <p:cNvPr id="1026" name="Picture 2" descr="C:\Users\ajm64\Desktop\Capture.PNG"/>
          <p:cNvPicPr>
            <a:picLocks noChangeAspect="1" noChangeArrowheads="1"/>
          </p:cNvPicPr>
          <p:nvPr/>
        </p:nvPicPr>
        <p:blipFill>
          <a:blip r:embed="rId13" cstate="print"/>
          <a:srcRect/>
          <a:stretch>
            <a:fillRect/>
          </a:stretch>
        </p:blipFill>
        <p:spPr bwMode="auto">
          <a:xfrm>
            <a:off x="1365822" y="21041841"/>
            <a:ext cx="8316913" cy="14763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9542</TotalTime>
  <Words>781</Words>
  <Application>Microsoft Office PowerPoint</Application>
  <PresentationFormat>Custom</PresentationFormat>
  <Paragraphs>110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Slide 1</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ajm64</cp:lastModifiedBy>
  <cp:revision>206</cp:revision>
  <dcterms:created xsi:type="dcterms:W3CDTF">2007-04-05T18:09:36Z</dcterms:created>
  <dcterms:modified xsi:type="dcterms:W3CDTF">2012-09-14T08:28:21Z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