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customXml/itemProps4.xml" ContentType="application/vnd.openxmlformats-officedocument.customXml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D55"/>
    <a:srgbClr val="000066"/>
    <a:srgbClr val="001B3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50" d="100"/>
          <a:sy n="50" d="100"/>
        </p:scale>
        <p:origin x="-936" y="1428"/>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13/09/2012</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1" fontAlgn="base" hangingPunct="1">
        <a:spcBef>
          <a:spcPct val="0"/>
        </a:spcBef>
        <a:spcAft>
          <a:spcPct val="0"/>
        </a:spcAft>
        <a:defRPr sz="20100">
          <a:solidFill>
            <a:schemeClr val="tx2"/>
          </a:solidFill>
          <a:latin typeface="Arial" pitchFamily="34" charset="0"/>
          <a:ea typeface="+mj-ea"/>
          <a:cs typeface="Arial" pitchFamily="34" charset="0"/>
        </a:defRPr>
      </a:lvl1pPr>
      <a:lvl2pPr algn="ctr" defTabSz="4173538" rtl="0" eaLnBrk="1" fontAlgn="base" hangingPunct="1">
        <a:spcBef>
          <a:spcPct val="0"/>
        </a:spcBef>
        <a:spcAft>
          <a:spcPct val="0"/>
        </a:spcAft>
        <a:defRPr sz="20100">
          <a:solidFill>
            <a:schemeClr val="tx2"/>
          </a:solidFill>
          <a:latin typeface="Arial" charset="0"/>
          <a:cs typeface="Arial" charset="0"/>
        </a:defRPr>
      </a:lvl2pPr>
      <a:lvl3pPr algn="ctr" defTabSz="4173538" rtl="0" eaLnBrk="1" fontAlgn="base" hangingPunct="1">
        <a:spcBef>
          <a:spcPct val="0"/>
        </a:spcBef>
        <a:spcAft>
          <a:spcPct val="0"/>
        </a:spcAft>
        <a:defRPr sz="20100">
          <a:solidFill>
            <a:schemeClr val="tx2"/>
          </a:solidFill>
          <a:latin typeface="Arial" charset="0"/>
          <a:cs typeface="Arial" charset="0"/>
        </a:defRPr>
      </a:lvl3pPr>
      <a:lvl4pPr algn="ctr" defTabSz="4173538" rtl="0" eaLnBrk="1" fontAlgn="base" hangingPunct="1">
        <a:spcBef>
          <a:spcPct val="0"/>
        </a:spcBef>
        <a:spcAft>
          <a:spcPct val="0"/>
        </a:spcAft>
        <a:defRPr sz="20100">
          <a:solidFill>
            <a:schemeClr val="tx2"/>
          </a:solidFill>
          <a:latin typeface="Arial" charset="0"/>
          <a:cs typeface="Arial" charset="0"/>
        </a:defRPr>
      </a:lvl4pPr>
      <a:lvl5pPr algn="ctr" defTabSz="4173538" rtl="0" eaLnBrk="1" fontAlgn="base" hangingPunct="1">
        <a:spcBef>
          <a:spcPct val="0"/>
        </a:spcBef>
        <a:spcAft>
          <a:spcPct val="0"/>
        </a:spcAft>
        <a:defRPr sz="20100">
          <a:solidFill>
            <a:schemeClr val="tx2"/>
          </a:solidFill>
          <a:latin typeface="Arial" charset="0"/>
          <a:cs typeface="Arial" charset="0"/>
        </a:defRPr>
      </a:lvl5pPr>
      <a:lvl6pPr marL="457200" algn="ctr" defTabSz="4173538" rtl="0" eaLnBrk="1" fontAlgn="base" hangingPunct="1">
        <a:spcBef>
          <a:spcPct val="0"/>
        </a:spcBef>
        <a:spcAft>
          <a:spcPct val="0"/>
        </a:spcAft>
        <a:defRPr sz="20100">
          <a:solidFill>
            <a:schemeClr val="tx2"/>
          </a:solidFill>
          <a:latin typeface="Times" pitchFamily="18" charset="0"/>
        </a:defRPr>
      </a:lvl6pPr>
      <a:lvl7pPr marL="914400" algn="ctr" defTabSz="4173538" rtl="0" eaLnBrk="1" fontAlgn="base" hangingPunct="1">
        <a:spcBef>
          <a:spcPct val="0"/>
        </a:spcBef>
        <a:spcAft>
          <a:spcPct val="0"/>
        </a:spcAft>
        <a:defRPr sz="20100">
          <a:solidFill>
            <a:schemeClr val="tx2"/>
          </a:solidFill>
          <a:latin typeface="Times" pitchFamily="18" charset="0"/>
        </a:defRPr>
      </a:lvl7pPr>
      <a:lvl8pPr marL="1371600" algn="ctr" defTabSz="4173538" rtl="0" eaLnBrk="1" fontAlgn="base" hangingPunct="1">
        <a:spcBef>
          <a:spcPct val="0"/>
        </a:spcBef>
        <a:spcAft>
          <a:spcPct val="0"/>
        </a:spcAft>
        <a:defRPr sz="20100">
          <a:solidFill>
            <a:schemeClr val="tx2"/>
          </a:solidFill>
          <a:latin typeface="Times" pitchFamily="18" charset="0"/>
        </a:defRPr>
      </a:lvl8pPr>
      <a:lvl9pPr marL="1828800" algn="ctr" defTabSz="4173538" rtl="0" eaLnBrk="1" fontAlgn="base" hangingPunct="1">
        <a:spcBef>
          <a:spcPct val="0"/>
        </a:spcBef>
        <a:spcAft>
          <a:spcPct val="0"/>
        </a:spcAft>
        <a:defRPr sz="20100">
          <a:solidFill>
            <a:schemeClr val="tx2"/>
          </a:solidFill>
          <a:latin typeface="Times" pitchFamily="18" charset="0"/>
        </a:defRPr>
      </a:lvl9pPr>
    </p:titleStyle>
    <p:bodyStyle>
      <a:lvl1pPr marL="1565275" indent="-1565275" algn="l" defTabSz="4173538" rtl="0" eaLnBrk="1" fontAlgn="base" hangingPunct="1">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1" fontAlgn="base" hangingPunct="1">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1" fontAlgn="base" hangingPunct="1">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1" fontAlgn="base" hangingPunct="1">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1" fontAlgn="base" hangingPunct="1">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eaLnBrk="1" fontAlgn="base" hangingPunct="1">
        <a:spcBef>
          <a:spcPct val="20000"/>
        </a:spcBef>
        <a:spcAft>
          <a:spcPct val="0"/>
        </a:spcAft>
        <a:buChar char="»"/>
        <a:defRPr sz="9100">
          <a:solidFill>
            <a:schemeClr val="tx1"/>
          </a:solidFill>
          <a:latin typeface="+mn-lt"/>
        </a:defRPr>
      </a:lvl6pPr>
      <a:lvl7pPr marL="10306050" indent="-1044575" algn="l" defTabSz="4173538" rtl="0" eaLnBrk="1" fontAlgn="base" hangingPunct="1">
        <a:spcBef>
          <a:spcPct val="20000"/>
        </a:spcBef>
        <a:spcAft>
          <a:spcPct val="0"/>
        </a:spcAft>
        <a:buChar char="»"/>
        <a:defRPr sz="9100">
          <a:solidFill>
            <a:schemeClr val="tx1"/>
          </a:solidFill>
          <a:latin typeface="+mn-lt"/>
        </a:defRPr>
      </a:lvl7pPr>
      <a:lvl8pPr marL="10763250" indent="-1044575" algn="l" defTabSz="4173538" rtl="0" eaLnBrk="1" fontAlgn="base" hangingPunct="1">
        <a:spcBef>
          <a:spcPct val="20000"/>
        </a:spcBef>
        <a:spcAft>
          <a:spcPct val="0"/>
        </a:spcAft>
        <a:buChar char="»"/>
        <a:defRPr sz="9100">
          <a:solidFill>
            <a:schemeClr val="tx1"/>
          </a:solidFill>
          <a:latin typeface="+mn-lt"/>
        </a:defRPr>
      </a:lvl8pPr>
      <a:lvl9pPr marL="11220450" indent="-1044575" algn="l" defTabSz="4173538" rtl="0" eaLnBrk="1" fontAlgn="base" hangingPunct="1">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143000" y="7162800"/>
            <a:ext cx="27813000" cy="830997"/>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Martyn Gigg</a:t>
            </a:r>
          </a:p>
          <a:p>
            <a:pPr algn="ctr"/>
            <a:r>
              <a:rPr lang="en-US" dirty="0" smtClean="0">
                <a:solidFill>
                  <a:srgbClr val="002D55"/>
                </a:solidFill>
                <a:latin typeface="Corisande Light" pitchFamily="2" charset="0"/>
              </a:rPr>
              <a:t>Tessella, 26 The Quadrant, Abingdon, </a:t>
            </a:r>
            <a:r>
              <a:rPr lang="en-US" dirty="0" err="1" smtClean="0">
                <a:solidFill>
                  <a:srgbClr val="002D55"/>
                </a:solidFill>
                <a:latin typeface="Corisande Light" pitchFamily="2" charset="0"/>
              </a:rPr>
              <a:t>Oxfordshire</a:t>
            </a:r>
            <a:r>
              <a:rPr lang="en-US" dirty="0" smtClean="0">
                <a:solidFill>
                  <a:srgbClr val="002D55"/>
                </a:solidFill>
                <a:latin typeface="Corisande Light" pitchFamily="2" charset="0"/>
              </a:rPr>
              <a:t>, OX14 3YS</a:t>
            </a:r>
            <a:endParaRPr lang="en-US" dirty="0">
              <a:solidFill>
                <a:srgbClr val="002D55"/>
              </a:solidFill>
              <a:latin typeface="Corisande Light" pitchFamily="2" charset="0"/>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graphicFrame>
        <p:nvGraphicFramePr>
          <p:cNvPr id="2376" name="Group 328"/>
          <p:cNvGraphicFramePr>
            <a:graphicFrameLocks noGrp="1"/>
          </p:cNvGraphicFramePr>
          <p:nvPr/>
        </p:nvGraphicFramePr>
        <p:xfrm>
          <a:off x="1005782" y="8610600"/>
          <a:ext cx="28515169" cy="33479232"/>
        </p:xfrm>
        <a:graphic>
          <a:graphicData uri="http://schemas.openxmlformats.org/drawingml/2006/table">
            <a:tbl>
              <a:tblPr/>
              <a:tblGrid>
                <a:gridCol w="13393488"/>
                <a:gridCol w="1296144"/>
                <a:gridCol w="13825537"/>
              </a:tblGrid>
              <a:tr h="29489400">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a:rPr>
                        <a:t>Background</a:t>
                      </a:r>
                    </a:p>
                    <a:p>
                      <a:pPr marL="0" marR="0" lvl="0" indent="0" algn="l" defTabSz="4173538" rtl="0" eaLnBrk="1" fontAlgn="base" latinLnBrk="0" hangingPunct="1">
                        <a:lnSpc>
                          <a:spcPct val="100000"/>
                        </a:lnSpc>
                        <a:spcBef>
                          <a:spcPct val="20000"/>
                        </a:spcBef>
                        <a:spcAft>
                          <a:spcPct val="0"/>
                        </a:spcAft>
                        <a:buClrTx/>
                        <a:buSzTx/>
                        <a:buFontTx/>
                        <a:buNone/>
                        <a:tabLst/>
                      </a:pPr>
                      <a:r>
                        <a:rPr lang="en-GB" sz="2400" kern="1200" dirty="0" smtClean="0">
                          <a:solidFill>
                            <a:schemeClr val="tx1"/>
                          </a:solidFill>
                          <a:latin typeface="Arial" pitchFamily="34" charset="0"/>
                          <a:ea typeface="+mn-ea"/>
                          <a:cs typeface="Arial" pitchFamily="34" charset="0"/>
                        </a:rPr>
                        <a:t>Mantid version 1.x contained a Python API that provided users with the ability to automate their reduction tasks but the API was not the most intuitive to use. While Mantid was gaining ground in usage across ISIS &amp; ORNL a consultation was started with existing users with the aim of improving the long-term usability of the interface. Mantid version 2.0 saw the introduction of a new Python interface that retains the abilities to let users write complex processing scripts that mix the Mantid API with any available Python package. </a:t>
                      </a:r>
                      <a:endParaRPr lang="en-GB" sz="2400"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kern="1200" dirty="0" smtClean="0">
                        <a:solidFill>
                          <a:schemeClr val="tx1"/>
                        </a:solidFill>
                        <a:latin typeface="Arial" pitchFamily="34" charset="0"/>
                        <a:ea typeface="+mn-ea"/>
                        <a:cs typeface="Arial" pitchFamily="34" charset="0"/>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endParaRPr lang="en-GB" sz="2400" kern="1200" dirty="0" smtClean="0">
                        <a:solidFill>
                          <a:schemeClr val="tx1"/>
                        </a:solidFill>
                        <a:latin typeface="+mn-lt"/>
                        <a:ea typeface="+mn-ea"/>
                        <a:cs typeface="+mn-cs"/>
                      </a:endParaRPr>
                    </a:p>
                    <a:p>
                      <a:pPr algn="ctr"/>
                      <a:endParaRPr lang="en-GB" sz="2400" i="1" kern="1200" dirty="0" smtClean="0">
                        <a:solidFill>
                          <a:schemeClr val="tx1"/>
                        </a:solidFill>
                        <a:latin typeface="Corisande"/>
                        <a:ea typeface="+mn-ea"/>
                        <a:cs typeface="+mn-cs"/>
                      </a:endParaRPr>
                    </a:p>
                    <a:p>
                      <a:pPr algn="ctr"/>
                      <a:endParaRPr lang="en-GB" sz="2400" i="1" kern="1200" dirty="0" smtClean="0">
                        <a:solidFill>
                          <a:schemeClr val="tx1"/>
                        </a:solidFill>
                        <a:latin typeface="Corisande"/>
                        <a:ea typeface="+mn-ea"/>
                        <a:cs typeface="+mn-cs"/>
                      </a:endParaRPr>
                    </a:p>
                    <a:p>
                      <a:pPr algn="ctr"/>
                      <a:endParaRPr lang="en-GB" sz="2400" i="1" kern="1200" dirty="0" smtClean="0">
                        <a:solidFill>
                          <a:schemeClr val="tx1"/>
                        </a:solidFill>
                        <a:latin typeface="Corisande"/>
                        <a:ea typeface="+mn-ea"/>
                        <a:cs typeface="+mn-cs"/>
                      </a:endParaRPr>
                    </a:p>
                    <a:p>
                      <a:pPr algn="ctr"/>
                      <a:endParaRPr lang="en-GB" sz="2400" i="1" kern="1200" dirty="0" smtClean="0">
                        <a:solidFill>
                          <a:schemeClr val="tx1"/>
                        </a:solidFill>
                        <a:latin typeface="Corisande"/>
                        <a:ea typeface="+mn-ea"/>
                        <a:cs typeface="+mn-cs"/>
                      </a:endParaRPr>
                    </a:p>
                    <a:p>
                      <a:pPr algn="ctr"/>
                      <a:r>
                        <a:rPr lang="en-GB" sz="2400" i="1" kern="1200" dirty="0" smtClean="0">
                          <a:solidFill>
                            <a:schemeClr val="tx1"/>
                          </a:solidFill>
                          <a:latin typeface="Corisande"/>
                          <a:ea typeface="+mn-ea"/>
                          <a:cs typeface="+mn-cs"/>
                        </a:rPr>
                        <a:t>Snapshot</a:t>
                      </a:r>
                      <a:r>
                        <a:rPr lang="en-GB" sz="2400" i="1" kern="1200" baseline="0" dirty="0" smtClean="0">
                          <a:solidFill>
                            <a:schemeClr val="tx1"/>
                          </a:solidFill>
                          <a:latin typeface="Corisande"/>
                          <a:ea typeface="+mn-ea"/>
                          <a:cs typeface="+mn-cs"/>
                        </a:rPr>
                        <a:t> of reduction script inside embedded Python interpreter/editor within </a:t>
                      </a:r>
                      <a:r>
                        <a:rPr lang="en-GB" sz="2400" i="1" kern="1200" baseline="0" dirty="0" err="1" smtClean="0">
                          <a:solidFill>
                            <a:schemeClr val="tx1"/>
                          </a:solidFill>
                          <a:latin typeface="Corisande"/>
                          <a:ea typeface="+mn-ea"/>
                          <a:cs typeface="+mn-cs"/>
                        </a:rPr>
                        <a:t>MantidPlot</a:t>
                      </a:r>
                      <a:endParaRPr lang="en-GB" sz="2400" i="1" kern="1200" dirty="0" smtClean="0">
                        <a:solidFill>
                          <a:schemeClr val="tx1"/>
                        </a:solidFill>
                        <a:latin typeface="Corisande"/>
                        <a:ea typeface="+mn-ea"/>
                        <a:cs typeface="+mn-cs"/>
                      </a:endParaRPr>
                    </a:p>
                    <a:p>
                      <a:endParaRPr lang="en-GB" sz="2400" kern="1200" dirty="0" smtClean="0">
                        <a:solidFill>
                          <a:schemeClr val="tx1"/>
                        </a:solidFill>
                        <a:latin typeface="+mn-lt"/>
                        <a:ea typeface="+mn-ea"/>
                        <a:cs typeface="+mn-cs"/>
                      </a:endParaRPr>
                    </a:p>
                    <a:p>
                      <a:r>
                        <a:rPr lang="en-GB" sz="2400" kern="1200" dirty="0" smtClean="0">
                          <a:solidFill>
                            <a:schemeClr val="tx1"/>
                          </a:solidFill>
                          <a:latin typeface="Arial" pitchFamily="34" charset="0"/>
                          <a:ea typeface="+mn-ea"/>
                          <a:cs typeface="Arial" pitchFamily="34" charset="0"/>
                        </a:rPr>
                        <a:t>While the new API is simpler and more intuitive it</a:t>
                      </a:r>
                      <a:r>
                        <a:rPr lang="en-GB" sz="2400" kern="1200" baseline="0" dirty="0" smtClean="0">
                          <a:solidFill>
                            <a:schemeClr val="tx1"/>
                          </a:solidFill>
                          <a:latin typeface="Arial" pitchFamily="34" charset="0"/>
                          <a:ea typeface="+mn-ea"/>
                          <a:cs typeface="Arial" pitchFamily="34" charset="0"/>
                        </a:rPr>
                        <a:t> also has a much improved backend interface to the Mantid C++ libraries. </a:t>
                      </a:r>
                      <a:r>
                        <a:rPr lang="en-GB" sz="2400" kern="1200" dirty="0" smtClean="0">
                          <a:solidFill>
                            <a:schemeClr val="tx1"/>
                          </a:solidFill>
                          <a:latin typeface="Arial" pitchFamily="34" charset="0"/>
                          <a:ea typeface="+mn-ea"/>
                          <a:cs typeface="Arial" pitchFamily="34" charset="0"/>
                        </a:rPr>
                        <a:t>Examples of such improvements</a:t>
                      </a:r>
                      <a:r>
                        <a:rPr lang="en-GB" sz="2400" kern="1200" baseline="0" dirty="0" smtClean="0">
                          <a:solidFill>
                            <a:schemeClr val="tx1"/>
                          </a:solidFill>
                          <a:latin typeface="Arial" pitchFamily="34" charset="0"/>
                          <a:ea typeface="+mn-ea"/>
                          <a:cs typeface="Arial" pitchFamily="34" charset="0"/>
                        </a:rPr>
                        <a:t> </a:t>
                      </a:r>
                      <a:r>
                        <a:rPr lang="en-GB" sz="2400" kern="1200" dirty="0" smtClean="0">
                          <a:solidFill>
                            <a:schemeClr val="tx1"/>
                          </a:solidFill>
                          <a:latin typeface="Arial" pitchFamily="34" charset="0"/>
                          <a:ea typeface="+mn-ea"/>
                          <a:cs typeface="Arial" pitchFamily="34" charset="0"/>
                        </a:rPr>
                        <a:t>are:</a:t>
                      </a:r>
                    </a:p>
                    <a:p>
                      <a:pPr>
                        <a:buFont typeface="Arial" pitchFamily="34" charset="0"/>
                        <a:buChar char="•"/>
                      </a:pPr>
                      <a:r>
                        <a:rPr lang="en-GB" sz="2400" kern="1200" baseline="0" dirty="0" smtClean="0">
                          <a:solidFill>
                            <a:schemeClr val="tx1"/>
                          </a:solidFill>
                          <a:latin typeface="Arial" pitchFamily="34" charset="0"/>
                          <a:ea typeface="+mn-ea"/>
                          <a:cs typeface="Arial" pitchFamily="34" charset="0"/>
                        </a:rPr>
                        <a:t>  direct translation from Python types to C types without going via strings</a:t>
                      </a:r>
                    </a:p>
                    <a:p>
                      <a:pPr>
                        <a:buFont typeface="Arial" pitchFamily="34" charset="0"/>
                        <a:buChar char="•"/>
                      </a:pPr>
                      <a:r>
                        <a:rPr lang="en-GB" sz="2400" kern="1200" baseline="0" dirty="0" smtClean="0">
                          <a:solidFill>
                            <a:schemeClr val="tx1"/>
                          </a:solidFill>
                          <a:latin typeface="Arial" pitchFamily="34" charset="0"/>
                          <a:ea typeface="+mn-ea"/>
                          <a:cs typeface="Arial" pitchFamily="34" charset="0"/>
                        </a:rPr>
                        <a:t>  w</a:t>
                      </a:r>
                      <a:r>
                        <a:rPr lang="en-GB" sz="2400" kern="1200" dirty="0" smtClean="0">
                          <a:solidFill>
                            <a:schemeClr val="tx1"/>
                          </a:solidFill>
                          <a:latin typeface="Arial" pitchFamily="34" charset="0"/>
                          <a:ea typeface="+mn-ea"/>
                          <a:cs typeface="Arial" pitchFamily="34" charset="0"/>
                        </a:rPr>
                        <a:t>rapping of Mantid arrays with </a:t>
                      </a:r>
                      <a:r>
                        <a:rPr lang="en-GB" sz="2400" kern="1200" dirty="0" err="1" smtClean="0">
                          <a:solidFill>
                            <a:schemeClr val="tx1"/>
                          </a:solidFill>
                          <a:latin typeface="Arial" pitchFamily="34" charset="0"/>
                          <a:ea typeface="+mn-ea"/>
                          <a:cs typeface="Arial" pitchFamily="34" charset="0"/>
                        </a:rPr>
                        <a:t>NumPy</a:t>
                      </a:r>
                      <a:r>
                        <a:rPr lang="en-GB" sz="2400" kern="1200" dirty="0" smtClean="0">
                          <a:solidFill>
                            <a:schemeClr val="tx1"/>
                          </a:solidFill>
                          <a:latin typeface="Arial" pitchFamily="34" charset="0"/>
                          <a:ea typeface="+mn-ea"/>
                          <a:cs typeface="Arial" pitchFamily="34" charset="0"/>
                        </a:rPr>
                        <a:t> at the C++ level to avoid excessive copying when accessing data</a:t>
                      </a:r>
                    </a:p>
                    <a:p>
                      <a:pPr>
                        <a:buFont typeface="Arial" pitchFamily="34" charset="0"/>
                        <a:buChar char="•"/>
                      </a:pPr>
                      <a:r>
                        <a:rPr lang="en-GB" sz="2400" kern="1200" baseline="0" dirty="0" smtClean="0">
                          <a:solidFill>
                            <a:schemeClr val="tx1"/>
                          </a:solidFill>
                          <a:latin typeface="Arial" pitchFamily="34" charset="0"/>
                          <a:ea typeface="+mn-ea"/>
                          <a:cs typeface="Arial" pitchFamily="34" charset="0"/>
                        </a:rPr>
                        <a:t>  c</a:t>
                      </a:r>
                      <a:r>
                        <a:rPr lang="en-GB" sz="2400" kern="1200" dirty="0" smtClean="0">
                          <a:solidFill>
                            <a:schemeClr val="tx1"/>
                          </a:solidFill>
                          <a:latin typeface="Arial" pitchFamily="34" charset="0"/>
                          <a:ea typeface="+mn-ea"/>
                          <a:cs typeface="Arial" pitchFamily="34" charset="0"/>
                        </a:rPr>
                        <a:t>onverting C++ types to Python types using the Python C API, i.e. C++</a:t>
                      </a:r>
                      <a:r>
                        <a:rPr lang="en-GB" sz="2400" kern="1200" baseline="0" dirty="0" smtClean="0">
                          <a:solidFill>
                            <a:schemeClr val="tx1"/>
                          </a:solidFill>
                          <a:latin typeface="Arial" pitchFamily="34" charset="0"/>
                          <a:ea typeface="+mn-ea"/>
                          <a:cs typeface="Arial" pitchFamily="34" charset="0"/>
                        </a:rPr>
                        <a:t> map </a:t>
                      </a:r>
                      <a:r>
                        <a:rPr lang="en-GB" sz="2400" kern="1200" dirty="0" smtClean="0">
                          <a:solidFill>
                            <a:schemeClr val="tx1"/>
                          </a:solidFill>
                          <a:latin typeface="Arial" pitchFamily="34" charset="0"/>
                          <a:ea typeface="+mn-ea"/>
                          <a:cs typeface="Arial" pitchFamily="34" charset="0"/>
                        </a:rPr>
                        <a:t>→ Python dictionary</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5000" b="0" i="0" u="none" strike="noStrike" kern="1200" cap="none" normalizeH="0" baseline="0" dirty="0" smtClean="0">
                          <a:ln>
                            <a:noFill/>
                          </a:ln>
                          <a:solidFill>
                            <a:srgbClr val="002D55"/>
                          </a:solidFill>
                          <a:effectLst/>
                          <a:latin typeface="Corisande"/>
                          <a:ea typeface="+mn-ea"/>
                          <a:cs typeface="+mn-cs"/>
                        </a:rPr>
                        <a:t>Syntax</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We took the opportunity of this change to improve the usability of the syntax used in the new Python API.  Both to make it more intuitive and centred around the data, and to remove unnecessary steps and commands.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rgbClr val="002D55"/>
                        </a:solidFill>
                        <a:effectLst/>
                        <a:latin typeface="Corisande"/>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kumimoji="0" lang="en-US" sz="2400" b="0" i="1" u="none" strike="noStrike" kern="0" cap="none" normalizeH="0" baseline="0" dirty="0" smtClean="0">
                          <a:ln>
                            <a:noFill/>
                          </a:ln>
                          <a:solidFill>
                            <a:schemeClr val="tx1"/>
                          </a:solidFill>
                          <a:effectLst/>
                          <a:latin typeface="Corisande"/>
                          <a:ea typeface="+mn-ea"/>
                          <a:cs typeface="Arial" pitchFamily="34" charset="0"/>
                        </a:rPr>
                        <a:t>A comparison of the body of a python algorithm written in both APIs, highlighting the clearer and smaller code necessary for the same task.</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5000" b="0" i="0" u="none" strike="noStrike" kern="1200" cap="none" normalizeH="0" baseline="0" dirty="0" smtClean="0">
                        <a:ln>
                          <a:noFill/>
                        </a:ln>
                        <a:solidFill>
                          <a:srgbClr val="002D55"/>
                        </a:solidFill>
                        <a:effectLst/>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5000" b="0" i="0" u="none" strike="noStrike" kern="1200" cap="none" normalizeH="0" baseline="0" dirty="0" smtClean="0">
                          <a:ln>
                            <a:noFill/>
                          </a:ln>
                          <a:solidFill>
                            <a:srgbClr val="002D55"/>
                          </a:solidFill>
                          <a:effectLst/>
                          <a:latin typeface="Corisande"/>
                          <a:ea typeface="+mn-ea"/>
                          <a:cs typeface="+mn-cs"/>
                        </a:rPr>
                        <a:t>Managing the change</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Any change like this to existing software with an established user base need to be introduced carefully, ensuring the users can continue to use or update easily any existing scripts they already rely on.  Therefore within Mantid we support both the old and new APIs, and can switch between them easily with a single command.</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To use the old API:</a:t>
                      </a:r>
                    </a:p>
                    <a:p>
                      <a:pPr marL="457200" marR="0" lvl="1"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rPr>
                        <a:t>from </a:t>
                      </a:r>
                      <a:r>
                        <a:rPr kumimoji="0" lang="en-GB" sz="2400" b="0" i="0" u="none" strike="noStrike" kern="1200" cap="none" normalizeH="0" baseline="0" dirty="0" err="1" smtClean="0">
                          <a:ln>
                            <a:noFill/>
                          </a:ln>
                          <a:solidFill>
                            <a:schemeClr val="tx1"/>
                          </a:solidFill>
                          <a:effectLst/>
                          <a:latin typeface="Courier New" pitchFamily="49" charset="0"/>
                          <a:ea typeface="+mn-ea"/>
                          <a:cs typeface="Courier New" pitchFamily="49" charset="0"/>
                        </a:rPr>
                        <a:t>mantidsimple</a:t>
                      </a:r>
                      <a:r>
                        <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rPr>
                        <a:t> import *</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To access the new API:</a:t>
                      </a:r>
                    </a:p>
                    <a:p>
                      <a:pPr marL="457200" marR="0" lvl="1"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rPr>
                        <a:t>from </a:t>
                      </a:r>
                      <a:r>
                        <a:rPr kumimoji="0" lang="en-GB" sz="2400" b="0" i="0" u="none" strike="noStrike" kern="1200" cap="none" normalizeH="0" baseline="0" dirty="0" err="1" smtClean="0">
                          <a:ln>
                            <a:noFill/>
                          </a:ln>
                          <a:solidFill>
                            <a:schemeClr val="tx1"/>
                          </a:solidFill>
                          <a:effectLst/>
                          <a:latin typeface="Courier New" pitchFamily="49" charset="0"/>
                          <a:ea typeface="+mn-ea"/>
                          <a:cs typeface="Courier New" pitchFamily="49" charset="0"/>
                        </a:rPr>
                        <a:t>mantid.simpleapi</a:t>
                      </a:r>
                      <a:r>
                        <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rPr>
                        <a:t> import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Furthermore we have provided a python program that can  automatically migrate existing scripts from the old to the new API.</a:t>
                      </a:r>
                    </a:p>
                    <a:p>
                      <a:pPr marL="457200" marR="0" lvl="1"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rPr>
                        <a:t>python [MANTIDINSTALL]/scripts/migrate1to2.py </a:t>
                      </a:r>
                      <a:r>
                        <a:rPr kumimoji="0" lang="en-GB" sz="2400" b="0" i="0" u="none" strike="noStrike" kern="1200" cap="none" normalizeH="0" baseline="0" dirty="0" err="1" smtClean="0">
                          <a:ln>
                            <a:noFill/>
                          </a:ln>
                          <a:solidFill>
                            <a:schemeClr val="tx1"/>
                          </a:solidFill>
                          <a:effectLst/>
                          <a:latin typeface="Courier New" pitchFamily="49" charset="0"/>
                          <a:ea typeface="+mn-ea"/>
                          <a:cs typeface="Courier New" pitchFamily="49" charset="0"/>
                        </a:rPr>
                        <a:t>your_file_here</a:t>
                      </a:r>
                      <a:endParaRPr kumimoji="0" lang="en-GB" sz="2400" b="0" i="0" u="none" strike="noStrike" kern="1200" cap="none" normalizeH="0" baseline="0" dirty="0" smtClean="0">
                        <a:ln>
                          <a:noFill/>
                        </a:ln>
                        <a:solidFill>
                          <a:schemeClr val="tx1"/>
                        </a:solidFill>
                        <a:effectLst/>
                        <a:latin typeface="Courier New" pitchFamily="49" charset="0"/>
                        <a:ea typeface="+mn-ea"/>
                        <a:cs typeface="Courier New" pitchFamily="49"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1" u="none" strike="noStrike" cap="none" normalizeH="0" baseline="0" dirty="0" smtClean="0">
                        <a:ln>
                          <a:noFill/>
                        </a:ln>
                        <a:solidFill>
                          <a:schemeClr val="tx1"/>
                        </a:solidFill>
                        <a:effectLst/>
                        <a:latin typeface="Corisande"/>
                      </a:endParaRPr>
                    </a:p>
                  </a:txBody>
                  <a:tcPr horzOverflow="overflow">
                    <a:lnL cap="flat">
                      <a:noFill/>
                    </a:lnL>
                    <a:lnR>
                      <a:noFill/>
                    </a:lnR>
                    <a:lnT cap="flat">
                      <a:noFill/>
                    </a:lnT>
                    <a:lnB cap="flat">
                      <a:noFill/>
                    </a:lnB>
                    <a:lnTlToBr>
                      <a:noFill/>
                    </a:lnTlToBr>
                    <a:lnBlToTr>
                      <a:noFill/>
                    </a:lnBlToTr>
                    <a:noFill/>
                  </a:tcPr>
                </a:tc>
                <a:tc>
                  <a:txBody>
                    <a:bodyPr/>
                    <a:lstStyle/>
                    <a:p>
                      <a:pPr>
                        <a:buFont typeface="Arial" pitchFamily="34" charset="0"/>
                        <a:buNone/>
                      </a:pPr>
                      <a:r>
                        <a:rPr lang="en-GB" sz="5000" kern="1200" baseline="0" dirty="0" err="1" smtClean="0">
                          <a:solidFill>
                            <a:srgbClr val="002D55"/>
                          </a:solidFill>
                          <a:latin typeface="Corisande"/>
                          <a:ea typeface="+mn-ea"/>
                          <a:cs typeface="+mn-cs"/>
                        </a:rPr>
                        <a:t>NumPy</a:t>
                      </a:r>
                      <a:endParaRPr lang="en-GB" sz="5000" kern="1200" baseline="0" dirty="0" smtClean="0">
                        <a:solidFill>
                          <a:srgbClr val="002D55"/>
                        </a:solidFill>
                        <a:latin typeface="Corisande"/>
                        <a:ea typeface="+mn-ea"/>
                        <a:cs typeface="+mn-cs"/>
                      </a:endParaRPr>
                    </a:p>
                    <a:p>
                      <a:pPr>
                        <a:buFont typeface="Arial" pitchFamily="34" charset="0"/>
                        <a:buNone/>
                      </a:pPr>
                      <a:r>
                        <a:rPr lang="en-GB" sz="2400" kern="1200" baseline="0" dirty="0" smtClean="0">
                          <a:solidFill>
                            <a:schemeClr val="tx1"/>
                          </a:solidFill>
                          <a:latin typeface="Arial" pitchFamily="34" charset="0"/>
                          <a:ea typeface="+mn-ea"/>
                          <a:cs typeface="Arial" pitchFamily="34" charset="0"/>
                        </a:rPr>
                        <a:t>The </a:t>
                      </a:r>
                      <a:r>
                        <a:rPr lang="en-GB" sz="2400" kern="1200" baseline="0" dirty="0" err="1" smtClean="0">
                          <a:solidFill>
                            <a:schemeClr val="tx1"/>
                          </a:solidFill>
                          <a:latin typeface="Arial" pitchFamily="34" charset="0"/>
                          <a:ea typeface="+mn-ea"/>
                          <a:cs typeface="Arial" pitchFamily="34" charset="0"/>
                        </a:rPr>
                        <a:t>NumPy</a:t>
                      </a:r>
                      <a:r>
                        <a:rPr lang="en-GB" sz="2400" kern="1200" baseline="0" dirty="0" smtClean="0">
                          <a:solidFill>
                            <a:schemeClr val="tx1"/>
                          </a:solidFill>
                          <a:latin typeface="Arial" pitchFamily="34" charset="0"/>
                          <a:ea typeface="+mn-ea"/>
                          <a:cs typeface="Arial" pitchFamily="34" charset="0"/>
                        </a:rPr>
                        <a:t> package provides a generic multi-dimensional array object along with a large number of pre-defined mathematical functions to act on these arrays. In addition to extensive functionality they are also much faster than Python lists when wishing to perform calculations on an entire dataset.</a:t>
                      </a:r>
                    </a:p>
                    <a:p>
                      <a:pPr>
                        <a:buFont typeface="Arial" pitchFamily="34" charset="0"/>
                        <a:buNone/>
                      </a:pPr>
                      <a:endParaRPr lang="en-GB" sz="2400" kern="1200" baseline="0" dirty="0" smtClean="0">
                        <a:solidFill>
                          <a:schemeClr val="tx1"/>
                        </a:solidFill>
                        <a:latin typeface="Arial" pitchFamily="34" charset="0"/>
                        <a:ea typeface="+mn-ea"/>
                        <a:cs typeface="Arial" pitchFamily="34" charset="0"/>
                      </a:endParaRPr>
                    </a:p>
                    <a:p>
                      <a:pPr>
                        <a:buFont typeface="Arial" pitchFamily="34" charset="0"/>
                        <a:buNone/>
                      </a:pPr>
                      <a:r>
                        <a:rPr lang="en-GB" sz="2400" kern="1200" baseline="0" dirty="0" smtClean="0">
                          <a:solidFill>
                            <a:schemeClr val="tx1"/>
                          </a:solidFill>
                          <a:latin typeface="Arial" pitchFamily="34" charset="0"/>
                          <a:ea typeface="+mn-ea"/>
                          <a:cs typeface="Arial" pitchFamily="34" charset="0"/>
                        </a:rPr>
                        <a:t>In Mantid most users run a set of C++ algorithms to perform their reduction/analysis. Access to the “raw” data from each computation though is a must have. To provide this there are several solutions:</a:t>
                      </a:r>
                    </a:p>
                    <a:p>
                      <a:pPr>
                        <a:buFont typeface="Arial" pitchFamily="34" charset="0"/>
                        <a:buNone/>
                      </a:pPr>
                      <a:endParaRPr lang="en-GB" sz="2400" kern="1200" baseline="0" dirty="0" smtClean="0">
                        <a:solidFill>
                          <a:schemeClr val="tx1"/>
                        </a:solidFill>
                        <a:latin typeface="Arial" pitchFamily="34" charset="0"/>
                        <a:ea typeface="+mn-ea"/>
                        <a:cs typeface="Arial" pitchFamily="34" charset="0"/>
                      </a:endParaRPr>
                    </a:p>
                    <a:p>
                      <a:pPr>
                        <a:buFont typeface="Arial" pitchFamily="34" charset="0"/>
                        <a:buNone/>
                      </a:pPr>
                      <a:endParaRPr lang="en-GB" sz="2400" kern="1200" baseline="0" dirty="0" smtClean="0">
                        <a:solidFill>
                          <a:schemeClr val="tx1"/>
                        </a:solidFill>
                        <a:latin typeface="Arial" pitchFamily="34" charset="0"/>
                        <a:ea typeface="+mn-ea"/>
                        <a:cs typeface="Arial" pitchFamily="34" charset="0"/>
                      </a:endParaRPr>
                    </a:p>
                    <a:p>
                      <a:pPr>
                        <a:buFont typeface="Arial" pitchFamily="34" charset="0"/>
                        <a:buNone/>
                      </a:pPr>
                      <a:endParaRPr lang="en-GB" sz="2400" kern="1200" baseline="0" dirty="0" smtClean="0">
                        <a:solidFill>
                          <a:schemeClr val="tx1"/>
                        </a:solidFill>
                        <a:latin typeface="+mn-lt"/>
                        <a:ea typeface="+mn-ea"/>
                        <a:cs typeface="+mn-cs"/>
                      </a:endParaRPr>
                    </a:p>
                    <a:p>
                      <a:pPr>
                        <a:buFont typeface="Arial" pitchFamily="34" charset="0"/>
                        <a:buNone/>
                      </a:pPr>
                      <a:endParaRPr lang="en-GB" sz="2400" kern="1200" baseline="0" dirty="0" smtClean="0">
                        <a:solidFill>
                          <a:schemeClr val="tx1"/>
                        </a:solidFill>
                        <a:latin typeface="+mn-lt"/>
                        <a:ea typeface="+mn-ea"/>
                        <a:cs typeface="+mn-cs"/>
                      </a:endParaRPr>
                    </a:p>
                    <a:p>
                      <a:pPr>
                        <a:buFont typeface="Arial" pitchFamily="34" charset="0"/>
                        <a:buNone/>
                      </a:pPr>
                      <a:endParaRPr lang="en-GB" sz="2400" kern="1200" baseline="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pPr>
                      <a:r>
                        <a:rPr kumimoji="0" lang="en-US" sz="2400" b="0" i="1" u="none" strike="noStrike" kern="0" cap="none" normalizeH="0" baseline="0" dirty="0" smtClean="0">
                          <a:ln>
                            <a:noFill/>
                          </a:ln>
                          <a:solidFill>
                            <a:schemeClr val="tx1"/>
                          </a:solidFill>
                          <a:effectLst/>
                          <a:latin typeface="Corisande"/>
                          <a:cs typeface="Arial" pitchFamily="34" charset="0"/>
                        </a:rPr>
                        <a:t>Comparison of various methods for exposing C++ data to Python</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clear winner from a user’s perspective is wrapping the existing C++ data with a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NumPy</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façade. This allows users to manipulate the data as if it were a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NumPy</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array but avoids the overhead of having to copy the data first. The expense is on the developer side and the difficulties will only need to be encountered once. In addition to this “wrapping” Mantid also provides </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  a read-only wrapper around the data allowing only non-modifying operations and</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  an extract method to perform a copy into a new multi-dimensional array.</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1" u="none" strike="noStrike" kern="0" cap="none" normalizeH="0" baseline="0" dirty="0" smtClean="0">
                          <a:ln>
                            <a:noFill/>
                          </a:ln>
                          <a:solidFill>
                            <a:schemeClr val="tx1"/>
                          </a:solidFill>
                          <a:effectLst/>
                          <a:latin typeface="Corisande"/>
                          <a:cs typeface="Arial" pitchFamily="34" charset="0"/>
                        </a:rPr>
                        <a:t>Mixing Mantid &amp; </a:t>
                      </a:r>
                      <a:r>
                        <a:rPr kumimoji="0" lang="en-US" sz="2400" b="0" i="1" u="none" strike="noStrike" kern="0" cap="none" normalizeH="0" baseline="0" dirty="0" err="1" smtClean="0">
                          <a:ln>
                            <a:noFill/>
                          </a:ln>
                          <a:solidFill>
                            <a:schemeClr val="tx1"/>
                          </a:solidFill>
                          <a:effectLst/>
                          <a:latin typeface="Corisande"/>
                          <a:cs typeface="Arial" pitchFamily="34" charset="0"/>
                        </a:rPr>
                        <a:t>NumPy</a:t>
                      </a:r>
                      <a:r>
                        <a:rPr kumimoji="0" lang="en-US" sz="2400" b="0" i="1" u="none" strike="noStrike" kern="0" cap="none" normalizeH="0" baseline="0" dirty="0" smtClean="0">
                          <a:ln>
                            <a:noFill/>
                          </a:ln>
                          <a:solidFill>
                            <a:schemeClr val="tx1"/>
                          </a:solidFill>
                          <a:effectLst/>
                          <a:latin typeface="Corisande"/>
                          <a:cs typeface="Arial" pitchFamily="34" charset="0"/>
                        </a:rPr>
                        <a:t> functionality</a:t>
                      </a:r>
                    </a:p>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1" u="none" strike="noStrike" kern="0" cap="none" normalizeH="0" baseline="0" dirty="0" smtClean="0">
                        <a:ln>
                          <a:noFill/>
                        </a:ln>
                        <a:solidFill>
                          <a:schemeClr val="tx1"/>
                        </a:solidFill>
                        <a:effectLst/>
                        <a:latin typeface="Corisande"/>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5000" b="0" i="0" u="none" strike="noStrike" cap="none" normalizeH="0" baseline="0" dirty="0" err="1" smtClean="0">
                          <a:ln>
                            <a:noFill/>
                          </a:ln>
                          <a:solidFill>
                            <a:srgbClr val="002D55"/>
                          </a:solidFill>
                          <a:effectLst/>
                          <a:latin typeface="Corisande"/>
                        </a:rPr>
                        <a:t>IPython</a:t>
                      </a:r>
                      <a:endParaRPr kumimoji="0" lang="en-GB" sz="5000" b="0" i="0" u="none" strike="noStrike" cap="none" normalizeH="0" baseline="0" dirty="0" smtClean="0">
                        <a:ln>
                          <a:noFill/>
                        </a:ln>
                        <a:solidFill>
                          <a:srgbClr val="002D55"/>
                        </a:solidFill>
                        <a:effectLst/>
                        <a:latin typeface="Corisande"/>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The standard Mantid Python file &amp; command line interpreter offer two complementary ways of executing Python code:</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  edit &amp; run all/part of file</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  single line execution with immediate return</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The </a:t>
                      </a:r>
                      <a:r>
                        <a:rPr kumimoji="0" lang="en-GB" sz="2400" b="0" i="0" u="none" strike="noStrike" cap="none" normalizeH="0" baseline="0" dirty="0" err="1" smtClean="0">
                          <a:ln>
                            <a:noFill/>
                          </a:ln>
                          <a:solidFill>
                            <a:schemeClr val="tx1"/>
                          </a:solidFill>
                          <a:effectLst/>
                          <a:latin typeface="Arial" pitchFamily="34" charset="0"/>
                          <a:cs typeface="Arial" pitchFamily="34" charset="0"/>
                        </a:rPr>
                        <a:t>IPython</a:t>
                      </a:r>
                      <a:r>
                        <a:rPr kumimoji="0" lang="en-GB" sz="2400" b="0" i="0" u="none" strike="noStrike" cap="none" normalizeH="0" baseline="0" dirty="0" smtClean="0">
                          <a:ln>
                            <a:noFill/>
                          </a:ln>
                          <a:solidFill>
                            <a:schemeClr val="tx1"/>
                          </a:solidFill>
                          <a:effectLst/>
                          <a:latin typeface="Arial" pitchFamily="34" charset="0"/>
                          <a:cs typeface="Arial" pitchFamily="34" charset="0"/>
                        </a:rPr>
                        <a:t> package provides a rich interactive shell with features such as:</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  tab completion</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  history</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  inline system commands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that improve the overall workflow when working with Python interactively.</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0" u="none" strike="noStrike" cap="none" normalizeH="0" baseline="0" dirty="0" smtClean="0">
                          <a:ln>
                            <a:noFill/>
                          </a:ln>
                          <a:solidFill>
                            <a:schemeClr val="tx1"/>
                          </a:solidFill>
                          <a:effectLst/>
                          <a:latin typeface="Arial" pitchFamily="34" charset="0"/>
                          <a:cs typeface="Arial" pitchFamily="34" charset="0"/>
                        </a:rPr>
                        <a:t>In Mantid v2 we have included an option to launch an </a:t>
                      </a:r>
                      <a:r>
                        <a:rPr kumimoji="0" lang="en-GB" sz="2400" b="0" i="0" u="none" strike="noStrike" cap="none" normalizeH="0" baseline="0" dirty="0" err="1" smtClean="0">
                          <a:ln>
                            <a:noFill/>
                          </a:ln>
                          <a:solidFill>
                            <a:schemeClr val="tx1"/>
                          </a:solidFill>
                          <a:effectLst/>
                          <a:latin typeface="Arial" pitchFamily="34" charset="0"/>
                          <a:cs typeface="Arial" pitchFamily="34" charset="0"/>
                        </a:rPr>
                        <a:t>IPython</a:t>
                      </a:r>
                      <a:r>
                        <a:rPr kumimoji="0" lang="en-GB" sz="2400" b="0" i="0" u="none" strike="noStrike" cap="none" normalizeH="0" baseline="0" dirty="0" smtClean="0">
                          <a:ln>
                            <a:noFill/>
                          </a:ln>
                          <a:solidFill>
                            <a:schemeClr val="tx1"/>
                          </a:solidFill>
                          <a:effectLst/>
                          <a:latin typeface="Arial" pitchFamily="34" charset="0"/>
                          <a:cs typeface="Arial" pitchFamily="34" charset="0"/>
                        </a:rPr>
                        <a:t> console from within MantidPlot (full details at http://www.mantidproject.org/IPython_Console), which offers all of the usual </a:t>
                      </a:r>
                      <a:r>
                        <a:rPr kumimoji="0" lang="en-GB" sz="2400" b="0" i="0" u="none" strike="noStrike" cap="none" normalizeH="0" baseline="0" dirty="0" err="1" smtClean="0">
                          <a:ln>
                            <a:noFill/>
                          </a:ln>
                          <a:solidFill>
                            <a:schemeClr val="tx1"/>
                          </a:solidFill>
                          <a:effectLst/>
                          <a:latin typeface="Arial" pitchFamily="34" charset="0"/>
                          <a:cs typeface="Arial" pitchFamily="34" charset="0"/>
                        </a:rPr>
                        <a:t>IPython</a:t>
                      </a:r>
                      <a:r>
                        <a:rPr kumimoji="0" lang="en-GB" sz="2400" b="0" i="0" u="none" strike="noStrike" cap="none" normalizeH="0" baseline="0" dirty="0" smtClean="0">
                          <a:ln>
                            <a:noFill/>
                          </a:ln>
                          <a:solidFill>
                            <a:schemeClr val="tx1"/>
                          </a:solidFill>
                          <a:effectLst/>
                          <a:latin typeface="Arial" pitchFamily="34" charset="0"/>
                          <a:cs typeface="Arial" pitchFamily="34" charset="0"/>
                        </a:rPr>
                        <a:t> features but also embeds MantidPlot within the </a:t>
                      </a:r>
                      <a:r>
                        <a:rPr kumimoji="0" lang="en-GB" sz="2400" b="0" i="0" u="none" strike="noStrike" cap="none" normalizeH="0" baseline="0" dirty="0" err="1" smtClean="0">
                          <a:ln>
                            <a:noFill/>
                          </a:ln>
                          <a:solidFill>
                            <a:schemeClr val="tx1"/>
                          </a:solidFill>
                          <a:effectLst/>
                          <a:latin typeface="Arial" pitchFamily="34" charset="0"/>
                          <a:cs typeface="Arial" pitchFamily="34" charset="0"/>
                        </a:rPr>
                        <a:t>IPython</a:t>
                      </a:r>
                      <a:r>
                        <a:rPr kumimoji="0" lang="en-GB" sz="2400" b="0" i="0" u="none" strike="noStrike" cap="none" normalizeH="0" baseline="0" dirty="0" smtClean="0">
                          <a:ln>
                            <a:noFill/>
                          </a:ln>
                          <a:solidFill>
                            <a:schemeClr val="tx1"/>
                          </a:solidFill>
                          <a:effectLst/>
                          <a:latin typeface="Arial" pitchFamily="34" charset="0"/>
                          <a:cs typeface="Arial" pitchFamily="34" charset="0"/>
                        </a:rPr>
                        <a:t> environment allowing full control of Mantid. </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GB" sz="2400" b="0" i="0" u="none" strike="noStrike" cap="none" normalizeH="0" baseline="0" dirty="0" smtClean="0">
                        <a:ln>
                          <a:noFill/>
                        </a:ln>
                        <a:solidFill>
                          <a:schemeClr val="tx1"/>
                        </a:solidFill>
                        <a:effectLst/>
                        <a:latin typeface="+mn-lt"/>
                      </a:endParaRPr>
                    </a:p>
                    <a:p>
                      <a:pPr marL="0" marR="0" lvl="0" indent="0" algn="ctr" defTabSz="4173538" rtl="0" eaLnBrk="1" fontAlgn="base" latinLnBrk="0" hangingPunct="1">
                        <a:lnSpc>
                          <a:spcPct val="100000"/>
                        </a:lnSpc>
                        <a:spcBef>
                          <a:spcPct val="20000"/>
                        </a:spcBef>
                        <a:spcAft>
                          <a:spcPct val="0"/>
                        </a:spcAft>
                        <a:buClrTx/>
                        <a:buSzTx/>
                        <a:buFont typeface="Arial" pitchFamily="34" charset="0"/>
                        <a:buNone/>
                        <a:tabLst/>
                      </a:pPr>
                      <a:r>
                        <a:rPr kumimoji="0" lang="en-GB" sz="2400" b="0" i="1" u="none" strike="noStrike" cap="none" normalizeH="0" baseline="0" dirty="0" smtClean="0">
                          <a:ln>
                            <a:noFill/>
                          </a:ln>
                          <a:solidFill>
                            <a:schemeClr val="tx1"/>
                          </a:solidFill>
                          <a:effectLst/>
                          <a:latin typeface="Corisande"/>
                        </a:rPr>
                        <a:t>MantidPlot with an </a:t>
                      </a:r>
                      <a:r>
                        <a:rPr kumimoji="0" lang="en-GB" sz="2400" b="0" i="1" u="none" strike="noStrike" cap="none" normalizeH="0" baseline="0" dirty="0" err="1" smtClean="0">
                          <a:ln>
                            <a:noFill/>
                          </a:ln>
                          <a:solidFill>
                            <a:schemeClr val="tx1"/>
                          </a:solidFill>
                          <a:effectLst/>
                          <a:latin typeface="Corisande"/>
                        </a:rPr>
                        <a:t>IPython</a:t>
                      </a:r>
                      <a:r>
                        <a:rPr kumimoji="0" lang="en-GB" sz="2400" b="0" i="1" u="none" strike="noStrike" cap="none" normalizeH="0" baseline="0" dirty="0" smtClean="0">
                          <a:ln>
                            <a:noFill/>
                          </a:ln>
                          <a:solidFill>
                            <a:schemeClr val="tx1"/>
                          </a:solidFill>
                          <a:effectLst/>
                          <a:latin typeface="Corisande"/>
                        </a:rPr>
                        <a:t> shell showing an inline algorithm help</a:t>
                      </a:r>
                      <a:endParaRPr kumimoji="0" lang="en-GB" sz="2400" b="0" i="0" u="none" strike="noStrike" cap="none" normalizeH="0" baseline="0" dirty="0" smtClean="0">
                        <a:ln>
                          <a:noFill/>
                        </a:ln>
                        <a:solidFill>
                          <a:srgbClr val="002D55"/>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5000" b="0" i="0" u="none" strike="noStrike" kern="1200" cap="none" normalizeH="0" baseline="0" dirty="0" smtClean="0">
                        <a:ln>
                          <a:noFill/>
                        </a:ln>
                        <a:solidFill>
                          <a:srgbClr val="002D55"/>
                        </a:solidFill>
                        <a:effectLst/>
                        <a:latin typeface="Corisande"/>
                        <a:ea typeface="+mn-ea"/>
                        <a:cs typeface="+mn-cs"/>
                      </a:endParaRPr>
                    </a:p>
                  </a:txBody>
                  <a:tcPr horzOverflow="overflow">
                    <a:lnL>
                      <a:noFill/>
                    </a:lnL>
                    <a:lnR>
                      <a:noFill/>
                    </a:lnR>
                    <a:lnT cap="flat">
                      <a:noFill/>
                    </a:lnT>
                    <a:lnB cap="flat">
                      <a:noFill/>
                    </a:lnB>
                    <a:lnTlToBr>
                      <a:noFill/>
                    </a:lnTlToBr>
                    <a:lnBlToTr>
                      <a:noFill/>
                    </a:lnBlToTr>
                    <a:noFill/>
                  </a:tcPr>
                </a:tc>
              </a:tr>
            </a:tbl>
          </a:graphicData>
        </a:graphic>
      </p:graphicFrame>
      <p:sp>
        <p:nvSpPr>
          <p:cNvPr id="3087" name="TextBox 38"/>
          <p:cNvSpPr txBox="1">
            <a:spLocks noChangeArrowheads="1"/>
          </p:cNvSpPr>
          <p:nvPr/>
        </p:nvSpPr>
        <p:spPr bwMode="auto">
          <a:xfrm>
            <a:off x="3886102" y="4696025"/>
            <a:ext cx="22002750" cy="1938992"/>
          </a:xfrm>
          <a:prstGeom prst="rect">
            <a:avLst/>
          </a:prstGeom>
          <a:noFill/>
          <a:ln w="9525">
            <a:noFill/>
            <a:miter lim="800000"/>
            <a:headEnd/>
            <a:tailEnd/>
          </a:ln>
        </p:spPr>
        <p:txBody>
          <a:bodyPr>
            <a:spAutoFit/>
          </a:bodyPr>
          <a:lstStyle/>
          <a:p>
            <a:pPr algn="ctr"/>
            <a:r>
              <a:rPr lang="en-GB" sz="6000" b="1" dirty="0" smtClean="0">
                <a:latin typeface="Corisande" pitchFamily="2" charset="0"/>
              </a:rPr>
              <a:t>Deep Integration With Python - </a:t>
            </a:r>
          </a:p>
          <a:p>
            <a:pPr algn="ctr"/>
            <a:r>
              <a:rPr lang="en-GB" sz="6000" b="1" dirty="0" smtClean="0">
                <a:latin typeface="Corisande" pitchFamily="2" charset="0"/>
              </a:rPr>
              <a:t>The New Mantid API</a:t>
            </a:r>
            <a:endParaRPr lang="en-GB" sz="6000" b="1" dirty="0">
              <a:latin typeface="Corisande" pitchFamily="2" charset="0"/>
            </a:endParaRPr>
          </a:p>
        </p:txBody>
      </p:sp>
      <p:pic>
        <p:nvPicPr>
          <p:cNvPr id="3088" name="Picture 16" descr="C:\Mantid\Documents\Images\Mantid Logo Transparent Cropped - Large.png"/>
          <p:cNvPicPr>
            <a:picLocks noChangeAspect="1" noChangeArrowheads="1"/>
          </p:cNvPicPr>
          <p:nvPr/>
        </p:nvPicPr>
        <p:blipFill>
          <a:blip r:embed="rId3" cstate="print"/>
          <a:srcRect/>
          <a:stretch>
            <a:fillRect/>
          </a:stretch>
        </p:blipFill>
        <p:spPr bwMode="auto">
          <a:xfrm>
            <a:off x="573734" y="3933187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4" cstate="print"/>
          <a:srcRect/>
          <a:stretch>
            <a:fillRect/>
          </a:stretch>
        </p:blipFill>
        <p:spPr bwMode="auto">
          <a:xfrm>
            <a:off x="5398270" y="3990793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5" cstate="print"/>
          <a:srcRect/>
          <a:stretch>
            <a:fillRect/>
          </a:stretch>
        </p:blipFill>
        <p:spPr bwMode="auto">
          <a:xfrm>
            <a:off x="9648588" y="39619905"/>
            <a:ext cx="3670562" cy="2457543"/>
          </a:xfrm>
          <a:prstGeom prst="rect">
            <a:avLst/>
          </a:prstGeom>
          <a:noFill/>
        </p:spPr>
      </p:pic>
      <p:pic>
        <p:nvPicPr>
          <p:cNvPr id="11" name="Picture 10" descr="FocussingWorkflow.bmp"/>
          <p:cNvPicPr>
            <a:picLocks noChangeAspect="1"/>
          </p:cNvPicPr>
          <p:nvPr/>
        </p:nvPicPr>
        <p:blipFill>
          <a:blip r:embed="rId6" cstate="print"/>
          <a:stretch>
            <a:fillRect/>
          </a:stretch>
        </p:blipFill>
        <p:spPr>
          <a:xfrm>
            <a:off x="1077790" y="11895325"/>
            <a:ext cx="13969552" cy="8439939"/>
          </a:xfrm>
          <a:prstGeom prst="rect">
            <a:avLst/>
          </a:prstGeom>
        </p:spPr>
      </p:pic>
      <p:graphicFrame>
        <p:nvGraphicFramePr>
          <p:cNvPr id="12" name="Table 11"/>
          <p:cNvGraphicFramePr>
            <a:graphicFrameLocks noGrp="1"/>
          </p:cNvGraphicFramePr>
          <p:nvPr/>
        </p:nvGraphicFramePr>
        <p:xfrm>
          <a:off x="18359710" y="11752809"/>
          <a:ext cx="7848873" cy="3296573"/>
        </p:xfrm>
        <a:graphic>
          <a:graphicData uri="http://schemas.openxmlformats.org/drawingml/2006/table">
            <a:tbl>
              <a:tblPr firstRow="1" bandRow="1">
                <a:tableStyleId>{5C22544A-7EE6-4342-B048-85BDC9FD1C3A}</a:tableStyleId>
              </a:tblPr>
              <a:tblGrid>
                <a:gridCol w="2616291"/>
                <a:gridCol w="2616291"/>
                <a:gridCol w="2616291"/>
              </a:tblGrid>
              <a:tr h="553373">
                <a:tc>
                  <a:txBody>
                    <a:bodyPr/>
                    <a:lstStyle/>
                    <a:p>
                      <a:pPr algn="ctr"/>
                      <a:r>
                        <a:rPr lang="en-GB" dirty="0" smtClean="0">
                          <a:latin typeface="Arial" pitchFamily="34" charset="0"/>
                          <a:cs typeface="Arial" pitchFamily="34" charset="0"/>
                        </a:rPr>
                        <a:t>Access Method</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Pros</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Cons</a:t>
                      </a:r>
                      <a:endParaRPr lang="en-GB" dirty="0">
                        <a:latin typeface="Arial" pitchFamily="34" charset="0"/>
                        <a:cs typeface="Arial" pitchFamily="34" charset="0"/>
                      </a:endParaRPr>
                    </a:p>
                  </a:txBody>
                  <a:tcPr/>
                </a:tc>
              </a:tr>
              <a:tr h="670763">
                <a:tc>
                  <a:txBody>
                    <a:bodyPr/>
                    <a:lstStyle/>
                    <a:p>
                      <a:pPr algn="ctr"/>
                      <a:r>
                        <a:rPr lang="en-GB" dirty="0" smtClean="0">
                          <a:latin typeface="Arial" pitchFamily="34" charset="0"/>
                          <a:cs typeface="Arial" pitchFamily="34" charset="0"/>
                        </a:rPr>
                        <a:t>Direct Access to</a:t>
                      </a:r>
                      <a:r>
                        <a:rPr lang="en-GB" baseline="0" dirty="0" smtClean="0">
                          <a:latin typeface="Arial" pitchFamily="34" charset="0"/>
                          <a:cs typeface="Arial" pitchFamily="34" charset="0"/>
                        </a:rPr>
                        <a:t> C++ array</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easy,</a:t>
                      </a:r>
                      <a:r>
                        <a:rPr lang="en-GB" baseline="0" dirty="0" smtClean="0">
                          <a:latin typeface="Arial" pitchFamily="34" charset="0"/>
                          <a:cs typeface="Arial" pitchFamily="34" charset="0"/>
                        </a:rPr>
                        <a:t> f</a:t>
                      </a:r>
                      <a:r>
                        <a:rPr lang="en-GB" dirty="0" smtClean="0">
                          <a:latin typeface="Arial" pitchFamily="34" charset="0"/>
                          <a:cs typeface="Arial" pitchFamily="34" charset="0"/>
                        </a:rPr>
                        <a:t>ast </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unfamiliar</a:t>
                      </a:r>
                      <a:r>
                        <a:rPr lang="en-GB" baseline="0" dirty="0" smtClean="0">
                          <a:latin typeface="Arial" pitchFamily="34" charset="0"/>
                          <a:cs typeface="Arial" pitchFamily="34" charset="0"/>
                        </a:rPr>
                        <a:t> type in Python, little functionality</a:t>
                      </a:r>
                      <a:endParaRPr lang="en-GB" dirty="0">
                        <a:latin typeface="Arial" pitchFamily="34" charset="0"/>
                        <a:cs typeface="Arial" pitchFamily="34" charset="0"/>
                      </a:endParaRPr>
                    </a:p>
                  </a:txBody>
                  <a:tcPr/>
                </a:tc>
              </a:tr>
              <a:tr h="553373">
                <a:tc>
                  <a:txBody>
                    <a:bodyPr/>
                    <a:lstStyle/>
                    <a:p>
                      <a:pPr algn="ctr"/>
                      <a:r>
                        <a:rPr lang="en-GB" dirty="0" smtClean="0">
                          <a:latin typeface="Arial" pitchFamily="34" charset="0"/>
                          <a:cs typeface="Arial" pitchFamily="34" charset="0"/>
                        </a:rPr>
                        <a:t>Copy data</a:t>
                      </a:r>
                      <a:r>
                        <a:rPr lang="en-GB" baseline="0" dirty="0" smtClean="0">
                          <a:latin typeface="Arial" pitchFamily="34" charset="0"/>
                          <a:cs typeface="Arial" pitchFamily="34" charset="0"/>
                        </a:rPr>
                        <a:t> to Python list</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familiar Python type</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slow when creating &amp; using</a:t>
                      </a:r>
                      <a:endParaRPr lang="en-GB" dirty="0">
                        <a:latin typeface="Arial" pitchFamily="34" charset="0"/>
                        <a:cs typeface="Arial" pitchFamily="34" charset="0"/>
                      </a:endParaRPr>
                    </a:p>
                  </a:txBody>
                  <a:tcPr/>
                </a:tc>
              </a:tr>
              <a:tr h="670763">
                <a:tc>
                  <a:txBody>
                    <a:bodyPr/>
                    <a:lstStyle/>
                    <a:p>
                      <a:pPr algn="ctr"/>
                      <a:r>
                        <a:rPr lang="en-GB" dirty="0" smtClean="0">
                          <a:latin typeface="Arial" pitchFamily="34" charset="0"/>
                          <a:cs typeface="Arial" pitchFamily="34" charset="0"/>
                        </a:rPr>
                        <a:t>Wrap with </a:t>
                      </a:r>
                      <a:r>
                        <a:rPr lang="en-GB" dirty="0" err="1" smtClean="0">
                          <a:latin typeface="Arial" pitchFamily="34" charset="0"/>
                          <a:cs typeface="Arial" pitchFamily="34" charset="0"/>
                        </a:rPr>
                        <a:t>NumPy</a:t>
                      </a:r>
                      <a:r>
                        <a:rPr lang="en-GB" baseline="0" dirty="0" smtClean="0">
                          <a:latin typeface="Arial" pitchFamily="34" charset="0"/>
                          <a:cs typeface="Arial" pitchFamily="34" charset="0"/>
                        </a:rPr>
                        <a:t> array in C++ layer</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fast, functional, familiar type</a:t>
                      </a:r>
                      <a:endParaRPr lang="en-GB" dirty="0">
                        <a:latin typeface="Arial" pitchFamily="34" charset="0"/>
                        <a:cs typeface="Arial" pitchFamily="34" charset="0"/>
                      </a:endParaRPr>
                    </a:p>
                  </a:txBody>
                  <a:tcPr/>
                </a:tc>
                <a:tc>
                  <a:txBody>
                    <a:bodyPr/>
                    <a:lstStyle/>
                    <a:p>
                      <a:pPr algn="ctr"/>
                      <a:r>
                        <a:rPr lang="en-GB" dirty="0" smtClean="0">
                          <a:latin typeface="Arial" pitchFamily="34" charset="0"/>
                          <a:cs typeface="Arial" pitchFamily="34" charset="0"/>
                        </a:rPr>
                        <a:t>difficult to do generically, requires </a:t>
                      </a:r>
                      <a:r>
                        <a:rPr lang="en-GB" dirty="0" err="1" smtClean="0">
                          <a:latin typeface="Arial" pitchFamily="34" charset="0"/>
                          <a:cs typeface="Arial" pitchFamily="34" charset="0"/>
                        </a:rPr>
                        <a:t>NumPy</a:t>
                      </a:r>
                      <a:r>
                        <a:rPr lang="en-GB" dirty="0" smtClean="0">
                          <a:latin typeface="Arial" pitchFamily="34" charset="0"/>
                          <a:cs typeface="Arial" pitchFamily="34" charset="0"/>
                        </a:rPr>
                        <a:t> as dependency</a:t>
                      </a:r>
                      <a:r>
                        <a:rPr lang="en-GB" baseline="0" dirty="0" smtClean="0">
                          <a:latin typeface="Arial" pitchFamily="34" charset="0"/>
                          <a:cs typeface="Arial" pitchFamily="34" charset="0"/>
                        </a:rPr>
                        <a:t> at C++ level</a:t>
                      </a:r>
                      <a:endParaRPr lang="en-GB" dirty="0">
                        <a:latin typeface="Arial" pitchFamily="34" charset="0"/>
                        <a:cs typeface="Arial" pitchFamily="34" charset="0"/>
                      </a:endParaRPr>
                    </a:p>
                  </a:txBody>
                  <a:tcPr/>
                </a:tc>
              </a:tr>
            </a:tbl>
          </a:graphicData>
        </a:graphic>
      </p:graphicFrame>
      <p:pic>
        <p:nvPicPr>
          <p:cNvPr id="14" name="Picture 13" descr="Numpy.bmp"/>
          <p:cNvPicPr>
            <a:picLocks noChangeAspect="1"/>
          </p:cNvPicPr>
          <p:nvPr/>
        </p:nvPicPr>
        <p:blipFill>
          <a:blip r:embed="rId7" cstate="print"/>
          <a:srcRect l="37245" t="10174" r="22869" b="16277"/>
          <a:stretch>
            <a:fillRect/>
          </a:stretch>
        </p:blipFill>
        <p:spPr>
          <a:xfrm>
            <a:off x="18071678" y="18809593"/>
            <a:ext cx="8352928" cy="88003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16271478" y="35443441"/>
            <a:ext cx="12467109" cy="5100555"/>
          </a:xfrm>
          <a:prstGeom prst="rect">
            <a:avLst/>
          </a:prstGeom>
          <a:noFill/>
          <a:ln w="9525">
            <a:noFill/>
            <a:miter lim="800000"/>
            <a:headEnd/>
            <a:tailEnd/>
          </a:ln>
        </p:spPr>
      </p:pic>
      <p:graphicFrame>
        <p:nvGraphicFramePr>
          <p:cNvPr id="16" name="Table 15"/>
          <p:cNvGraphicFramePr>
            <a:graphicFrameLocks noGrp="1"/>
          </p:cNvGraphicFramePr>
          <p:nvPr/>
        </p:nvGraphicFramePr>
        <p:xfrm>
          <a:off x="1149798" y="26154409"/>
          <a:ext cx="13033448" cy="4846320"/>
        </p:xfrm>
        <a:graphic>
          <a:graphicData uri="http://schemas.openxmlformats.org/drawingml/2006/table">
            <a:tbl>
              <a:tblPr firstRow="1" bandRow="1">
                <a:tableStyleId>{5C22544A-7EE6-4342-B048-85BDC9FD1C3A}</a:tableStyleId>
              </a:tblPr>
              <a:tblGrid>
                <a:gridCol w="6552728"/>
                <a:gridCol w="6480720"/>
              </a:tblGrid>
              <a:tr h="0">
                <a:tc>
                  <a:txBody>
                    <a:bodyPr/>
                    <a:lstStyle/>
                    <a:p>
                      <a:r>
                        <a:rPr lang="en-GB" dirty="0" smtClean="0">
                          <a:latin typeface="Arial" pitchFamily="34" charset="0"/>
                          <a:cs typeface="Arial" pitchFamily="34" charset="0"/>
                        </a:rPr>
                        <a:t>Old Python API</a:t>
                      </a:r>
                      <a:endParaRPr lang="en-GB" dirty="0">
                        <a:latin typeface="Arial" pitchFamily="34" charset="0"/>
                        <a:cs typeface="Arial" pitchFamily="34" charset="0"/>
                      </a:endParaRPr>
                    </a:p>
                  </a:txBody>
                  <a:tcPr/>
                </a:tc>
                <a:tc>
                  <a:txBody>
                    <a:bodyPr/>
                    <a:lstStyle/>
                    <a:p>
                      <a:r>
                        <a:rPr lang="en-GB" dirty="0" smtClean="0">
                          <a:latin typeface="Arial" pitchFamily="34" charset="0"/>
                          <a:cs typeface="Arial" pitchFamily="34" charset="0"/>
                        </a:rPr>
                        <a:t>New Python API</a:t>
                      </a:r>
                      <a:endParaRPr lang="en-GB" dirty="0">
                        <a:latin typeface="Arial" pitchFamily="34" charset="0"/>
                        <a:cs typeface="Arial" pitchFamily="34" charset="0"/>
                      </a:endParaRPr>
                    </a:p>
                  </a:txBody>
                  <a:tcPr/>
                </a:tc>
              </a:tr>
              <a:tr h="370840">
                <a:tc>
                  <a:txBody>
                    <a:bodyPr/>
                    <a:lstStyle/>
                    <a:p>
                      <a:pPr hangingPunct="0"/>
                      <a:r>
                        <a:rPr lang="en-GB" sz="1600" kern="1200" dirty="0" smtClean="0">
                          <a:solidFill>
                            <a:schemeClr val="dk1"/>
                          </a:solidFill>
                          <a:latin typeface="Courier New" pitchFamily="49" charset="0"/>
                          <a:ea typeface="+mn-ea"/>
                          <a:cs typeface="Courier New" pitchFamily="49" charset="0"/>
                        </a:rPr>
                        <a:t>file = “c:/Filename.nxs"</a:t>
                      </a:r>
                    </a:p>
                    <a:p>
                      <a:pPr hangingPunct="0"/>
                      <a:r>
                        <a:rPr lang="en-GB" sz="1600" kern="1200" dirty="0" err="1" smtClean="0">
                          <a:solidFill>
                            <a:schemeClr val="dk1"/>
                          </a:solidFill>
                          <a:latin typeface="Courier New" pitchFamily="49" charset="0"/>
                          <a:ea typeface="+mn-ea"/>
                          <a:cs typeface="Courier New" pitchFamily="49" charset="0"/>
                        </a:rPr>
                        <a:t>calFile</a:t>
                      </a:r>
                      <a:r>
                        <a:rPr lang="en-GB" sz="1600" kern="1200" dirty="0" smtClean="0">
                          <a:solidFill>
                            <a:schemeClr val="dk1"/>
                          </a:solidFill>
                          <a:latin typeface="Courier New" pitchFamily="49" charset="0"/>
                          <a:ea typeface="+mn-ea"/>
                          <a:cs typeface="Courier New" pitchFamily="49" charset="0"/>
                        </a:rPr>
                        <a:t> = “c:/CalFile.cal"</a:t>
                      </a:r>
                    </a:p>
                    <a:p>
                      <a:pPr hangingPunct="0"/>
                      <a:r>
                        <a:rPr lang="en-GB" sz="1600" kern="1200" dirty="0" smtClean="0">
                          <a:solidFill>
                            <a:schemeClr val="dk1"/>
                          </a:solidFill>
                          <a:latin typeface="Courier New" pitchFamily="49" charset="0"/>
                          <a:ea typeface="+mn-ea"/>
                          <a:cs typeface="Courier New" pitchFamily="49" charset="0"/>
                        </a:rPr>
                        <a:t> </a:t>
                      </a:r>
                    </a:p>
                    <a:p>
                      <a:pPr hangingPunct="0"/>
                      <a:r>
                        <a:rPr lang="en-GB" sz="1600" kern="1200" dirty="0" err="1" smtClean="0">
                          <a:solidFill>
                            <a:schemeClr val="dk1"/>
                          </a:solidFill>
                          <a:latin typeface="Courier New" pitchFamily="49" charset="0"/>
                          <a:ea typeface="+mn-ea"/>
                          <a:cs typeface="Courier New" pitchFamily="49" charset="0"/>
                        </a:rPr>
                        <a:t>tempWorkspace</a:t>
                      </a:r>
                      <a:r>
                        <a:rPr lang="en-GB" sz="1600" kern="1200" dirty="0" smtClean="0">
                          <a:solidFill>
                            <a:schemeClr val="dk1"/>
                          </a:solidFill>
                          <a:latin typeface="Courier New" pitchFamily="49" charset="0"/>
                          <a:ea typeface="+mn-ea"/>
                          <a:cs typeface="Courier New" pitchFamily="49" charset="0"/>
                        </a:rPr>
                        <a:t> = "__</a:t>
                      </a:r>
                      <a:r>
                        <a:rPr lang="en-GB" sz="1600" kern="1200" dirty="0" err="1" smtClean="0">
                          <a:solidFill>
                            <a:schemeClr val="dk1"/>
                          </a:solidFill>
                          <a:latin typeface="Courier New" pitchFamily="49" charset="0"/>
                          <a:ea typeface="+mn-ea"/>
                          <a:cs typeface="Courier New" pitchFamily="49" charset="0"/>
                        </a:rPr>
                        <a:t>tmp_SimplePowderDiffraction</a:t>
                      </a:r>
                      <a:r>
                        <a:rPr lang="en-GB" sz="1600" kern="1200" dirty="0" smtClean="0">
                          <a:solidFill>
                            <a:schemeClr val="dk1"/>
                          </a:solidFill>
                          <a:latin typeface="Courier New" pitchFamily="49" charset="0"/>
                          <a:ea typeface="+mn-ea"/>
                          <a:cs typeface="Courier New" pitchFamily="49" charset="0"/>
                        </a:rPr>
                        <a:t>“</a:t>
                      </a:r>
                    </a:p>
                    <a:p>
                      <a:pPr hangingPunct="0"/>
                      <a:r>
                        <a:rPr lang="en-GB" sz="1600" kern="1200" dirty="0" err="1" smtClean="0">
                          <a:solidFill>
                            <a:schemeClr val="dk1"/>
                          </a:solidFill>
                          <a:latin typeface="Courier New" pitchFamily="49" charset="0"/>
                          <a:ea typeface="+mn-ea"/>
                          <a:cs typeface="Courier New" pitchFamily="49" charset="0"/>
                        </a:rPr>
                        <a:t>resultWorkspace</a:t>
                      </a:r>
                      <a:r>
                        <a:rPr lang="en-GB" sz="1600" kern="1200" dirty="0" smtClean="0">
                          <a:solidFill>
                            <a:schemeClr val="dk1"/>
                          </a:solidFill>
                          <a:latin typeface="Courier New" pitchFamily="49" charset="0"/>
                          <a:ea typeface="+mn-ea"/>
                          <a:cs typeface="Courier New" pitchFamily="49" charset="0"/>
                        </a:rPr>
                        <a:t> = “</a:t>
                      </a:r>
                      <a:r>
                        <a:rPr lang="en-GB" sz="1600" kern="1200" dirty="0" err="1" smtClean="0">
                          <a:solidFill>
                            <a:schemeClr val="dk1"/>
                          </a:solidFill>
                          <a:latin typeface="Courier New" pitchFamily="49" charset="0"/>
                          <a:ea typeface="+mn-ea"/>
                          <a:cs typeface="Courier New" pitchFamily="49" charset="0"/>
                        </a:rPr>
                        <a:t>wspace</a:t>
                      </a:r>
                      <a:r>
                        <a:rPr lang="en-GB" sz="1600" kern="1200" dirty="0" smtClean="0">
                          <a:solidFill>
                            <a:schemeClr val="dk1"/>
                          </a:solidFill>
                          <a:latin typeface="Courier New" pitchFamily="49" charset="0"/>
                          <a:ea typeface="+mn-ea"/>
                          <a:cs typeface="Courier New" pitchFamily="49" charset="0"/>
                        </a:rPr>
                        <a:t>“</a:t>
                      </a: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smtClean="0">
                          <a:solidFill>
                            <a:schemeClr val="dk1"/>
                          </a:solidFill>
                          <a:latin typeface="Courier New" pitchFamily="49" charset="0"/>
                          <a:ea typeface="+mn-ea"/>
                          <a:cs typeface="Courier New" pitchFamily="49" charset="0"/>
                        </a:rPr>
                        <a:t>Load(</a:t>
                      </a:r>
                      <a:r>
                        <a:rPr lang="en-GB" sz="1600" kern="1200" dirty="0" err="1" smtClean="0">
                          <a:solidFill>
                            <a:schemeClr val="dk1"/>
                          </a:solidFill>
                          <a:latin typeface="Courier New" pitchFamily="49" charset="0"/>
                          <a:ea typeface="+mn-ea"/>
                          <a:cs typeface="Courier New" pitchFamily="49" charset="0"/>
                        </a:rPr>
                        <a:t>file,tempWorkspace</a:t>
                      </a:r>
                      <a:r>
                        <a:rPr lang="en-GB" sz="1600" kern="1200" dirty="0" smtClean="0">
                          <a:solidFill>
                            <a:schemeClr val="dk1"/>
                          </a:solidFill>
                          <a:latin typeface="Courier New" pitchFamily="49" charset="0"/>
                          <a:ea typeface="+mn-ea"/>
                          <a:cs typeface="Courier New" pitchFamily="49" charset="0"/>
                        </a:rPr>
                        <a:t>)</a:t>
                      </a:r>
                    </a:p>
                    <a:p>
                      <a:pPr hangingPunct="0"/>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 = </a:t>
                      </a:r>
                      <a:r>
                        <a:rPr lang="en-GB" sz="1600" kern="1200" dirty="0" err="1" smtClean="0">
                          <a:solidFill>
                            <a:schemeClr val="dk1"/>
                          </a:solidFill>
                          <a:latin typeface="Courier New" pitchFamily="49" charset="0"/>
                          <a:ea typeface="+mn-ea"/>
                          <a:cs typeface="Courier New" pitchFamily="49" charset="0"/>
                        </a:rPr>
                        <a:t>mtd</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tempWorkspace</a:t>
                      </a:r>
                      <a:r>
                        <a:rPr lang="en-GB" sz="1600" kern="1200" dirty="0" smtClean="0">
                          <a:solidFill>
                            <a:schemeClr val="dk1"/>
                          </a:solidFill>
                          <a:latin typeface="Courier New" pitchFamily="49" charset="0"/>
                          <a:ea typeface="+mn-ea"/>
                          <a:cs typeface="Courier New" pitchFamily="49" charset="0"/>
                        </a:rPr>
                        <a:t>]</a:t>
                      </a: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err="1" smtClean="0">
                          <a:solidFill>
                            <a:schemeClr val="dk1"/>
                          </a:solidFill>
                          <a:latin typeface="Courier New" pitchFamily="49" charset="0"/>
                          <a:ea typeface="+mn-ea"/>
                          <a:cs typeface="Courier New" pitchFamily="49" charset="0"/>
                        </a:rPr>
                        <a:t>AlignDetectors</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tmpWs,tmpWs,calFile</a:t>
                      </a:r>
                      <a:r>
                        <a:rPr lang="en-GB" sz="1600" kern="1200" dirty="0" smtClean="0">
                          <a:solidFill>
                            <a:schemeClr val="dk1"/>
                          </a:solidFill>
                          <a:latin typeface="Courier New" pitchFamily="49" charset="0"/>
                          <a:ea typeface="+mn-ea"/>
                          <a:cs typeface="Courier New" pitchFamily="49" charset="0"/>
                        </a:rPr>
                        <a:t>)</a:t>
                      </a:r>
                    </a:p>
                    <a:p>
                      <a:pPr hangingPunct="0"/>
                      <a:r>
                        <a:rPr lang="en-GB" sz="1600" kern="1200" dirty="0" err="1" smtClean="0">
                          <a:solidFill>
                            <a:schemeClr val="dk1"/>
                          </a:solidFill>
                          <a:latin typeface="Courier New" pitchFamily="49" charset="0"/>
                          <a:ea typeface="+mn-ea"/>
                          <a:cs typeface="Courier New" pitchFamily="49" charset="0"/>
                        </a:rPr>
                        <a:t>DiffractionFocussing</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tmpWs,resultWorkspace,calFile</a:t>
                      </a:r>
                      <a:r>
                        <a:rPr lang="en-GB" sz="1600" kern="1200" dirty="0" smtClean="0">
                          <a:solidFill>
                            <a:schemeClr val="dk1"/>
                          </a:solidFill>
                          <a:latin typeface="Courier New" pitchFamily="49" charset="0"/>
                          <a:ea typeface="+mn-ea"/>
                          <a:cs typeface="Courier New" pitchFamily="49" charset="0"/>
                        </a:rPr>
                        <a:t>)</a:t>
                      </a:r>
                    </a:p>
                    <a:p>
                      <a:pPr hangingPunct="0"/>
                      <a:r>
                        <a:rPr lang="en-GB" sz="1600" kern="1200" dirty="0" err="1" smtClean="0">
                          <a:solidFill>
                            <a:schemeClr val="dk1"/>
                          </a:solidFill>
                          <a:latin typeface="Courier New" pitchFamily="49" charset="0"/>
                          <a:ea typeface="+mn-ea"/>
                          <a:cs typeface="Courier New" pitchFamily="49" charset="0"/>
                        </a:rPr>
                        <a:t>wspace</a:t>
                      </a:r>
                      <a:r>
                        <a:rPr lang="en-GB" sz="1600" kern="1200" dirty="0" smtClean="0">
                          <a:solidFill>
                            <a:schemeClr val="dk1"/>
                          </a:solidFill>
                          <a:latin typeface="Courier New" pitchFamily="49" charset="0"/>
                          <a:ea typeface="+mn-ea"/>
                          <a:cs typeface="Courier New" pitchFamily="49" charset="0"/>
                        </a:rPr>
                        <a:t> = </a:t>
                      </a:r>
                      <a:r>
                        <a:rPr lang="en-GB" sz="1600" kern="1200" dirty="0" err="1" smtClean="0">
                          <a:solidFill>
                            <a:schemeClr val="dk1"/>
                          </a:solidFill>
                          <a:latin typeface="Courier New" pitchFamily="49" charset="0"/>
                          <a:ea typeface="+mn-ea"/>
                          <a:cs typeface="Courier New" pitchFamily="49" charset="0"/>
                        </a:rPr>
                        <a:t>mtd</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resultWorkspace</a:t>
                      </a:r>
                      <a:r>
                        <a:rPr lang="en-GB" sz="1600" kern="1200" dirty="0" smtClean="0">
                          <a:solidFill>
                            <a:schemeClr val="dk1"/>
                          </a:solidFill>
                          <a:latin typeface="Courier New" pitchFamily="49" charset="0"/>
                          <a:ea typeface="+mn-ea"/>
                          <a:cs typeface="Courier New" pitchFamily="49" charset="0"/>
                        </a:rPr>
                        <a:t>]</a:t>
                      </a: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err="1" smtClean="0">
                          <a:solidFill>
                            <a:schemeClr val="dk1"/>
                          </a:solidFill>
                          <a:latin typeface="Courier New" pitchFamily="49" charset="0"/>
                          <a:ea typeface="+mn-ea"/>
                          <a:cs typeface="Courier New" pitchFamily="49" charset="0"/>
                        </a:rPr>
                        <a:t>mtd.sendLogMessage</a:t>
                      </a:r>
                      <a:r>
                        <a:rPr lang="en-GB" sz="1600" kern="1200" dirty="0" smtClean="0">
                          <a:solidFill>
                            <a:schemeClr val="dk1"/>
                          </a:solidFill>
                          <a:latin typeface="Courier New" pitchFamily="49" charset="0"/>
                          <a:ea typeface="+mn-ea"/>
                          <a:cs typeface="Courier New" pitchFamily="49" charset="0"/>
                        </a:rPr>
                        <a:t>(“Result</a:t>
                      </a:r>
                      <a:r>
                        <a:rPr lang="en-GB" sz="1600" kern="1200" baseline="0" dirty="0" smtClean="0">
                          <a:solidFill>
                            <a:schemeClr val="dk1"/>
                          </a:solidFill>
                          <a:latin typeface="Courier New" pitchFamily="49" charset="0"/>
                          <a:ea typeface="+mn-ea"/>
                          <a:cs typeface="Courier New" pitchFamily="49" charset="0"/>
                        </a:rPr>
                        <a:t> workspace</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str</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wspace</a:t>
                      </a:r>
                      <a:r>
                        <a:rPr lang="en-GB" sz="1600" kern="1200" dirty="0" smtClean="0">
                          <a:solidFill>
                            <a:schemeClr val="dk1"/>
                          </a:solidFill>
                          <a:latin typeface="Courier New" pitchFamily="49" charset="0"/>
                          <a:ea typeface="+mn-ea"/>
                          <a:cs typeface="Courier New" pitchFamily="49" charset="0"/>
                        </a:rPr>
                        <a:t>))</a:t>
                      </a: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smtClean="0">
                          <a:solidFill>
                            <a:schemeClr val="dk1"/>
                          </a:solidFill>
                          <a:latin typeface="Courier New" pitchFamily="49" charset="0"/>
                          <a:ea typeface="+mn-ea"/>
                          <a:cs typeface="Courier New" pitchFamily="49" charset="0"/>
                        </a:rPr>
                        <a:t>#need to delete the temp workspace names</a:t>
                      </a:r>
                    </a:p>
                    <a:p>
                      <a:pPr hangingPunct="0"/>
                      <a:r>
                        <a:rPr lang="en-GB" sz="1600" kern="1200" dirty="0" err="1" smtClean="0">
                          <a:solidFill>
                            <a:schemeClr val="dk1"/>
                          </a:solidFill>
                          <a:latin typeface="Courier New" pitchFamily="49" charset="0"/>
                          <a:ea typeface="+mn-ea"/>
                          <a:cs typeface="Courier New" pitchFamily="49" charset="0"/>
                        </a:rPr>
                        <a:t>mtd.deleteWorkspace</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tempWorkspace</a:t>
                      </a:r>
                      <a:r>
                        <a:rPr lang="en-GB" sz="1600" kern="1200" dirty="0" smtClean="0">
                          <a:solidFill>
                            <a:schemeClr val="dk1"/>
                          </a:solidFill>
                          <a:latin typeface="Courier New" pitchFamily="49" charset="0"/>
                          <a:ea typeface="+mn-ea"/>
                          <a:cs typeface="Courier New" pitchFamily="49" charset="0"/>
                        </a:rPr>
                        <a:t>)</a:t>
                      </a:r>
                      <a:endParaRPr lang="en-GB" sz="1600" dirty="0">
                        <a:latin typeface="Courier New" pitchFamily="49" charset="0"/>
                        <a:cs typeface="Courier New" pitchFamily="49" charset="0"/>
                      </a:endParaRPr>
                    </a:p>
                  </a:txBody>
                  <a:tcPr/>
                </a:tc>
                <a:tc>
                  <a:txBody>
                    <a:bodyPr/>
                    <a:lstStyle/>
                    <a:p>
                      <a:pPr hangingPunct="0"/>
                      <a:r>
                        <a:rPr lang="en-GB" sz="1600" kern="1200" dirty="0" smtClean="0">
                          <a:solidFill>
                            <a:schemeClr val="dk1"/>
                          </a:solidFill>
                          <a:latin typeface="Courier New" pitchFamily="49" charset="0"/>
                          <a:ea typeface="+mn-ea"/>
                          <a:cs typeface="Courier New" pitchFamily="49" charset="0"/>
                        </a:rPr>
                        <a:t>file = “c:/Filename.nxs"</a:t>
                      </a:r>
                    </a:p>
                    <a:p>
                      <a:pPr hangingPunct="0"/>
                      <a:r>
                        <a:rPr lang="en-GB" sz="1600" kern="1200" dirty="0" err="1" smtClean="0">
                          <a:solidFill>
                            <a:schemeClr val="dk1"/>
                          </a:solidFill>
                          <a:latin typeface="Courier New" pitchFamily="49" charset="0"/>
                          <a:ea typeface="+mn-ea"/>
                          <a:cs typeface="Courier New" pitchFamily="49" charset="0"/>
                        </a:rPr>
                        <a:t>calFile</a:t>
                      </a:r>
                      <a:r>
                        <a:rPr lang="en-GB" sz="1600" kern="1200" dirty="0" smtClean="0">
                          <a:solidFill>
                            <a:schemeClr val="dk1"/>
                          </a:solidFill>
                          <a:latin typeface="Courier New" pitchFamily="49" charset="0"/>
                          <a:ea typeface="+mn-ea"/>
                          <a:cs typeface="Courier New" pitchFamily="49" charset="0"/>
                        </a:rPr>
                        <a:t> = “c:/CalFile.cal"</a:t>
                      </a:r>
                    </a:p>
                    <a:p>
                      <a:pPr hangingPunct="0"/>
                      <a:r>
                        <a:rPr lang="en-GB" sz="1600" kern="1200" dirty="0" smtClean="0">
                          <a:solidFill>
                            <a:schemeClr val="dk1"/>
                          </a:solidFill>
                          <a:latin typeface="Courier New" pitchFamily="49" charset="0"/>
                          <a:ea typeface="+mn-ea"/>
                          <a:cs typeface="Courier New" pitchFamily="49" charset="0"/>
                        </a:rPr>
                        <a:t>        </a:t>
                      </a:r>
                    </a:p>
                    <a:p>
                      <a:pPr hangingPunct="0"/>
                      <a:endParaRPr lang="en-GB" sz="1600" kern="1200" dirty="0" smtClean="0">
                        <a:solidFill>
                          <a:schemeClr val="dk1"/>
                        </a:solidFill>
                        <a:latin typeface="Courier New" pitchFamily="49" charset="0"/>
                        <a:ea typeface="+mn-ea"/>
                        <a:cs typeface="Courier New" pitchFamily="49" charset="0"/>
                      </a:endParaRPr>
                    </a:p>
                    <a:p>
                      <a:pPr hangingPunct="0"/>
                      <a:endParaRPr lang="en-GB" sz="1600" kern="1200" dirty="0" smtClean="0">
                        <a:solidFill>
                          <a:schemeClr val="dk1"/>
                        </a:solidFill>
                        <a:latin typeface="Courier New" pitchFamily="49" charset="0"/>
                        <a:ea typeface="+mn-ea"/>
                        <a:cs typeface="Courier New" pitchFamily="49" charset="0"/>
                      </a:endParaRP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 = Load(file)</a:t>
                      </a:r>
                    </a:p>
                    <a:p>
                      <a:pPr hangingPunct="0"/>
                      <a:endParaRPr lang="en-GB" sz="1600" kern="1200" dirty="0" smtClean="0">
                        <a:solidFill>
                          <a:schemeClr val="dk1"/>
                        </a:solidFill>
                        <a:latin typeface="Courier New" pitchFamily="49" charset="0"/>
                        <a:ea typeface="+mn-ea"/>
                        <a:cs typeface="Courier New" pitchFamily="49" charset="0"/>
                      </a:endParaRPr>
                    </a:p>
                    <a:p>
                      <a:pPr hangingPunct="0"/>
                      <a:endParaRPr lang="en-GB" sz="1600" kern="1200" dirty="0" smtClean="0">
                        <a:solidFill>
                          <a:schemeClr val="dk1"/>
                        </a:solidFill>
                        <a:latin typeface="Courier New" pitchFamily="49" charset="0"/>
                        <a:ea typeface="+mn-ea"/>
                        <a:cs typeface="Courier New" pitchFamily="49" charset="0"/>
                      </a:endParaRPr>
                    </a:p>
                    <a:p>
                      <a:pPr hangingPunct="0"/>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 = </a:t>
                      </a:r>
                      <a:r>
                        <a:rPr lang="en-GB" sz="1600" kern="1200" dirty="0" err="1" smtClean="0">
                          <a:solidFill>
                            <a:schemeClr val="dk1"/>
                          </a:solidFill>
                          <a:latin typeface="Courier New" pitchFamily="49" charset="0"/>
                          <a:ea typeface="+mn-ea"/>
                          <a:cs typeface="Courier New" pitchFamily="49" charset="0"/>
                        </a:rPr>
                        <a:t>AlignDetectors</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 </a:t>
                      </a:r>
                      <a:r>
                        <a:rPr lang="en-GB" sz="1600" kern="1200" dirty="0" err="1" smtClean="0">
                          <a:solidFill>
                            <a:schemeClr val="dk1"/>
                          </a:solidFill>
                          <a:latin typeface="Courier New" pitchFamily="49" charset="0"/>
                          <a:ea typeface="+mn-ea"/>
                          <a:cs typeface="Courier New" pitchFamily="49" charset="0"/>
                        </a:rPr>
                        <a:t>calFile</a:t>
                      </a:r>
                      <a:r>
                        <a:rPr lang="en-GB" sz="1600" kern="1200" dirty="0" smtClean="0">
                          <a:solidFill>
                            <a:schemeClr val="dk1"/>
                          </a:solidFill>
                          <a:latin typeface="Courier New" pitchFamily="49" charset="0"/>
                          <a:ea typeface="+mn-ea"/>
                          <a:cs typeface="Courier New" pitchFamily="49" charset="0"/>
                        </a:rPr>
                        <a:t>)</a:t>
                      </a:r>
                    </a:p>
                    <a:p>
                      <a:pPr hangingPunct="0"/>
                      <a:r>
                        <a:rPr lang="en-GB" sz="1600" kern="1200" dirty="0" err="1" smtClean="0">
                          <a:solidFill>
                            <a:schemeClr val="dk1"/>
                          </a:solidFill>
                          <a:latin typeface="Courier New" pitchFamily="49" charset="0"/>
                          <a:ea typeface="+mn-ea"/>
                          <a:cs typeface="Courier New" pitchFamily="49" charset="0"/>
                        </a:rPr>
                        <a:t>wspace</a:t>
                      </a:r>
                      <a:r>
                        <a:rPr lang="en-GB" sz="1600" kern="1200" dirty="0" smtClean="0">
                          <a:solidFill>
                            <a:schemeClr val="dk1"/>
                          </a:solidFill>
                          <a:latin typeface="Courier New" pitchFamily="49" charset="0"/>
                          <a:ea typeface="+mn-ea"/>
                          <a:cs typeface="Courier New" pitchFamily="49" charset="0"/>
                        </a:rPr>
                        <a:t> = </a:t>
                      </a:r>
                      <a:r>
                        <a:rPr lang="en-GB" sz="1600" kern="1200" dirty="0" err="1" smtClean="0">
                          <a:solidFill>
                            <a:schemeClr val="dk1"/>
                          </a:solidFill>
                          <a:latin typeface="Courier New" pitchFamily="49" charset="0"/>
                          <a:ea typeface="+mn-ea"/>
                          <a:cs typeface="Courier New" pitchFamily="49" charset="0"/>
                        </a:rPr>
                        <a:t>DiffractionFocussing</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 </a:t>
                      </a:r>
                      <a:r>
                        <a:rPr lang="en-GB" sz="1600" kern="1200" dirty="0" err="1" smtClean="0">
                          <a:solidFill>
                            <a:schemeClr val="dk1"/>
                          </a:solidFill>
                          <a:latin typeface="Courier New" pitchFamily="49" charset="0"/>
                          <a:ea typeface="+mn-ea"/>
                          <a:cs typeface="Courier New" pitchFamily="49" charset="0"/>
                        </a:rPr>
                        <a:t>calFile</a:t>
                      </a:r>
                      <a:r>
                        <a:rPr lang="en-GB" sz="1600" kern="1200" dirty="0" smtClean="0">
                          <a:solidFill>
                            <a:schemeClr val="dk1"/>
                          </a:solidFill>
                          <a:latin typeface="Courier New" pitchFamily="49" charset="0"/>
                          <a:ea typeface="+mn-ea"/>
                          <a:cs typeface="Courier New" pitchFamily="49" charset="0"/>
                        </a:rPr>
                        <a:t>) </a:t>
                      </a:r>
                    </a:p>
                    <a:p>
                      <a:endParaRPr lang="en-GB" sz="1600" dirty="0" smtClean="0">
                        <a:latin typeface="Courier New" pitchFamily="49" charset="0"/>
                        <a:cs typeface="Courier New" pitchFamily="49" charset="0"/>
                      </a:endParaRPr>
                    </a:p>
                    <a:p>
                      <a:endParaRPr lang="en-GB" sz="1600" dirty="0" smtClean="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600" kern="1200" dirty="0" err="1" smtClean="0">
                          <a:solidFill>
                            <a:schemeClr val="dk1"/>
                          </a:solidFill>
                          <a:latin typeface="Courier New" pitchFamily="49" charset="0"/>
                          <a:ea typeface="+mn-ea"/>
                          <a:cs typeface="Courier New" pitchFamily="49" charset="0"/>
                        </a:rPr>
                        <a:t>mtd.sendLogMessage</a:t>
                      </a:r>
                      <a:r>
                        <a:rPr lang="en-GB" sz="1600" kern="1200" dirty="0" smtClean="0">
                          <a:solidFill>
                            <a:schemeClr val="dk1"/>
                          </a:solidFill>
                          <a:latin typeface="Courier New" pitchFamily="49" charset="0"/>
                          <a:ea typeface="+mn-ea"/>
                          <a:cs typeface="Courier New" pitchFamily="49" charset="0"/>
                        </a:rPr>
                        <a:t>("Result</a:t>
                      </a:r>
                      <a:r>
                        <a:rPr lang="en-GB" sz="1600" kern="1200" baseline="0" dirty="0" smtClean="0">
                          <a:solidFill>
                            <a:schemeClr val="dk1"/>
                          </a:solidFill>
                          <a:latin typeface="Courier New" pitchFamily="49" charset="0"/>
                          <a:ea typeface="+mn-ea"/>
                          <a:cs typeface="Courier New" pitchFamily="49" charset="0"/>
                        </a:rPr>
                        <a:t> workspace</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str</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wspace</a:t>
                      </a:r>
                      <a:r>
                        <a:rPr lang="en-GB" sz="1600" kern="1200" dirty="0" smtClean="0">
                          <a:solidFill>
                            <a:schemeClr val="dk1"/>
                          </a:solidFill>
                          <a:latin typeface="Courier New" pitchFamily="49" charset="0"/>
                          <a:ea typeface="+mn-ea"/>
                          <a:cs typeface="Courier New" pitchFamily="49" charset="0"/>
                        </a:rPr>
                        <a:t>))</a:t>
                      </a:r>
                    </a:p>
                    <a:p>
                      <a:endParaRPr lang="en-GB" sz="1600" dirty="0" smtClean="0">
                        <a:latin typeface="Courier New" pitchFamily="49" charset="0"/>
                        <a:cs typeface="Courier New" pitchFamily="49" charset="0"/>
                      </a:endParaRPr>
                    </a:p>
                    <a:p>
                      <a:pPr hangingPunct="0"/>
                      <a:r>
                        <a:rPr lang="en-GB" sz="1600" kern="1200" dirty="0" smtClean="0">
                          <a:solidFill>
                            <a:schemeClr val="dk1"/>
                          </a:solidFill>
                          <a:latin typeface="Courier New" pitchFamily="49" charset="0"/>
                          <a:ea typeface="+mn-ea"/>
                          <a:cs typeface="Courier New" pitchFamily="49" charset="0"/>
                        </a:rPr>
                        <a:t>#need to delete the temp workspace names</a:t>
                      </a:r>
                    </a:p>
                    <a:p>
                      <a:pPr hangingPunct="0"/>
                      <a:r>
                        <a:rPr lang="en-GB" sz="1600" kern="1200" dirty="0" err="1" smtClean="0">
                          <a:solidFill>
                            <a:schemeClr val="dk1"/>
                          </a:solidFill>
                          <a:latin typeface="Courier New" pitchFamily="49" charset="0"/>
                          <a:ea typeface="+mn-ea"/>
                          <a:cs typeface="Courier New" pitchFamily="49" charset="0"/>
                        </a:rPr>
                        <a:t>DeleteWorkspace</a:t>
                      </a:r>
                      <a:r>
                        <a:rPr lang="en-GB" sz="1600" kern="1200" dirty="0" smtClean="0">
                          <a:solidFill>
                            <a:schemeClr val="dk1"/>
                          </a:solidFill>
                          <a:latin typeface="Courier New" pitchFamily="49" charset="0"/>
                          <a:ea typeface="+mn-ea"/>
                          <a:cs typeface="Courier New" pitchFamily="49" charset="0"/>
                        </a:rPr>
                        <a:t>(</a:t>
                      </a:r>
                      <a:r>
                        <a:rPr lang="en-GB" sz="1600" kern="1200" dirty="0" err="1" smtClean="0">
                          <a:solidFill>
                            <a:schemeClr val="dk1"/>
                          </a:solidFill>
                          <a:latin typeface="Courier New" pitchFamily="49" charset="0"/>
                          <a:ea typeface="+mn-ea"/>
                          <a:cs typeface="Courier New" pitchFamily="49" charset="0"/>
                        </a:rPr>
                        <a:t>tmpWs</a:t>
                      </a:r>
                      <a:r>
                        <a:rPr lang="en-GB" sz="1600" kern="1200" dirty="0" smtClean="0">
                          <a:solidFill>
                            <a:schemeClr val="dk1"/>
                          </a:solidFill>
                          <a:latin typeface="Courier New" pitchFamily="49" charset="0"/>
                          <a:ea typeface="+mn-ea"/>
                          <a:cs typeface="Courier New" pitchFamily="49" charset="0"/>
                        </a:rPr>
                        <a:t>)</a:t>
                      </a:r>
                    </a:p>
                    <a:p>
                      <a:endParaRPr lang="en-GB" sz="1600" dirty="0">
                        <a:latin typeface="Courier New" pitchFamily="49" charset="0"/>
                        <a:cs typeface="Courier New" pitchFamily="49" charset="0"/>
                      </a:endParaRPr>
                    </a:p>
                  </a:txBody>
                  <a:tcPr/>
                </a:tc>
              </a:tr>
            </a:tbl>
          </a:graphicData>
        </a:graphic>
      </p:graphicFrame>
    </p:spTree>
  </p:cSld>
  <p:clrMapOvr>
    <a:masterClrMapping/>
  </p:clrMapOvr>
</p:sld>
</file>

<file path=ppt/theme/theme1.xml><?xml version="1.0" encoding="utf-8"?>
<a:theme xmlns:a="http://schemas.openxmlformats.org/drawingml/2006/main" name="STFC_Template_A0P_Pos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STFC_Template_A0P_Poster</Template>
  <TotalTime>347</TotalTime>
  <Words>841</Words>
  <Application>Microsoft Office PowerPoint</Application>
  <PresentationFormat>Custom</PresentationFormat>
  <Paragraphs>176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STFC_Template_A0P_Poster</vt:lpstr>
      <vt:lpstr>Slide 1</vt:lpstr>
    </vt:vector>
  </TitlesOfParts>
  <Company>STFC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Martyn Gigg</dc:creator>
  <cp:lastModifiedBy>Nicholas Draper</cp:lastModifiedBy>
  <cp:revision>71</cp:revision>
  <dcterms:created xsi:type="dcterms:W3CDTF">2012-08-28T09:52:48Z</dcterms:created>
  <dcterms:modified xsi:type="dcterms:W3CDTF">2012-09-13T11:12:27Z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