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894" r:id="rId2"/>
  </p:sldMasterIdLst>
  <p:notesMasterIdLst>
    <p:notesMasterId r:id="rId28"/>
  </p:notesMasterIdLst>
  <p:sldIdLst>
    <p:sldId id="319" r:id="rId3"/>
    <p:sldId id="325" r:id="rId4"/>
    <p:sldId id="344" r:id="rId5"/>
    <p:sldId id="271" r:id="rId6"/>
    <p:sldId id="345" r:id="rId7"/>
    <p:sldId id="326" r:id="rId8"/>
    <p:sldId id="330" r:id="rId9"/>
    <p:sldId id="334" r:id="rId10"/>
    <p:sldId id="335" r:id="rId11"/>
    <p:sldId id="348" r:id="rId12"/>
    <p:sldId id="336" r:id="rId13"/>
    <p:sldId id="338" r:id="rId14"/>
    <p:sldId id="339" r:id="rId15"/>
    <p:sldId id="340" r:id="rId16"/>
    <p:sldId id="342" r:id="rId17"/>
    <p:sldId id="343" r:id="rId18"/>
    <p:sldId id="353" r:id="rId19"/>
    <p:sldId id="347" r:id="rId20"/>
    <p:sldId id="351" r:id="rId21"/>
    <p:sldId id="350" r:id="rId22"/>
    <p:sldId id="341" r:id="rId23"/>
    <p:sldId id="352" r:id="rId24"/>
    <p:sldId id="346" r:id="rId25"/>
    <p:sldId id="337" r:id="rId26"/>
    <p:sldId id="349" r:id="rId27"/>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Lucida Sans" pitchFamily="34" charset="0"/>
        <a:ea typeface="+mn-ea"/>
        <a:cs typeface="Arial" charset="0"/>
      </a:defRPr>
    </a:lvl1pPr>
    <a:lvl2pPr marL="457200" algn="l" rtl="0" fontAlgn="base">
      <a:spcBef>
        <a:spcPct val="0"/>
      </a:spcBef>
      <a:spcAft>
        <a:spcPct val="0"/>
      </a:spcAft>
      <a:defRPr b="1" kern="1200">
        <a:solidFill>
          <a:schemeClr val="tx1"/>
        </a:solidFill>
        <a:latin typeface="Lucida Sans" pitchFamily="34" charset="0"/>
        <a:ea typeface="+mn-ea"/>
        <a:cs typeface="Arial" charset="0"/>
      </a:defRPr>
    </a:lvl2pPr>
    <a:lvl3pPr marL="914400" algn="l" rtl="0" fontAlgn="base">
      <a:spcBef>
        <a:spcPct val="0"/>
      </a:spcBef>
      <a:spcAft>
        <a:spcPct val="0"/>
      </a:spcAft>
      <a:defRPr b="1" kern="1200">
        <a:solidFill>
          <a:schemeClr val="tx1"/>
        </a:solidFill>
        <a:latin typeface="Lucida Sans" pitchFamily="34" charset="0"/>
        <a:ea typeface="+mn-ea"/>
        <a:cs typeface="Arial" charset="0"/>
      </a:defRPr>
    </a:lvl3pPr>
    <a:lvl4pPr marL="1371600" algn="l" rtl="0" fontAlgn="base">
      <a:spcBef>
        <a:spcPct val="0"/>
      </a:spcBef>
      <a:spcAft>
        <a:spcPct val="0"/>
      </a:spcAft>
      <a:defRPr b="1" kern="1200">
        <a:solidFill>
          <a:schemeClr val="tx1"/>
        </a:solidFill>
        <a:latin typeface="Lucida Sans" pitchFamily="34" charset="0"/>
        <a:ea typeface="+mn-ea"/>
        <a:cs typeface="Arial" charset="0"/>
      </a:defRPr>
    </a:lvl4pPr>
    <a:lvl5pPr marL="1828800" algn="l" rtl="0" fontAlgn="base">
      <a:spcBef>
        <a:spcPct val="0"/>
      </a:spcBef>
      <a:spcAft>
        <a:spcPct val="0"/>
      </a:spcAft>
      <a:defRPr b="1" kern="1200">
        <a:solidFill>
          <a:schemeClr val="tx1"/>
        </a:solidFill>
        <a:latin typeface="Lucida Sans" pitchFamily="34" charset="0"/>
        <a:ea typeface="+mn-ea"/>
        <a:cs typeface="Arial" charset="0"/>
      </a:defRPr>
    </a:lvl5pPr>
    <a:lvl6pPr marL="2286000" algn="l" defTabSz="914400" rtl="0" eaLnBrk="1" latinLnBrk="0" hangingPunct="1">
      <a:defRPr b="1" kern="1200">
        <a:solidFill>
          <a:schemeClr val="tx1"/>
        </a:solidFill>
        <a:latin typeface="Lucida Sans" pitchFamily="34" charset="0"/>
        <a:ea typeface="+mn-ea"/>
        <a:cs typeface="Arial" charset="0"/>
      </a:defRPr>
    </a:lvl6pPr>
    <a:lvl7pPr marL="2743200" algn="l" defTabSz="914400" rtl="0" eaLnBrk="1" latinLnBrk="0" hangingPunct="1">
      <a:defRPr b="1" kern="1200">
        <a:solidFill>
          <a:schemeClr val="tx1"/>
        </a:solidFill>
        <a:latin typeface="Lucida Sans" pitchFamily="34" charset="0"/>
        <a:ea typeface="+mn-ea"/>
        <a:cs typeface="Arial" charset="0"/>
      </a:defRPr>
    </a:lvl7pPr>
    <a:lvl8pPr marL="3200400" algn="l" defTabSz="914400" rtl="0" eaLnBrk="1" latinLnBrk="0" hangingPunct="1">
      <a:defRPr b="1" kern="1200">
        <a:solidFill>
          <a:schemeClr val="tx1"/>
        </a:solidFill>
        <a:latin typeface="Lucida Sans" pitchFamily="34" charset="0"/>
        <a:ea typeface="+mn-ea"/>
        <a:cs typeface="Arial" charset="0"/>
      </a:defRPr>
    </a:lvl8pPr>
    <a:lvl9pPr marL="3657600" algn="l" defTabSz="914400" rtl="0" eaLnBrk="1" latinLnBrk="0" hangingPunct="1">
      <a:defRPr b="1" kern="1200">
        <a:solidFill>
          <a:schemeClr val="tx1"/>
        </a:solidFill>
        <a:latin typeface="Lucida Sans"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815" autoAdjust="0"/>
    <p:restoredTop sz="71813" autoAdjust="0"/>
  </p:normalViewPr>
  <p:slideViewPr>
    <p:cSldViewPr>
      <p:cViewPr varScale="1">
        <p:scale>
          <a:sx n="82" d="100"/>
          <a:sy n="82" d="100"/>
        </p:scale>
        <p:origin x="-2442" y="-96"/>
      </p:cViewPr>
      <p:guideLst>
        <p:guide orient="horz" pos="2160"/>
        <p:guide pos="2880"/>
      </p:guideLst>
    </p:cSldViewPr>
  </p:slideViewPr>
  <p:outlineViewPr>
    <p:cViewPr>
      <p:scale>
        <a:sx n="33" d="100"/>
        <a:sy n="33" d="100"/>
      </p:scale>
      <p:origin x="0" y="39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956AA1-3F83-452D-A98B-E2BB2957FCCD}" type="doc">
      <dgm:prSet loTypeId="urn:microsoft.com/office/officeart/2005/8/layout/venn1" loCatId="relationship" qsTypeId="urn:microsoft.com/office/officeart/2005/8/quickstyle/simple2" qsCatId="simple" csTypeId="urn:microsoft.com/office/officeart/2005/8/colors/accent4_3" csCatId="accent4" phldr="1"/>
      <dgm:spPr/>
    </dgm:pt>
    <dgm:pt modelId="{CDE0B3DF-C3A0-4743-8647-066FD2E4EAD1}">
      <dgm:prSet phldrT="[Text]"/>
      <dgm:spPr>
        <a:solidFill>
          <a:schemeClr val="accent2">
            <a:lumMod val="60000"/>
            <a:lumOff val="40000"/>
            <a:alpha val="50000"/>
          </a:schemeClr>
        </a:solidFill>
      </dgm:spPr>
      <dgm:t>
        <a:bodyPr/>
        <a:lstStyle/>
        <a:p>
          <a:r>
            <a:rPr lang="en-GB" dirty="0" err="1" smtClean="0"/>
            <a:t>Mantid</a:t>
          </a:r>
          <a:endParaRPr lang="en-GB" dirty="0"/>
        </a:p>
      </dgm:t>
    </dgm:pt>
    <dgm:pt modelId="{E1F696D5-F1F1-427F-B31D-DA035FE2507E}" type="parTrans" cxnId="{2800C1F5-F9EC-4F09-BC2B-2417B6E8B9D6}">
      <dgm:prSet/>
      <dgm:spPr/>
      <dgm:t>
        <a:bodyPr/>
        <a:lstStyle/>
        <a:p>
          <a:endParaRPr lang="en-GB"/>
        </a:p>
      </dgm:t>
    </dgm:pt>
    <dgm:pt modelId="{5EA70050-93DE-4986-BCB6-584CAA4B97E7}" type="sibTrans" cxnId="{2800C1F5-F9EC-4F09-BC2B-2417B6E8B9D6}">
      <dgm:prSet/>
      <dgm:spPr/>
      <dgm:t>
        <a:bodyPr/>
        <a:lstStyle/>
        <a:p>
          <a:endParaRPr lang="en-GB"/>
        </a:p>
      </dgm:t>
    </dgm:pt>
    <dgm:pt modelId="{E70C8695-04FC-4E2B-B7EE-05AAB88C6AB0}">
      <dgm:prSet phldrT="[Text]"/>
      <dgm:spPr>
        <a:solidFill>
          <a:srgbClr val="00B050">
            <a:alpha val="50000"/>
          </a:srgbClr>
        </a:solidFill>
      </dgm:spPr>
      <dgm:t>
        <a:bodyPr/>
        <a:lstStyle/>
        <a:p>
          <a:r>
            <a:rPr lang="en-GB" dirty="0" smtClean="0"/>
            <a:t>VATES</a:t>
          </a:r>
          <a:endParaRPr lang="en-GB" dirty="0"/>
        </a:p>
      </dgm:t>
    </dgm:pt>
    <dgm:pt modelId="{C38CB1AB-EDB3-4233-91CB-F50916438191}" type="parTrans" cxnId="{47A71469-5EE3-45A2-B453-20D3A60ED360}">
      <dgm:prSet/>
      <dgm:spPr/>
      <dgm:t>
        <a:bodyPr/>
        <a:lstStyle/>
        <a:p>
          <a:endParaRPr lang="en-GB"/>
        </a:p>
      </dgm:t>
    </dgm:pt>
    <dgm:pt modelId="{36F14C55-79D8-4DAB-9DB5-F8D6B602EDBF}" type="sibTrans" cxnId="{47A71469-5EE3-45A2-B453-20D3A60ED360}">
      <dgm:prSet/>
      <dgm:spPr/>
      <dgm:t>
        <a:bodyPr/>
        <a:lstStyle/>
        <a:p>
          <a:endParaRPr lang="en-GB"/>
        </a:p>
      </dgm:t>
    </dgm:pt>
    <dgm:pt modelId="{4C8A127A-82B4-404D-85B2-579624665898}" type="pres">
      <dgm:prSet presAssocID="{AA956AA1-3F83-452D-A98B-E2BB2957FCCD}" presName="compositeShape" presStyleCnt="0">
        <dgm:presLayoutVars>
          <dgm:chMax val="7"/>
          <dgm:dir/>
          <dgm:resizeHandles val="exact"/>
        </dgm:presLayoutVars>
      </dgm:prSet>
      <dgm:spPr/>
    </dgm:pt>
    <dgm:pt modelId="{6403FB28-1097-4097-8491-D07A4E9757D6}" type="pres">
      <dgm:prSet presAssocID="{CDE0B3DF-C3A0-4743-8647-066FD2E4EAD1}" presName="circ1" presStyleLbl="vennNode1" presStyleIdx="0" presStyleCnt="2" custLinFactNeighborX="-17569" custLinFactNeighborY="752"/>
      <dgm:spPr/>
      <dgm:t>
        <a:bodyPr/>
        <a:lstStyle/>
        <a:p>
          <a:endParaRPr lang="en-GB"/>
        </a:p>
      </dgm:t>
    </dgm:pt>
    <dgm:pt modelId="{F1914CDD-EA7F-44FA-A090-4B6515306AF7}" type="pres">
      <dgm:prSet presAssocID="{CDE0B3DF-C3A0-4743-8647-066FD2E4EAD1}" presName="circ1Tx" presStyleLbl="revTx" presStyleIdx="0" presStyleCnt="0">
        <dgm:presLayoutVars>
          <dgm:chMax val="0"/>
          <dgm:chPref val="0"/>
          <dgm:bulletEnabled val="1"/>
        </dgm:presLayoutVars>
      </dgm:prSet>
      <dgm:spPr/>
      <dgm:t>
        <a:bodyPr/>
        <a:lstStyle/>
        <a:p>
          <a:endParaRPr lang="en-GB"/>
        </a:p>
      </dgm:t>
    </dgm:pt>
    <dgm:pt modelId="{F6689000-E340-4D8D-B5AB-EA6E3CF776D8}" type="pres">
      <dgm:prSet presAssocID="{E70C8695-04FC-4E2B-B7EE-05AAB88C6AB0}" presName="circ2" presStyleLbl="vennNode1" presStyleIdx="1" presStyleCnt="2"/>
      <dgm:spPr/>
      <dgm:t>
        <a:bodyPr/>
        <a:lstStyle/>
        <a:p>
          <a:endParaRPr lang="en-GB"/>
        </a:p>
      </dgm:t>
    </dgm:pt>
    <dgm:pt modelId="{97C253B9-4958-4067-82DF-BE3BDF7F2E34}" type="pres">
      <dgm:prSet presAssocID="{E70C8695-04FC-4E2B-B7EE-05AAB88C6AB0}" presName="circ2Tx" presStyleLbl="revTx" presStyleIdx="0" presStyleCnt="0">
        <dgm:presLayoutVars>
          <dgm:chMax val="0"/>
          <dgm:chPref val="0"/>
          <dgm:bulletEnabled val="1"/>
        </dgm:presLayoutVars>
      </dgm:prSet>
      <dgm:spPr/>
      <dgm:t>
        <a:bodyPr/>
        <a:lstStyle/>
        <a:p>
          <a:endParaRPr lang="en-GB"/>
        </a:p>
      </dgm:t>
    </dgm:pt>
  </dgm:ptLst>
  <dgm:cxnLst>
    <dgm:cxn modelId="{4EDBEF10-C43D-4DE4-B602-1CB7F7E2C762}" type="presOf" srcId="{E70C8695-04FC-4E2B-B7EE-05AAB88C6AB0}" destId="{97C253B9-4958-4067-82DF-BE3BDF7F2E34}" srcOrd="1" destOrd="0" presId="urn:microsoft.com/office/officeart/2005/8/layout/venn1"/>
    <dgm:cxn modelId="{FA0F31F6-DA7F-452C-B4C7-FE7C49ABF22E}" type="presOf" srcId="{CDE0B3DF-C3A0-4743-8647-066FD2E4EAD1}" destId="{6403FB28-1097-4097-8491-D07A4E9757D6}" srcOrd="0" destOrd="0" presId="urn:microsoft.com/office/officeart/2005/8/layout/venn1"/>
    <dgm:cxn modelId="{C5E3B8C6-73FD-4B01-876F-989E629CC120}" type="presOf" srcId="{AA956AA1-3F83-452D-A98B-E2BB2957FCCD}" destId="{4C8A127A-82B4-404D-85B2-579624665898}" srcOrd="0" destOrd="0" presId="urn:microsoft.com/office/officeart/2005/8/layout/venn1"/>
    <dgm:cxn modelId="{75A2D13F-9B31-4254-9140-0CE833B0C86D}" type="presOf" srcId="{CDE0B3DF-C3A0-4743-8647-066FD2E4EAD1}" destId="{F1914CDD-EA7F-44FA-A090-4B6515306AF7}" srcOrd="1" destOrd="0" presId="urn:microsoft.com/office/officeart/2005/8/layout/venn1"/>
    <dgm:cxn modelId="{2800C1F5-F9EC-4F09-BC2B-2417B6E8B9D6}" srcId="{AA956AA1-3F83-452D-A98B-E2BB2957FCCD}" destId="{CDE0B3DF-C3A0-4743-8647-066FD2E4EAD1}" srcOrd="0" destOrd="0" parTransId="{E1F696D5-F1F1-427F-B31D-DA035FE2507E}" sibTransId="{5EA70050-93DE-4986-BCB6-584CAA4B97E7}"/>
    <dgm:cxn modelId="{47A71469-5EE3-45A2-B453-20D3A60ED360}" srcId="{AA956AA1-3F83-452D-A98B-E2BB2957FCCD}" destId="{E70C8695-04FC-4E2B-B7EE-05AAB88C6AB0}" srcOrd="1" destOrd="0" parTransId="{C38CB1AB-EDB3-4233-91CB-F50916438191}" sibTransId="{36F14C55-79D8-4DAB-9DB5-F8D6B602EDBF}"/>
    <dgm:cxn modelId="{A7831782-C0EC-4939-909D-324F4CEE52C2}" type="presOf" srcId="{E70C8695-04FC-4E2B-B7EE-05AAB88C6AB0}" destId="{F6689000-E340-4D8D-B5AB-EA6E3CF776D8}" srcOrd="0" destOrd="0" presId="urn:microsoft.com/office/officeart/2005/8/layout/venn1"/>
    <dgm:cxn modelId="{DBB1153C-2073-49FE-8467-CE13FE74A6B0}" type="presParOf" srcId="{4C8A127A-82B4-404D-85B2-579624665898}" destId="{6403FB28-1097-4097-8491-D07A4E9757D6}" srcOrd="0" destOrd="0" presId="urn:microsoft.com/office/officeart/2005/8/layout/venn1"/>
    <dgm:cxn modelId="{A2BDA4EE-121A-4169-A425-A0460130701C}" type="presParOf" srcId="{4C8A127A-82B4-404D-85B2-579624665898}" destId="{F1914CDD-EA7F-44FA-A090-4B6515306AF7}" srcOrd="1" destOrd="0" presId="urn:microsoft.com/office/officeart/2005/8/layout/venn1"/>
    <dgm:cxn modelId="{15486214-496E-453B-B6A4-6F92FBABEF21}" type="presParOf" srcId="{4C8A127A-82B4-404D-85B2-579624665898}" destId="{F6689000-E340-4D8D-B5AB-EA6E3CF776D8}" srcOrd="2" destOrd="0" presId="urn:microsoft.com/office/officeart/2005/8/layout/venn1"/>
    <dgm:cxn modelId="{AD0C12C4-C37A-4D19-9D4A-FEFEF8221688}" type="presParOf" srcId="{4C8A127A-82B4-404D-85B2-579624665898}" destId="{97C253B9-4958-4067-82DF-BE3BDF7F2E34}" srcOrd="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8A00AE-4335-4CE8-B510-67DCB8AF4EF8}" type="doc">
      <dgm:prSet loTypeId="urn:microsoft.com/office/officeart/2005/8/layout/hProcess11" loCatId="process" qsTypeId="urn:microsoft.com/office/officeart/2005/8/quickstyle/3d3" qsCatId="3D" csTypeId="urn:microsoft.com/office/officeart/2005/8/colors/accent1_1" csCatId="accent1" phldr="1"/>
      <dgm:spPr/>
    </dgm:pt>
    <dgm:pt modelId="{30B1B902-BB74-4B05-B0C3-3EAFF4962734}">
      <dgm:prSet phldrT="[Text]"/>
      <dgm:spPr/>
      <dgm:t>
        <a:bodyPr/>
        <a:lstStyle/>
        <a:p>
          <a:r>
            <a:rPr lang="en-GB" dirty="0" smtClean="0"/>
            <a:t>Requirements Engineering</a:t>
          </a:r>
          <a:endParaRPr lang="en-GB" dirty="0"/>
        </a:p>
      </dgm:t>
    </dgm:pt>
    <dgm:pt modelId="{B096A30E-2DAE-4C59-9061-AEBE7368481A}" type="parTrans" cxnId="{9FB3400C-6B9F-43DB-BB62-0EF3451541C3}">
      <dgm:prSet/>
      <dgm:spPr/>
      <dgm:t>
        <a:bodyPr/>
        <a:lstStyle/>
        <a:p>
          <a:endParaRPr lang="en-GB"/>
        </a:p>
      </dgm:t>
    </dgm:pt>
    <dgm:pt modelId="{166C4D2E-AC00-46BA-9707-8CA6A804C50E}" type="sibTrans" cxnId="{9FB3400C-6B9F-43DB-BB62-0EF3451541C3}">
      <dgm:prSet/>
      <dgm:spPr/>
      <dgm:t>
        <a:bodyPr/>
        <a:lstStyle/>
        <a:p>
          <a:endParaRPr lang="en-GB"/>
        </a:p>
      </dgm:t>
    </dgm:pt>
    <dgm:pt modelId="{9C09B1FC-08A4-43D5-ACD9-F6BB7A950D75}">
      <dgm:prSet phldrT="[Text]"/>
      <dgm:spPr/>
      <dgm:t>
        <a:bodyPr/>
        <a:lstStyle/>
        <a:p>
          <a:r>
            <a:rPr lang="en-GB" dirty="0" smtClean="0"/>
            <a:t>Prototyping</a:t>
          </a:r>
          <a:endParaRPr lang="en-GB" dirty="0"/>
        </a:p>
      </dgm:t>
    </dgm:pt>
    <dgm:pt modelId="{5C74273D-9054-4411-922F-F798C205603C}" type="parTrans" cxnId="{6D6D4E34-20C5-483E-81AE-15EFDD870EED}">
      <dgm:prSet/>
      <dgm:spPr/>
      <dgm:t>
        <a:bodyPr/>
        <a:lstStyle/>
        <a:p>
          <a:endParaRPr lang="en-GB"/>
        </a:p>
      </dgm:t>
    </dgm:pt>
    <dgm:pt modelId="{140BFC04-8299-4EFF-A424-FB29F19E39A8}" type="sibTrans" cxnId="{6D6D4E34-20C5-483E-81AE-15EFDD870EED}">
      <dgm:prSet/>
      <dgm:spPr/>
      <dgm:t>
        <a:bodyPr/>
        <a:lstStyle/>
        <a:p>
          <a:endParaRPr lang="en-GB"/>
        </a:p>
      </dgm:t>
    </dgm:pt>
    <dgm:pt modelId="{8EED0DBE-339E-48F4-A2B7-21FC9A49CB4E}">
      <dgm:prSet phldrT="[Text]"/>
      <dgm:spPr/>
      <dgm:t>
        <a:bodyPr/>
        <a:lstStyle/>
        <a:p>
          <a:r>
            <a:rPr lang="en-GB" dirty="0" smtClean="0"/>
            <a:t>Global Design</a:t>
          </a:r>
          <a:endParaRPr lang="en-GB" dirty="0"/>
        </a:p>
      </dgm:t>
    </dgm:pt>
    <dgm:pt modelId="{BBE964D1-4AF2-4523-A4E8-2C32ED2B903F}" type="parTrans" cxnId="{DAA641CE-B81C-4C91-A1C4-95DD02FE113B}">
      <dgm:prSet/>
      <dgm:spPr/>
      <dgm:t>
        <a:bodyPr/>
        <a:lstStyle/>
        <a:p>
          <a:endParaRPr lang="en-GB"/>
        </a:p>
      </dgm:t>
    </dgm:pt>
    <dgm:pt modelId="{C9E4E3C5-6B8A-4DFC-9E53-6B9640975854}" type="sibTrans" cxnId="{DAA641CE-B81C-4C91-A1C4-95DD02FE113B}">
      <dgm:prSet/>
      <dgm:spPr/>
      <dgm:t>
        <a:bodyPr/>
        <a:lstStyle/>
        <a:p>
          <a:endParaRPr lang="en-GB"/>
        </a:p>
      </dgm:t>
    </dgm:pt>
    <dgm:pt modelId="{399F0573-6271-441A-B6DF-78881B848D0F}">
      <dgm:prSet phldrT="[Text]"/>
      <dgm:spPr/>
      <dgm:t>
        <a:bodyPr/>
        <a:lstStyle/>
        <a:p>
          <a:r>
            <a:rPr lang="en-GB" dirty="0" smtClean="0"/>
            <a:t>1</a:t>
          </a:r>
          <a:r>
            <a:rPr lang="en-GB" baseline="30000" dirty="0" smtClean="0"/>
            <a:t>st</a:t>
          </a:r>
          <a:r>
            <a:rPr lang="en-GB" dirty="0" smtClean="0"/>
            <a:t> Iteration</a:t>
          </a:r>
          <a:endParaRPr lang="en-GB" dirty="0"/>
        </a:p>
      </dgm:t>
    </dgm:pt>
    <dgm:pt modelId="{AC23225F-F997-4D74-9184-178F98DDC6C6}" type="parTrans" cxnId="{C4C3E459-0B9E-44DF-A5CA-195A8D1A4511}">
      <dgm:prSet/>
      <dgm:spPr/>
      <dgm:t>
        <a:bodyPr/>
        <a:lstStyle/>
        <a:p>
          <a:endParaRPr lang="en-GB"/>
        </a:p>
      </dgm:t>
    </dgm:pt>
    <dgm:pt modelId="{953FEAAB-AC23-4893-88D0-80F907BF280C}" type="sibTrans" cxnId="{C4C3E459-0B9E-44DF-A5CA-195A8D1A4511}">
      <dgm:prSet/>
      <dgm:spPr/>
      <dgm:t>
        <a:bodyPr/>
        <a:lstStyle/>
        <a:p>
          <a:endParaRPr lang="en-GB"/>
        </a:p>
      </dgm:t>
    </dgm:pt>
    <dgm:pt modelId="{D5B2ABA4-4B7C-42BB-BAFA-3DA77B580B1E}">
      <dgm:prSet phldrT="[Text]"/>
      <dgm:spPr/>
      <dgm:t>
        <a:bodyPr/>
        <a:lstStyle/>
        <a:p>
          <a:r>
            <a:rPr lang="en-GB" dirty="0" smtClean="0"/>
            <a:t>Nth iteration</a:t>
          </a:r>
          <a:endParaRPr lang="en-GB" dirty="0"/>
        </a:p>
      </dgm:t>
    </dgm:pt>
    <dgm:pt modelId="{A4E0CA0C-31E9-4460-95F8-D7250F6D9698}" type="parTrans" cxnId="{45F0213B-10FF-4C7C-AA01-561A15C5AE3A}">
      <dgm:prSet/>
      <dgm:spPr/>
      <dgm:t>
        <a:bodyPr/>
        <a:lstStyle/>
        <a:p>
          <a:endParaRPr lang="en-GB"/>
        </a:p>
      </dgm:t>
    </dgm:pt>
    <dgm:pt modelId="{F83CC066-B75F-4424-AE21-EBB07E8EE1E2}" type="sibTrans" cxnId="{45F0213B-10FF-4C7C-AA01-561A15C5AE3A}">
      <dgm:prSet/>
      <dgm:spPr/>
      <dgm:t>
        <a:bodyPr/>
        <a:lstStyle/>
        <a:p>
          <a:endParaRPr lang="en-GB"/>
        </a:p>
      </dgm:t>
    </dgm:pt>
    <dgm:pt modelId="{85C18D14-5352-455F-BB94-7DA0EFC163A6}">
      <dgm:prSet phldrT="[Text]"/>
      <dgm:spPr/>
      <dgm:t>
        <a:bodyPr/>
        <a:lstStyle/>
        <a:p>
          <a:r>
            <a:rPr lang="en-GB" dirty="0" smtClean="0"/>
            <a:t>Final Deployment</a:t>
          </a:r>
          <a:endParaRPr lang="en-GB" dirty="0"/>
        </a:p>
      </dgm:t>
    </dgm:pt>
    <dgm:pt modelId="{09A0C944-DE36-4112-A54B-AB0D925622B4}" type="parTrans" cxnId="{D9915BFE-6C36-44C3-A570-7864724B998A}">
      <dgm:prSet/>
      <dgm:spPr/>
      <dgm:t>
        <a:bodyPr/>
        <a:lstStyle/>
        <a:p>
          <a:endParaRPr lang="en-GB"/>
        </a:p>
      </dgm:t>
    </dgm:pt>
    <dgm:pt modelId="{1F59502A-44BC-4748-8965-D7D50A0B3895}" type="sibTrans" cxnId="{D9915BFE-6C36-44C3-A570-7864724B998A}">
      <dgm:prSet/>
      <dgm:spPr/>
      <dgm:t>
        <a:bodyPr/>
        <a:lstStyle/>
        <a:p>
          <a:endParaRPr lang="en-GB"/>
        </a:p>
      </dgm:t>
    </dgm:pt>
    <dgm:pt modelId="{7C361395-6882-4BE2-9C0E-9E636A34BEDA}">
      <dgm:prSet phldrT="[Text]"/>
      <dgm:spPr/>
      <dgm:t>
        <a:bodyPr/>
        <a:lstStyle/>
        <a:p>
          <a:r>
            <a:rPr lang="en-GB" dirty="0" smtClean="0"/>
            <a:t>Maintenance</a:t>
          </a:r>
          <a:endParaRPr lang="en-GB" dirty="0"/>
        </a:p>
      </dgm:t>
    </dgm:pt>
    <dgm:pt modelId="{8094EDF0-30DA-44AA-B6CB-0EBBC63B5C5A}" type="parTrans" cxnId="{15B5369E-6AD0-462E-B5BB-876C4942608A}">
      <dgm:prSet/>
      <dgm:spPr/>
      <dgm:t>
        <a:bodyPr/>
        <a:lstStyle/>
        <a:p>
          <a:endParaRPr lang="en-GB"/>
        </a:p>
      </dgm:t>
    </dgm:pt>
    <dgm:pt modelId="{CAAD28A5-F9BB-4E54-B490-24869F00AFA9}" type="sibTrans" cxnId="{15B5369E-6AD0-462E-B5BB-876C4942608A}">
      <dgm:prSet/>
      <dgm:spPr/>
      <dgm:t>
        <a:bodyPr/>
        <a:lstStyle/>
        <a:p>
          <a:endParaRPr lang="en-GB"/>
        </a:p>
      </dgm:t>
    </dgm:pt>
    <dgm:pt modelId="{F6DB407C-A180-4345-A74C-EC67A6BD3CAF}" type="pres">
      <dgm:prSet presAssocID="{1D8A00AE-4335-4CE8-B510-67DCB8AF4EF8}" presName="Name0" presStyleCnt="0">
        <dgm:presLayoutVars>
          <dgm:dir/>
          <dgm:resizeHandles val="exact"/>
        </dgm:presLayoutVars>
      </dgm:prSet>
      <dgm:spPr/>
    </dgm:pt>
    <dgm:pt modelId="{1246A835-0C8F-487F-AF2E-F117DF61ECE4}" type="pres">
      <dgm:prSet presAssocID="{1D8A00AE-4335-4CE8-B510-67DCB8AF4EF8}" presName="arrow" presStyleLbl="bgShp" presStyleIdx="0" presStyleCnt="1" custLinFactNeighborY="1274"/>
      <dgm:spPr/>
    </dgm:pt>
    <dgm:pt modelId="{793266EB-5AFA-4CE7-847D-3D62E9CD1BA2}" type="pres">
      <dgm:prSet presAssocID="{1D8A00AE-4335-4CE8-B510-67DCB8AF4EF8}" presName="points" presStyleCnt="0"/>
      <dgm:spPr/>
    </dgm:pt>
    <dgm:pt modelId="{5DCF9CBD-7226-4CF1-BB3D-2AFE5DED63D2}" type="pres">
      <dgm:prSet presAssocID="{30B1B902-BB74-4B05-B0C3-3EAFF4962734}" presName="compositeA" presStyleCnt="0"/>
      <dgm:spPr/>
    </dgm:pt>
    <dgm:pt modelId="{6E25F8A3-1410-4B87-8B9C-841974562122}" type="pres">
      <dgm:prSet presAssocID="{30B1B902-BB74-4B05-B0C3-3EAFF4962734}" presName="textA" presStyleLbl="revTx" presStyleIdx="0" presStyleCnt="7" custScaleX="90980" custScaleY="32889" custLinFactNeighborX="3414" custLinFactNeighborY="14230">
        <dgm:presLayoutVars>
          <dgm:bulletEnabled val="1"/>
        </dgm:presLayoutVars>
      </dgm:prSet>
      <dgm:spPr/>
      <dgm:t>
        <a:bodyPr/>
        <a:lstStyle/>
        <a:p>
          <a:endParaRPr lang="en-GB"/>
        </a:p>
      </dgm:t>
    </dgm:pt>
    <dgm:pt modelId="{779D1C84-97F9-45FE-9BC0-CE2745395F47}" type="pres">
      <dgm:prSet presAssocID="{30B1B902-BB74-4B05-B0C3-3EAFF4962734}" presName="circleA" presStyleLbl="node1" presStyleIdx="0" presStyleCnt="7" custLinFactNeighborX="9503" custLinFactNeighborY="60074"/>
      <dgm:spPr/>
    </dgm:pt>
    <dgm:pt modelId="{A7B624E0-1C6E-49AE-BDDA-37311F2F1534}" type="pres">
      <dgm:prSet presAssocID="{30B1B902-BB74-4B05-B0C3-3EAFF4962734}" presName="spaceA" presStyleCnt="0"/>
      <dgm:spPr/>
    </dgm:pt>
    <dgm:pt modelId="{B0B0BF19-14A6-4DC9-803D-D44C3F5148E3}" type="pres">
      <dgm:prSet presAssocID="{166C4D2E-AC00-46BA-9707-8CA6A804C50E}" presName="space" presStyleCnt="0"/>
      <dgm:spPr/>
    </dgm:pt>
    <dgm:pt modelId="{9B4275D3-325E-4150-9849-089E034D654E}" type="pres">
      <dgm:prSet presAssocID="{9C09B1FC-08A4-43D5-ACD9-F6BB7A950D75}" presName="compositeB" presStyleCnt="0"/>
      <dgm:spPr/>
    </dgm:pt>
    <dgm:pt modelId="{1963EB21-3F7E-495B-960F-4ED3C9A3CDDA}" type="pres">
      <dgm:prSet presAssocID="{9C09B1FC-08A4-43D5-ACD9-F6BB7A950D75}" presName="textB" presStyleLbl="revTx" presStyleIdx="1" presStyleCnt="7" custScaleX="91053" custScaleY="24031" custLinFactNeighborX="-52945" custLinFactNeighborY="-25362">
        <dgm:presLayoutVars>
          <dgm:bulletEnabled val="1"/>
        </dgm:presLayoutVars>
      </dgm:prSet>
      <dgm:spPr/>
      <dgm:t>
        <a:bodyPr/>
        <a:lstStyle/>
        <a:p>
          <a:endParaRPr lang="en-GB"/>
        </a:p>
      </dgm:t>
    </dgm:pt>
    <dgm:pt modelId="{9B3AA4A2-06FA-4E08-8689-AB764C2E880D}" type="pres">
      <dgm:prSet presAssocID="{9C09B1FC-08A4-43D5-ACD9-F6BB7A950D75}" presName="circleB" presStyleLbl="node1" presStyleIdx="1" presStyleCnt="7" custLinFactX="-42034" custLinFactNeighborX="-100000" custLinFactNeighborY="-83006"/>
      <dgm:spPr/>
    </dgm:pt>
    <dgm:pt modelId="{32F31ED3-2560-440D-85BD-C3D1B87C7FA3}" type="pres">
      <dgm:prSet presAssocID="{9C09B1FC-08A4-43D5-ACD9-F6BB7A950D75}" presName="spaceB" presStyleCnt="0"/>
      <dgm:spPr/>
    </dgm:pt>
    <dgm:pt modelId="{9E384991-B5C6-4A34-B4B4-EA0240EF3E67}" type="pres">
      <dgm:prSet presAssocID="{140BFC04-8299-4EFF-A424-FB29F19E39A8}" presName="space" presStyleCnt="0"/>
      <dgm:spPr/>
    </dgm:pt>
    <dgm:pt modelId="{147F7ACE-96BF-44E8-BE91-80281A8AC844}" type="pres">
      <dgm:prSet presAssocID="{8EED0DBE-339E-48F4-A2B7-21FC9A49CB4E}" presName="compositeA" presStyleCnt="0"/>
      <dgm:spPr/>
    </dgm:pt>
    <dgm:pt modelId="{47460229-EADE-436E-B153-F9112008546C}" type="pres">
      <dgm:prSet presAssocID="{8EED0DBE-339E-48F4-A2B7-21FC9A49CB4E}" presName="textA" presStyleLbl="revTx" presStyleIdx="2" presStyleCnt="7" custScaleX="110335" custScaleY="34830" custLinFactX="-25008" custLinFactNeighborX="-100000" custLinFactNeighborY="-7433">
        <dgm:presLayoutVars>
          <dgm:bulletEnabled val="1"/>
        </dgm:presLayoutVars>
      </dgm:prSet>
      <dgm:spPr/>
      <dgm:t>
        <a:bodyPr/>
        <a:lstStyle/>
        <a:p>
          <a:endParaRPr lang="en-GB"/>
        </a:p>
      </dgm:t>
    </dgm:pt>
    <dgm:pt modelId="{F15E6C48-D0CC-4BB3-80EA-2CF0958C1347}" type="pres">
      <dgm:prSet presAssocID="{8EED0DBE-339E-48F4-A2B7-21FC9A49CB4E}" presName="circleA" presStyleLbl="node1" presStyleIdx="2" presStyleCnt="7" custLinFactX="-110035" custLinFactNeighborX="-200000" custLinFactNeighborY="58133"/>
      <dgm:spPr/>
    </dgm:pt>
    <dgm:pt modelId="{2296C1B9-7580-43D1-9F5E-7E9190BB5F66}" type="pres">
      <dgm:prSet presAssocID="{8EED0DBE-339E-48F4-A2B7-21FC9A49CB4E}" presName="spaceA" presStyleCnt="0"/>
      <dgm:spPr/>
    </dgm:pt>
    <dgm:pt modelId="{CFA72C4B-5525-4949-9512-4750414434D0}" type="pres">
      <dgm:prSet presAssocID="{C9E4E3C5-6B8A-4DFC-9E53-6B9640975854}" presName="space" presStyleCnt="0"/>
      <dgm:spPr/>
    </dgm:pt>
    <dgm:pt modelId="{E4A51B61-5C87-4D3A-B558-10FDFA323796}" type="pres">
      <dgm:prSet presAssocID="{399F0573-6271-441A-B6DF-78881B848D0F}" presName="compositeB" presStyleCnt="0"/>
      <dgm:spPr/>
    </dgm:pt>
    <dgm:pt modelId="{E1A8FC7F-29DC-46C9-8D0F-D0210DCE1C1B}" type="pres">
      <dgm:prSet presAssocID="{399F0573-6271-441A-B6DF-78881B848D0F}" presName="textB" presStyleLbl="revTx" presStyleIdx="3" presStyleCnt="7" custScaleX="91053" custScaleY="51822" custLinFactX="-87888" custLinFactNeighborX="-100000" custLinFactNeighborY="-4519">
        <dgm:presLayoutVars>
          <dgm:bulletEnabled val="1"/>
        </dgm:presLayoutVars>
      </dgm:prSet>
      <dgm:spPr/>
      <dgm:t>
        <a:bodyPr/>
        <a:lstStyle/>
        <a:p>
          <a:endParaRPr lang="en-GB"/>
        </a:p>
      </dgm:t>
    </dgm:pt>
    <dgm:pt modelId="{921A6FA4-6CF1-48FA-B698-01E28B9D1B17}" type="pres">
      <dgm:prSet presAssocID="{399F0573-6271-441A-B6DF-78881B848D0F}" presName="circleB" presStyleLbl="node1" presStyleIdx="3" presStyleCnt="7" custScaleX="99999" custScaleY="100000" custLinFactX="-200000" custLinFactNeighborX="-278036" custLinFactNeighborY="-55215"/>
      <dgm:spPr/>
    </dgm:pt>
    <dgm:pt modelId="{0592307D-9445-4BBE-97B3-77DC203DFB3C}" type="pres">
      <dgm:prSet presAssocID="{399F0573-6271-441A-B6DF-78881B848D0F}" presName="spaceB" presStyleCnt="0"/>
      <dgm:spPr/>
    </dgm:pt>
    <dgm:pt modelId="{50731CC8-6311-48BE-A4C8-862C259C5777}" type="pres">
      <dgm:prSet presAssocID="{953FEAAB-AC23-4893-88D0-80F907BF280C}" presName="space" presStyleCnt="0"/>
      <dgm:spPr/>
    </dgm:pt>
    <dgm:pt modelId="{CF1AB257-EC99-4F83-9C1D-350F18E98741}" type="pres">
      <dgm:prSet presAssocID="{D5B2ABA4-4B7C-42BB-BAFA-3DA77B580B1E}" presName="compositeA" presStyleCnt="0"/>
      <dgm:spPr/>
    </dgm:pt>
    <dgm:pt modelId="{126D4349-AB7C-4FA4-81EF-88447FD70F88}" type="pres">
      <dgm:prSet presAssocID="{D5B2ABA4-4B7C-42BB-BAFA-3DA77B580B1E}" presName="textA" presStyleLbl="revTx" presStyleIdx="4" presStyleCnt="7" custScaleX="104992" custScaleY="24028" custLinFactNeighborX="-67819" custLinFactNeighborY="20874">
        <dgm:presLayoutVars>
          <dgm:bulletEnabled val="1"/>
        </dgm:presLayoutVars>
      </dgm:prSet>
      <dgm:spPr/>
      <dgm:t>
        <a:bodyPr/>
        <a:lstStyle/>
        <a:p>
          <a:endParaRPr lang="en-GB"/>
        </a:p>
      </dgm:t>
    </dgm:pt>
    <dgm:pt modelId="{01B6380D-7417-43F2-BEE2-9D45D657A514}" type="pres">
      <dgm:prSet presAssocID="{D5B2ABA4-4B7C-42BB-BAFA-3DA77B580B1E}" presName="circleA" presStyleLbl="node1" presStyleIdx="4" presStyleCnt="7" custLinFactX="-94189" custLinFactNeighborX="-100000" custLinFactNeighborY="68935"/>
      <dgm:spPr/>
    </dgm:pt>
    <dgm:pt modelId="{D59B90E1-473D-4135-8498-0492D96628C8}" type="pres">
      <dgm:prSet presAssocID="{D5B2ABA4-4B7C-42BB-BAFA-3DA77B580B1E}" presName="spaceA" presStyleCnt="0"/>
      <dgm:spPr/>
    </dgm:pt>
    <dgm:pt modelId="{BDD3C3EB-0815-40F2-9F89-9FA0560424F3}" type="pres">
      <dgm:prSet presAssocID="{F83CC066-B75F-4424-AE21-EBB07E8EE1E2}" presName="space" presStyleCnt="0"/>
      <dgm:spPr/>
    </dgm:pt>
    <dgm:pt modelId="{08DFB7A0-6DDC-41B6-A825-5F8A5A580CD2}" type="pres">
      <dgm:prSet presAssocID="{85C18D14-5352-455F-BB94-7DA0EFC163A6}" presName="compositeB" presStyleCnt="0"/>
      <dgm:spPr/>
    </dgm:pt>
    <dgm:pt modelId="{64D7C5DA-2AD1-4F1E-B91C-03EA17A1A56F}" type="pres">
      <dgm:prSet presAssocID="{85C18D14-5352-455F-BB94-7DA0EFC163A6}" presName="textB" presStyleLbl="revTx" presStyleIdx="5" presStyleCnt="7" custScaleX="109593" custScaleY="63348" custLinFactNeighborX="92598" custLinFactNeighborY="8555">
        <dgm:presLayoutVars>
          <dgm:bulletEnabled val="1"/>
        </dgm:presLayoutVars>
      </dgm:prSet>
      <dgm:spPr/>
      <dgm:t>
        <a:bodyPr/>
        <a:lstStyle/>
        <a:p>
          <a:endParaRPr lang="en-GB"/>
        </a:p>
      </dgm:t>
    </dgm:pt>
    <dgm:pt modelId="{04F2ADC3-C584-428A-A6BE-12F7413A19BE}" type="pres">
      <dgm:prSet presAssocID="{85C18D14-5352-455F-BB94-7DA0EFC163A6}" presName="circleB" presStyleLbl="node1" presStyleIdx="5" presStyleCnt="7" custLinFactX="100000" custLinFactNeighborX="132715" custLinFactNeighborY="-43689"/>
      <dgm:spPr/>
    </dgm:pt>
    <dgm:pt modelId="{01644A67-B3DD-4734-83EF-320987D8741B}" type="pres">
      <dgm:prSet presAssocID="{85C18D14-5352-455F-BB94-7DA0EFC163A6}" presName="spaceB" presStyleCnt="0"/>
      <dgm:spPr/>
    </dgm:pt>
    <dgm:pt modelId="{E04F5704-CE57-4242-8BAC-BB26865EBB4A}" type="pres">
      <dgm:prSet presAssocID="{1F59502A-44BC-4748-8965-D7D50A0B3895}" presName="space" presStyleCnt="0"/>
      <dgm:spPr/>
    </dgm:pt>
    <dgm:pt modelId="{9DE9C268-650A-4084-A5EA-F86EC83D3D5E}" type="pres">
      <dgm:prSet presAssocID="{7C361395-6882-4BE2-9C0E-9E636A34BEDA}" presName="compositeA" presStyleCnt="0"/>
      <dgm:spPr/>
    </dgm:pt>
    <dgm:pt modelId="{4D0C3A22-EAA5-400F-9949-0A2C26CAD974}" type="pres">
      <dgm:prSet presAssocID="{7C361395-6882-4BE2-9C0E-9E636A34BEDA}" presName="textA" presStyleLbl="revTx" presStyleIdx="6" presStyleCnt="7" custScaleX="97953" custScaleY="24030" custLinFactNeighborX="48141" custLinFactNeighborY="20874">
        <dgm:presLayoutVars>
          <dgm:bulletEnabled val="1"/>
        </dgm:presLayoutVars>
      </dgm:prSet>
      <dgm:spPr/>
      <dgm:t>
        <a:bodyPr/>
        <a:lstStyle/>
        <a:p>
          <a:endParaRPr lang="en-GB"/>
        </a:p>
      </dgm:t>
    </dgm:pt>
    <dgm:pt modelId="{0D22EFD2-E403-4208-8AB8-10D9E899209C}" type="pres">
      <dgm:prSet presAssocID="{7C361395-6882-4BE2-9C0E-9E636A34BEDA}" presName="circleA" presStyleLbl="node1" presStyleIdx="6" presStyleCnt="7" custLinFactX="1076" custLinFactNeighborX="100000" custLinFactNeighborY="68933"/>
      <dgm:spPr/>
    </dgm:pt>
    <dgm:pt modelId="{A1AF958A-4782-4229-9EF2-DE5E2DA390A8}" type="pres">
      <dgm:prSet presAssocID="{7C361395-6882-4BE2-9C0E-9E636A34BEDA}" presName="spaceA" presStyleCnt="0"/>
      <dgm:spPr/>
    </dgm:pt>
  </dgm:ptLst>
  <dgm:cxnLst>
    <dgm:cxn modelId="{C4C3E459-0B9E-44DF-A5CA-195A8D1A4511}" srcId="{1D8A00AE-4335-4CE8-B510-67DCB8AF4EF8}" destId="{399F0573-6271-441A-B6DF-78881B848D0F}" srcOrd="3" destOrd="0" parTransId="{AC23225F-F997-4D74-9184-178F98DDC6C6}" sibTransId="{953FEAAB-AC23-4893-88D0-80F907BF280C}"/>
    <dgm:cxn modelId="{62238FC1-6C37-4A4A-8CE9-E3AC28C753E4}" type="presOf" srcId="{30B1B902-BB74-4B05-B0C3-3EAFF4962734}" destId="{6E25F8A3-1410-4B87-8B9C-841974562122}" srcOrd="0" destOrd="0" presId="urn:microsoft.com/office/officeart/2005/8/layout/hProcess11"/>
    <dgm:cxn modelId="{45F0213B-10FF-4C7C-AA01-561A15C5AE3A}" srcId="{1D8A00AE-4335-4CE8-B510-67DCB8AF4EF8}" destId="{D5B2ABA4-4B7C-42BB-BAFA-3DA77B580B1E}" srcOrd="4" destOrd="0" parTransId="{A4E0CA0C-31E9-4460-95F8-D7250F6D9698}" sibTransId="{F83CC066-B75F-4424-AE21-EBB07E8EE1E2}"/>
    <dgm:cxn modelId="{DAA641CE-B81C-4C91-A1C4-95DD02FE113B}" srcId="{1D8A00AE-4335-4CE8-B510-67DCB8AF4EF8}" destId="{8EED0DBE-339E-48F4-A2B7-21FC9A49CB4E}" srcOrd="2" destOrd="0" parTransId="{BBE964D1-4AF2-4523-A4E8-2C32ED2B903F}" sibTransId="{C9E4E3C5-6B8A-4DFC-9E53-6B9640975854}"/>
    <dgm:cxn modelId="{F0E5427D-6AD9-4443-8C06-C1F66B86A89A}" type="presOf" srcId="{7C361395-6882-4BE2-9C0E-9E636A34BEDA}" destId="{4D0C3A22-EAA5-400F-9949-0A2C26CAD974}" srcOrd="0" destOrd="0" presId="urn:microsoft.com/office/officeart/2005/8/layout/hProcess11"/>
    <dgm:cxn modelId="{5F78D9ED-82ED-47EC-A21B-E4110E98C740}" type="presOf" srcId="{399F0573-6271-441A-B6DF-78881B848D0F}" destId="{E1A8FC7F-29DC-46C9-8D0F-D0210DCE1C1B}" srcOrd="0" destOrd="0" presId="urn:microsoft.com/office/officeart/2005/8/layout/hProcess11"/>
    <dgm:cxn modelId="{15B5369E-6AD0-462E-B5BB-876C4942608A}" srcId="{1D8A00AE-4335-4CE8-B510-67DCB8AF4EF8}" destId="{7C361395-6882-4BE2-9C0E-9E636A34BEDA}" srcOrd="6" destOrd="0" parTransId="{8094EDF0-30DA-44AA-B6CB-0EBBC63B5C5A}" sibTransId="{CAAD28A5-F9BB-4E54-B490-24869F00AFA9}"/>
    <dgm:cxn modelId="{93894B49-48AF-42AD-878D-02301FB256B8}" type="presOf" srcId="{9C09B1FC-08A4-43D5-ACD9-F6BB7A950D75}" destId="{1963EB21-3F7E-495B-960F-4ED3C9A3CDDA}" srcOrd="0" destOrd="0" presId="urn:microsoft.com/office/officeart/2005/8/layout/hProcess11"/>
    <dgm:cxn modelId="{9FB3400C-6B9F-43DB-BB62-0EF3451541C3}" srcId="{1D8A00AE-4335-4CE8-B510-67DCB8AF4EF8}" destId="{30B1B902-BB74-4B05-B0C3-3EAFF4962734}" srcOrd="0" destOrd="0" parTransId="{B096A30E-2DAE-4C59-9061-AEBE7368481A}" sibTransId="{166C4D2E-AC00-46BA-9707-8CA6A804C50E}"/>
    <dgm:cxn modelId="{B7132A81-1618-4573-88D2-56440ED64E1F}" type="presOf" srcId="{D5B2ABA4-4B7C-42BB-BAFA-3DA77B580B1E}" destId="{126D4349-AB7C-4FA4-81EF-88447FD70F88}" srcOrd="0" destOrd="0" presId="urn:microsoft.com/office/officeart/2005/8/layout/hProcess11"/>
    <dgm:cxn modelId="{202B055E-A05C-4541-9AF2-80A00A843AEF}" type="presOf" srcId="{8EED0DBE-339E-48F4-A2B7-21FC9A49CB4E}" destId="{47460229-EADE-436E-B153-F9112008546C}" srcOrd="0" destOrd="0" presId="urn:microsoft.com/office/officeart/2005/8/layout/hProcess11"/>
    <dgm:cxn modelId="{8BED8F82-EE4B-405A-A0A1-FA00CC05EB16}" type="presOf" srcId="{1D8A00AE-4335-4CE8-B510-67DCB8AF4EF8}" destId="{F6DB407C-A180-4345-A74C-EC67A6BD3CAF}" srcOrd="0" destOrd="0" presId="urn:microsoft.com/office/officeart/2005/8/layout/hProcess11"/>
    <dgm:cxn modelId="{D9915BFE-6C36-44C3-A570-7864724B998A}" srcId="{1D8A00AE-4335-4CE8-B510-67DCB8AF4EF8}" destId="{85C18D14-5352-455F-BB94-7DA0EFC163A6}" srcOrd="5" destOrd="0" parTransId="{09A0C944-DE36-4112-A54B-AB0D925622B4}" sibTransId="{1F59502A-44BC-4748-8965-D7D50A0B3895}"/>
    <dgm:cxn modelId="{6D6D4E34-20C5-483E-81AE-15EFDD870EED}" srcId="{1D8A00AE-4335-4CE8-B510-67DCB8AF4EF8}" destId="{9C09B1FC-08A4-43D5-ACD9-F6BB7A950D75}" srcOrd="1" destOrd="0" parTransId="{5C74273D-9054-4411-922F-F798C205603C}" sibTransId="{140BFC04-8299-4EFF-A424-FB29F19E39A8}"/>
    <dgm:cxn modelId="{A2464CD0-0845-4FA6-8BC0-9024FA91245B}" type="presOf" srcId="{85C18D14-5352-455F-BB94-7DA0EFC163A6}" destId="{64D7C5DA-2AD1-4F1E-B91C-03EA17A1A56F}" srcOrd="0" destOrd="0" presId="urn:microsoft.com/office/officeart/2005/8/layout/hProcess11"/>
    <dgm:cxn modelId="{540FFF87-ECF9-452A-91C7-483D1E7D988A}" type="presParOf" srcId="{F6DB407C-A180-4345-A74C-EC67A6BD3CAF}" destId="{1246A835-0C8F-487F-AF2E-F117DF61ECE4}" srcOrd="0" destOrd="0" presId="urn:microsoft.com/office/officeart/2005/8/layout/hProcess11"/>
    <dgm:cxn modelId="{85B56AE5-6C13-4423-83EE-A92095A29876}" type="presParOf" srcId="{F6DB407C-A180-4345-A74C-EC67A6BD3CAF}" destId="{793266EB-5AFA-4CE7-847D-3D62E9CD1BA2}" srcOrd="1" destOrd="0" presId="urn:microsoft.com/office/officeart/2005/8/layout/hProcess11"/>
    <dgm:cxn modelId="{C60C20DD-9133-4F6A-9ADE-308D95AEA72A}" type="presParOf" srcId="{793266EB-5AFA-4CE7-847D-3D62E9CD1BA2}" destId="{5DCF9CBD-7226-4CF1-BB3D-2AFE5DED63D2}" srcOrd="0" destOrd="0" presId="urn:microsoft.com/office/officeart/2005/8/layout/hProcess11"/>
    <dgm:cxn modelId="{34CAF16C-9C05-484F-A379-34F11FD96FF1}" type="presParOf" srcId="{5DCF9CBD-7226-4CF1-BB3D-2AFE5DED63D2}" destId="{6E25F8A3-1410-4B87-8B9C-841974562122}" srcOrd="0" destOrd="0" presId="urn:microsoft.com/office/officeart/2005/8/layout/hProcess11"/>
    <dgm:cxn modelId="{358A4231-C642-4864-88B4-D1F6CE2850F5}" type="presParOf" srcId="{5DCF9CBD-7226-4CF1-BB3D-2AFE5DED63D2}" destId="{779D1C84-97F9-45FE-9BC0-CE2745395F47}" srcOrd="1" destOrd="0" presId="urn:microsoft.com/office/officeart/2005/8/layout/hProcess11"/>
    <dgm:cxn modelId="{AC800D50-65F4-43E6-AEE1-5537836A7D89}" type="presParOf" srcId="{5DCF9CBD-7226-4CF1-BB3D-2AFE5DED63D2}" destId="{A7B624E0-1C6E-49AE-BDDA-37311F2F1534}" srcOrd="2" destOrd="0" presId="urn:microsoft.com/office/officeart/2005/8/layout/hProcess11"/>
    <dgm:cxn modelId="{1ABFE0CA-AC50-4290-8EAA-C210515F6801}" type="presParOf" srcId="{793266EB-5AFA-4CE7-847D-3D62E9CD1BA2}" destId="{B0B0BF19-14A6-4DC9-803D-D44C3F5148E3}" srcOrd="1" destOrd="0" presId="urn:microsoft.com/office/officeart/2005/8/layout/hProcess11"/>
    <dgm:cxn modelId="{2A076719-068C-47F4-B95A-26FE145B739E}" type="presParOf" srcId="{793266EB-5AFA-4CE7-847D-3D62E9CD1BA2}" destId="{9B4275D3-325E-4150-9849-089E034D654E}" srcOrd="2" destOrd="0" presId="urn:microsoft.com/office/officeart/2005/8/layout/hProcess11"/>
    <dgm:cxn modelId="{16EEF612-924B-4FD2-B014-38F32DBD8834}" type="presParOf" srcId="{9B4275D3-325E-4150-9849-089E034D654E}" destId="{1963EB21-3F7E-495B-960F-4ED3C9A3CDDA}" srcOrd="0" destOrd="0" presId="urn:microsoft.com/office/officeart/2005/8/layout/hProcess11"/>
    <dgm:cxn modelId="{B6B7F57D-5A3A-46A8-A3A9-5ABF981FCB0B}" type="presParOf" srcId="{9B4275D3-325E-4150-9849-089E034D654E}" destId="{9B3AA4A2-06FA-4E08-8689-AB764C2E880D}" srcOrd="1" destOrd="0" presId="urn:microsoft.com/office/officeart/2005/8/layout/hProcess11"/>
    <dgm:cxn modelId="{22CB30C2-8361-4E1D-AA94-775225F06F66}" type="presParOf" srcId="{9B4275D3-325E-4150-9849-089E034D654E}" destId="{32F31ED3-2560-440D-85BD-C3D1B87C7FA3}" srcOrd="2" destOrd="0" presId="urn:microsoft.com/office/officeart/2005/8/layout/hProcess11"/>
    <dgm:cxn modelId="{855C399C-490F-4735-8D6F-AA3C9EE5610F}" type="presParOf" srcId="{793266EB-5AFA-4CE7-847D-3D62E9CD1BA2}" destId="{9E384991-B5C6-4A34-B4B4-EA0240EF3E67}" srcOrd="3" destOrd="0" presId="urn:microsoft.com/office/officeart/2005/8/layout/hProcess11"/>
    <dgm:cxn modelId="{64D3E055-D34B-4C4B-A8C1-575A2906E758}" type="presParOf" srcId="{793266EB-5AFA-4CE7-847D-3D62E9CD1BA2}" destId="{147F7ACE-96BF-44E8-BE91-80281A8AC844}" srcOrd="4" destOrd="0" presId="urn:microsoft.com/office/officeart/2005/8/layout/hProcess11"/>
    <dgm:cxn modelId="{4ABCCB44-9431-4651-9E13-827959365B9F}" type="presParOf" srcId="{147F7ACE-96BF-44E8-BE91-80281A8AC844}" destId="{47460229-EADE-436E-B153-F9112008546C}" srcOrd="0" destOrd="0" presId="urn:microsoft.com/office/officeart/2005/8/layout/hProcess11"/>
    <dgm:cxn modelId="{A3FEF3B6-D1DD-410C-9202-DBD9940F3EC1}" type="presParOf" srcId="{147F7ACE-96BF-44E8-BE91-80281A8AC844}" destId="{F15E6C48-D0CC-4BB3-80EA-2CF0958C1347}" srcOrd="1" destOrd="0" presId="urn:microsoft.com/office/officeart/2005/8/layout/hProcess11"/>
    <dgm:cxn modelId="{B0252467-51B6-430B-9721-D7384485D6E8}" type="presParOf" srcId="{147F7ACE-96BF-44E8-BE91-80281A8AC844}" destId="{2296C1B9-7580-43D1-9F5E-7E9190BB5F66}" srcOrd="2" destOrd="0" presId="urn:microsoft.com/office/officeart/2005/8/layout/hProcess11"/>
    <dgm:cxn modelId="{FCC89D03-C9C1-458F-9C5A-EE564A8207EC}" type="presParOf" srcId="{793266EB-5AFA-4CE7-847D-3D62E9CD1BA2}" destId="{CFA72C4B-5525-4949-9512-4750414434D0}" srcOrd="5" destOrd="0" presId="urn:microsoft.com/office/officeart/2005/8/layout/hProcess11"/>
    <dgm:cxn modelId="{718E79CD-D803-4EF4-8C94-66C9562F36F0}" type="presParOf" srcId="{793266EB-5AFA-4CE7-847D-3D62E9CD1BA2}" destId="{E4A51B61-5C87-4D3A-B558-10FDFA323796}" srcOrd="6" destOrd="0" presId="urn:microsoft.com/office/officeart/2005/8/layout/hProcess11"/>
    <dgm:cxn modelId="{70E4E06C-91D4-42A3-B60F-3BD78BEA2230}" type="presParOf" srcId="{E4A51B61-5C87-4D3A-B558-10FDFA323796}" destId="{E1A8FC7F-29DC-46C9-8D0F-D0210DCE1C1B}" srcOrd="0" destOrd="0" presId="urn:microsoft.com/office/officeart/2005/8/layout/hProcess11"/>
    <dgm:cxn modelId="{352D0660-3CBA-4438-BC1B-CDCF559C6A94}" type="presParOf" srcId="{E4A51B61-5C87-4D3A-B558-10FDFA323796}" destId="{921A6FA4-6CF1-48FA-B698-01E28B9D1B17}" srcOrd="1" destOrd="0" presId="urn:microsoft.com/office/officeart/2005/8/layout/hProcess11"/>
    <dgm:cxn modelId="{BAF7E407-0E87-4D09-97E9-3A83DBB98DC1}" type="presParOf" srcId="{E4A51B61-5C87-4D3A-B558-10FDFA323796}" destId="{0592307D-9445-4BBE-97B3-77DC203DFB3C}" srcOrd="2" destOrd="0" presId="urn:microsoft.com/office/officeart/2005/8/layout/hProcess11"/>
    <dgm:cxn modelId="{C31746D0-720A-48ED-8CA5-6D5981AF5F8F}" type="presParOf" srcId="{793266EB-5AFA-4CE7-847D-3D62E9CD1BA2}" destId="{50731CC8-6311-48BE-A4C8-862C259C5777}" srcOrd="7" destOrd="0" presId="urn:microsoft.com/office/officeart/2005/8/layout/hProcess11"/>
    <dgm:cxn modelId="{BAEBF31E-52B8-4999-8E58-C170745B23F6}" type="presParOf" srcId="{793266EB-5AFA-4CE7-847D-3D62E9CD1BA2}" destId="{CF1AB257-EC99-4F83-9C1D-350F18E98741}" srcOrd="8" destOrd="0" presId="urn:microsoft.com/office/officeart/2005/8/layout/hProcess11"/>
    <dgm:cxn modelId="{FD21D643-4813-4CFD-83A7-6D02D6A3434A}" type="presParOf" srcId="{CF1AB257-EC99-4F83-9C1D-350F18E98741}" destId="{126D4349-AB7C-4FA4-81EF-88447FD70F88}" srcOrd="0" destOrd="0" presId="urn:microsoft.com/office/officeart/2005/8/layout/hProcess11"/>
    <dgm:cxn modelId="{B2F08E00-38DE-4A04-A8F8-5F21C7C041F1}" type="presParOf" srcId="{CF1AB257-EC99-4F83-9C1D-350F18E98741}" destId="{01B6380D-7417-43F2-BEE2-9D45D657A514}" srcOrd="1" destOrd="0" presId="urn:microsoft.com/office/officeart/2005/8/layout/hProcess11"/>
    <dgm:cxn modelId="{7395D3CF-04EE-4254-B026-E39A9A5D264E}" type="presParOf" srcId="{CF1AB257-EC99-4F83-9C1D-350F18E98741}" destId="{D59B90E1-473D-4135-8498-0492D96628C8}" srcOrd="2" destOrd="0" presId="urn:microsoft.com/office/officeart/2005/8/layout/hProcess11"/>
    <dgm:cxn modelId="{707D5BFC-FD41-43F0-859D-826A13D06ACD}" type="presParOf" srcId="{793266EB-5AFA-4CE7-847D-3D62E9CD1BA2}" destId="{BDD3C3EB-0815-40F2-9F89-9FA0560424F3}" srcOrd="9" destOrd="0" presId="urn:microsoft.com/office/officeart/2005/8/layout/hProcess11"/>
    <dgm:cxn modelId="{281649BE-CB1F-4C91-9C00-4995795C159D}" type="presParOf" srcId="{793266EB-5AFA-4CE7-847D-3D62E9CD1BA2}" destId="{08DFB7A0-6DDC-41B6-A825-5F8A5A580CD2}" srcOrd="10" destOrd="0" presId="urn:microsoft.com/office/officeart/2005/8/layout/hProcess11"/>
    <dgm:cxn modelId="{3D374578-328D-4880-AB19-E1E05C795006}" type="presParOf" srcId="{08DFB7A0-6DDC-41B6-A825-5F8A5A580CD2}" destId="{64D7C5DA-2AD1-4F1E-B91C-03EA17A1A56F}" srcOrd="0" destOrd="0" presId="urn:microsoft.com/office/officeart/2005/8/layout/hProcess11"/>
    <dgm:cxn modelId="{CD62964E-F413-42DB-AD1D-0C34E1FEB6C3}" type="presParOf" srcId="{08DFB7A0-6DDC-41B6-A825-5F8A5A580CD2}" destId="{04F2ADC3-C584-428A-A6BE-12F7413A19BE}" srcOrd="1" destOrd="0" presId="urn:microsoft.com/office/officeart/2005/8/layout/hProcess11"/>
    <dgm:cxn modelId="{F89B3C67-9FC2-41A4-9FDB-B3029133CDA4}" type="presParOf" srcId="{08DFB7A0-6DDC-41B6-A825-5F8A5A580CD2}" destId="{01644A67-B3DD-4734-83EF-320987D8741B}" srcOrd="2" destOrd="0" presId="urn:microsoft.com/office/officeart/2005/8/layout/hProcess11"/>
    <dgm:cxn modelId="{0887351C-2A2A-4DB0-9D23-0E56878FB813}" type="presParOf" srcId="{793266EB-5AFA-4CE7-847D-3D62E9CD1BA2}" destId="{E04F5704-CE57-4242-8BAC-BB26865EBB4A}" srcOrd="11" destOrd="0" presId="urn:microsoft.com/office/officeart/2005/8/layout/hProcess11"/>
    <dgm:cxn modelId="{92EA3A77-D03A-4153-A22E-DFF2C3441C3B}" type="presParOf" srcId="{793266EB-5AFA-4CE7-847D-3D62E9CD1BA2}" destId="{9DE9C268-650A-4084-A5EA-F86EC83D3D5E}" srcOrd="12" destOrd="0" presId="urn:microsoft.com/office/officeart/2005/8/layout/hProcess11"/>
    <dgm:cxn modelId="{8B9F64CD-EB70-4ECA-B1C2-E7244A208994}" type="presParOf" srcId="{9DE9C268-650A-4084-A5EA-F86EC83D3D5E}" destId="{4D0C3A22-EAA5-400F-9949-0A2C26CAD974}" srcOrd="0" destOrd="0" presId="urn:microsoft.com/office/officeart/2005/8/layout/hProcess11"/>
    <dgm:cxn modelId="{6F0A435B-3BD6-4CBD-B385-A9D8658BCE69}" type="presParOf" srcId="{9DE9C268-650A-4084-A5EA-F86EC83D3D5E}" destId="{0D22EFD2-E403-4208-8AB8-10D9E899209C}" srcOrd="1" destOrd="0" presId="urn:microsoft.com/office/officeart/2005/8/layout/hProcess11"/>
    <dgm:cxn modelId="{4354FE9C-106B-4C7B-86DE-FF0610B704C4}" type="presParOf" srcId="{9DE9C268-650A-4084-A5EA-F86EC83D3D5E}" destId="{A1AF958A-4782-4229-9EF2-DE5E2DA390A8}"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03FB28-1097-4097-8491-D07A4E9757D6}">
      <dsp:nvSpPr>
        <dsp:cNvPr id="0" name=""/>
        <dsp:cNvSpPr/>
      </dsp:nvSpPr>
      <dsp:spPr>
        <a:xfrm>
          <a:off x="0" y="432040"/>
          <a:ext cx="2663920" cy="2663920"/>
        </a:xfrm>
        <a:prstGeom prst="ellipse">
          <a:avLst/>
        </a:prstGeom>
        <a:solidFill>
          <a:schemeClr val="accent2">
            <a:lumMod val="60000"/>
            <a:lumOff val="40000"/>
            <a:alpha val="5000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GB" sz="3600" kern="1200" dirty="0" err="1" smtClean="0"/>
            <a:t>Mantid</a:t>
          </a:r>
          <a:endParaRPr lang="en-GB" sz="3600" kern="1200" dirty="0"/>
        </a:p>
      </dsp:txBody>
      <dsp:txXfrm>
        <a:off x="371988" y="746174"/>
        <a:ext cx="1535953" cy="2035653"/>
      </dsp:txXfrm>
    </dsp:sp>
    <dsp:sp modelId="{F6689000-E340-4D8D-B5AB-EA6E3CF776D8}">
      <dsp:nvSpPr>
        <dsp:cNvPr id="0" name=""/>
        <dsp:cNvSpPr/>
      </dsp:nvSpPr>
      <dsp:spPr>
        <a:xfrm>
          <a:off x="2027939" y="412007"/>
          <a:ext cx="2663920" cy="2663920"/>
        </a:xfrm>
        <a:prstGeom prst="ellipse">
          <a:avLst/>
        </a:prstGeom>
        <a:solidFill>
          <a:srgbClr val="00B050">
            <a:alpha val="50000"/>
          </a:srgb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GB" sz="3600" kern="1200" dirty="0" smtClean="0"/>
            <a:t>VATES</a:t>
          </a:r>
          <a:endParaRPr lang="en-GB" sz="3600" kern="1200" dirty="0"/>
        </a:p>
      </dsp:txBody>
      <dsp:txXfrm>
        <a:off x="2783916" y="726141"/>
        <a:ext cx="1535953" cy="203565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46A835-0C8F-487F-AF2E-F117DF61ECE4}">
      <dsp:nvSpPr>
        <dsp:cNvPr id="0" name=""/>
        <dsp:cNvSpPr/>
      </dsp:nvSpPr>
      <dsp:spPr>
        <a:xfrm>
          <a:off x="0" y="1239910"/>
          <a:ext cx="8496944" cy="1625600"/>
        </a:xfrm>
        <a:prstGeom prst="notched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E25F8A3-1410-4B87-8B9C-841974562122}">
      <dsp:nvSpPr>
        <dsp:cNvPr id="0" name=""/>
        <dsp:cNvSpPr/>
      </dsp:nvSpPr>
      <dsp:spPr>
        <a:xfrm>
          <a:off x="84229" y="504061"/>
          <a:ext cx="920641" cy="534643"/>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GB" sz="900" kern="1200" dirty="0" smtClean="0"/>
            <a:t>Requirements Engineering</a:t>
          </a:r>
          <a:endParaRPr lang="en-GB" sz="900" kern="1200" dirty="0"/>
        </a:p>
      </dsp:txBody>
      <dsp:txXfrm>
        <a:off x="84229" y="504061"/>
        <a:ext cx="920641" cy="534643"/>
      </dsp:txXfrm>
    </dsp:sp>
    <dsp:sp modelId="{779D1C84-97F9-45FE-9BC0-CE2745395F47}">
      <dsp:nvSpPr>
        <dsp:cNvPr id="0" name=""/>
        <dsp:cNvSpPr/>
      </dsp:nvSpPr>
      <dsp:spPr>
        <a:xfrm>
          <a:off x="345423" y="1800201"/>
          <a:ext cx="406400"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963EB21-3F7E-495B-960F-4ED3C9A3CDDA}">
      <dsp:nvSpPr>
        <dsp:cNvPr id="0" name=""/>
        <dsp:cNvSpPr/>
      </dsp:nvSpPr>
      <dsp:spPr>
        <a:xfrm>
          <a:off x="576066" y="2952329"/>
          <a:ext cx="921380" cy="39064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GB" sz="900" kern="1200" dirty="0" smtClean="0"/>
            <a:t>Prototyping</a:t>
          </a:r>
          <a:endParaRPr lang="en-GB" sz="900" kern="1200" dirty="0"/>
        </a:p>
      </dsp:txBody>
      <dsp:txXfrm>
        <a:off x="576066" y="2952329"/>
        <a:ext cx="921380" cy="390647"/>
      </dsp:txXfrm>
    </dsp:sp>
    <dsp:sp modelId="{9B3AA4A2-06FA-4E08-8689-AB764C2E880D}">
      <dsp:nvSpPr>
        <dsp:cNvPr id="0" name=""/>
        <dsp:cNvSpPr/>
      </dsp:nvSpPr>
      <dsp:spPr>
        <a:xfrm>
          <a:off x="792089" y="1800201"/>
          <a:ext cx="406400"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7460229-EADE-436E-B153-F9112008546C}">
      <dsp:nvSpPr>
        <dsp:cNvPr id="0" name=""/>
        <dsp:cNvSpPr/>
      </dsp:nvSpPr>
      <dsp:spPr>
        <a:xfrm>
          <a:off x="864093" y="144020"/>
          <a:ext cx="1116497" cy="566196"/>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GB" sz="900" kern="1200" dirty="0" smtClean="0"/>
            <a:t>Global Design</a:t>
          </a:r>
          <a:endParaRPr lang="en-GB" sz="900" kern="1200" dirty="0"/>
        </a:p>
      </dsp:txBody>
      <dsp:txXfrm>
        <a:off x="864093" y="144020"/>
        <a:ext cx="1116497" cy="566196"/>
      </dsp:txXfrm>
    </dsp:sp>
    <dsp:sp modelId="{F15E6C48-D0CC-4BB3-80EA-2CF0958C1347}">
      <dsp:nvSpPr>
        <dsp:cNvPr id="0" name=""/>
        <dsp:cNvSpPr/>
      </dsp:nvSpPr>
      <dsp:spPr>
        <a:xfrm>
          <a:off x="1224136" y="1800201"/>
          <a:ext cx="406400"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1A8FC7F-29DC-46C9-8D0F-D0210DCE1C1B}">
      <dsp:nvSpPr>
        <dsp:cNvPr id="0" name=""/>
        <dsp:cNvSpPr/>
      </dsp:nvSpPr>
      <dsp:spPr>
        <a:xfrm>
          <a:off x="1440162" y="2952325"/>
          <a:ext cx="921380" cy="84241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GB" sz="900" kern="1200" dirty="0" smtClean="0"/>
            <a:t>1</a:t>
          </a:r>
          <a:r>
            <a:rPr lang="en-GB" sz="900" kern="1200" baseline="30000" dirty="0" smtClean="0"/>
            <a:t>st</a:t>
          </a:r>
          <a:r>
            <a:rPr lang="en-GB" sz="900" kern="1200" dirty="0" smtClean="0"/>
            <a:t> Iteration</a:t>
          </a:r>
          <a:endParaRPr lang="en-GB" sz="900" kern="1200" dirty="0"/>
        </a:p>
      </dsp:txBody>
      <dsp:txXfrm>
        <a:off x="1440162" y="2952325"/>
        <a:ext cx="921380" cy="842418"/>
      </dsp:txXfrm>
    </dsp:sp>
    <dsp:sp modelId="{921A6FA4-6CF1-48FA-B698-01E28B9D1B17}">
      <dsp:nvSpPr>
        <dsp:cNvPr id="0" name=""/>
        <dsp:cNvSpPr/>
      </dsp:nvSpPr>
      <dsp:spPr>
        <a:xfrm>
          <a:off x="1656185" y="1800201"/>
          <a:ext cx="406395"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26D4349-AB7C-4FA4-81EF-88447FD70F88}">
      <dsp:nvSpPr>
        <dsp:cNvPr id="0" name=""/>
        <dsp:cNvSpPr/>
      </dsp:nvSpPr>
      <dsp:spPr>
        <a:xfrm>
          <a:off x="3672404" y="648077"/>
          <a:ext cx="1062431" cy="39059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GB" sz="900" kern="1200" dirty="0" smtClean="0"/>
            <a:t>Nth iteration</a:t>
          </a:r>
          <a:endParaRPr lang="en-GB" sz="900" kern="1200" dirty="0"/>
        </a:p>
      </dsp:txBody>
      <dsp:txXfrm>
        <a:off x="3672404" y="648077"/>
        <a:ext cx="1062431" cy="390599"/>
      </dsp:txXfrm>
    </dsp:sp>
    <dsp:sp modelId="{01B6380D-7417-43F2-BEE2-9D45D657A514}">
      <dsp:nvSpPr>
        <dsp:cNvPr id="0" name=""/>
        <dsp:cNvSpPr/>
      </dsp:nvSpPr>
      <dsp:spPr>
        <a:xfrm>
          <a:off x="3897507" y="1800201"/>
          <a:ext cx="406400"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4D7C5DA-2AD1-4F1E-B91C-03EA17A1A56F}">
      <dsp:nvSpPr>
        <dsp:cNvPr id="0" name=""/>
        <dsp:cNvSpPr/>
      </dsp:nvSpPr>
      <dsp:spPr>
        <a:xfrm>
          <a:off x="6408716" y="3024331"/>
          <a:ext cx="1108989" cy="102978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GB" sz="900" kern="1200" dirty="0" smtClean="0"/>
            <a:t>Final Deployment</a:t>
          </a:r>
          <a:endParaRPr lang="en-GB" sz="900" kern="1200" dirty="0"/>
        </a:p>
      </dsp:txBody>
      <dsp:txXfrm>
        <a:off x="6408716" y="3024331"/>
        <a:ext cx="1108989" cy="1029785"/>
      </dsp:txXfrm>
    </dsp:sp>
    <dsp:sp modelId="{04F2ADC3-C584-428A-A6BE-12F7413A19BE}">
      <dsp:nvSpPr>
        <dsp:cNvPr id="0" name=""/>
        <dsp:cNvSpPr/>
      </dsp:nvSpPr>
      <dsp:spPr>
        <a:xfrm>
          <a:off x="6768751" y="1800201"/>
          <a:ext cx="406400"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D0C3A22-EAA5-400F-9949-0A2C26CAD974}">
      <dsp:nvSpPr>
        <dsp:cNvPr id="0" name=""/>
        <dsp:cNvSpPr/>
      </dsp:nvSpPr>
      <dsp:spPr>
        <a:xfrm>
          <a:off x="7128791" y="648069"/>
          <a:ext cx="991202" cy="39063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GB" sz="900" kern="1200" dirty="0" smtClean="0"/>
            <a:t>Maintenance</a:t>
          </a:r>
          <a:endParaRPr lang="en-GB" sz="900" kern="1200" dirty="0"/>
        </a:p>
      </dsp:txBody>
      <dsp:txXfrm>
        <a:off x="7128791" y="648069"/>
        <a:ext cx="991202" cy="390631"/>
      </dsp:txXfrm>
    </dsp:sp>
    <dsp:sp modelId="{0D22EFD2-E403-4208-8AB8-10D9E899209C}">
      <dsp:nvSpPr>
        <dsp:cNvPr id="0" name=""/>
        <dsp:cNvSpPr/>
      </dsp:nvSpPr>
      <dsp:spPr>
        <a:xfrm>
          <a:off x="7344818" y="1800201"/>
          <a:ext cx="406400" cy="40640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cs typeface="+mn-cs"/>
              </a:defRPr>
            </a:lvl1pPr>
          </a:lstStyle>
          <a:p>
            <a:pPr>
              <a:defRPr/>
            </a:pPr>
            <a:endParaRPr lang="en-GB"/>
          </a:p>
        </p:txBody>
      </p:sp>
      <p:sp>
        <p:nvSpPr>
          <p:cNvPr id="162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cs typeface="+mn-cs"/>
              </a:defRPr>
            </a:lvl1pPr>
          </a:lstStyle>
          <a:p>
            <a:pPr>
              <a:defRPr/>
            </a:pPr>
            <a:endParaRPr lang="en-GB"/>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62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cs typeface="+mn-cs"/>
              </a:defRPr>
            </a:lvl1pPr>
          </a:lstStyle>
          <a:p>
            <a:pPr>
              <a:defRPr/>
            </a:pPr>
            <a:endParaRPr lang="en-GB"/>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cs typeface="+mn-cs"/>
              </a:defRPr>
            </a:lvl1pPr>
          </a:lstStyle>
          <a:p>
            <a:pPr>
              <a:defRPr/>
            </a:pPr>
            <a:fld id="{B5A73A01-B247-4B13-B33D-C3C0068412F0}"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p:txBody>
          <a:bodyPr/>
          <a:lstStyle/>
          <a:p>
            <a:pPr>
              <a:defRPr/>
            </a:pPr>
            <a:fld id="{884C589B-B71F-41A2-98AB-9AF1AB0DF10C}" type="slidenum">
              <a:rPr lang="en-GB" smtClean="0">
                <a:solidFill>
                  <a:srgbClr val="000000"/>
                </a:solidFill>
              </a:rPr>
              <a:pPr>
                <a:defRPr/>
              </a:pPr>
              <a:t>1</a:t>
            </a:fld>
            <a:endParaRPr lang="en-GB" smtClean="0">
              <a:solidFill>
                <a:srgbClr val="000000"/>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Another</a:t>
            </a:r>
            <a:r>
              <a:rPr lang="en-GB" baseline="0" dirty="0" smtClean="0"/>
              <a:t> view mode is the three slice mode, here users get a fixed number of projections, each in its own nested sub-window. From the 3D  one on the bottom right, they can move the position of the slices, which will cause the corresponding projection to update.  ”3-slice view”</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We</a:t>
            </a:r>
            <a:r>
              <a:rPr lang="en-GB" baseline="0" dirty="0" smtClean="0"/>
              <a:t> received requests from some users who, wanted to trade-off some of the niceties of the 3D visualisation for raw speed. For these purposes, we built the slice viewer, which will generate a 2D projection through an n dimensional data set. You can choose which dimensions you want plotted against X and Y. Sliders can be used to control the positions in other dimensions.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a:t>
            </a:r>
            <a:r>
              <a:rPr lang="en-GB" baseline="0" dirty="0" err="1" smtClean="0"/>
              <a:t>sliceviewer</a:t>
            </a:r>
            <a:r>
              <a:rPr lang="en-GB"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RC in </a:t>
            </a:r>
            <a:r>
              <a:rPr lang="en-GB" baseline="0" dirty="0" err="1" smtClean="0"/>
              <a:t>Mantplot</a:t>
            </a:r>
            <a:r>
              <a:rPr lang="en-GB" baseline="0" dirty="0" smtClean="0"/>
              <a:t> to get option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Dynamical </a:t>
            </a:r>
            <a:r>
              <a:rPr lang="en-GB" baseline="0" dirty="0" err="1" smtClean="0"/>
              <a:t>rebin</a:t>
            </a:r>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One</a:t>
            </a:r>
            <a:r>
              <a:rPr lang="en-GB" baseline="0" dirty="0" smtClean="0"/>
              <a:t> day I was working with on an issue with one of our users on an unrelated issue. At the end of the conversation, he started listing out requirements for what has become one of our killer features, the line viewer. This allows users to use the slice viewer to generate a line with a width and thickness and arbitrary start and end points. When they hit apply, we generate an new dataset, which contains the data integrated along this line. You can see an interactive preview plot for the output above.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Line workspace stored as workspace – then shut down viewer and carry on with your work</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said that one of our requirements</a:t>
            </a:r>
            <a:r>
              <a:rPr lang="en-GB" baseline="0" dirty="0" smtClean="0"/>
              <a:t> as to bring everything under one roof, here’s a demonstration of things working together.</a:t>
            </a:r>
          </a:p>
          <a:p>
            <a:endParaRPr lang="en-GB" baseline="0" dirty="0" smtClean="0"/>
          </a:p>
          <a:p>
            <a:r>
              <a:rPr lang="en-GB" baseline="0" dirty="0" smtClean="0"/>
              <a:t>After performing some work, users can right click their workspace in </a:t>
            </a:r>
            <a:r>
              <a:rPr lang="en-GB" baseline="0" dirty="0" err="1" smtClean="0"/>
              <a:t>MantidPlot</a:t>
            </a:r>
            <a:r>
              <a:rPr lang="en-GB" baseline="0" dirty="0" smtClean="0"/>
              <a:t> to bring up the </a:t>
            </a:r>
            <a:r>
              <a:rPr lang="en-GB" baseline="0" dirty="0" err="1" smtClean="0"/>
              <a:t>vates</a:t>
            </a:r>
            <a:r>
              <a:rPr lang="en-GB" baseline="0" dirty="0" smtClean="0"/>
              <a:t> simple interface. In this example, I’ve taken an input workspace and visually </a:t>
            </a:r>
            <a:r>
              <a:rPr lang="en-GB" baseline="0" dirty="0" err="1" smtClean="0"/>
              <a:t>rebinned</a:t>
            </a:r>
            <a:r>
              <a:rPr lang="en-GB" baseline="0" dirty="0" smtClean="0"/>
              <a:t> it. I’ve generated a number of slices in the 3D visualisation as I’ve been doing this. I’ve then decided that I liked one of the slices, right-clicked on it and exported it to the slice viewer, where I might have performed a further </a:t>
            </a:r>
            <a:r>
              <a:rPr lang="en-GB" baseline="0" dirty="0" err="1" smtClean="0"/>
              <a:t>rebin</a:t>
            </a:r>
            <a:r>
              <a:rPr lang="en-GB" baseline="0" dirty="0" smtClean="0"/>
              <a:t> or integration.  Fundamentally the outputs of all my operations appear in the workspace list, so I can close down my visualisation windows, and move my data through to the next phase in the analysis.</a:t>
            </a:r>
          </a:p>
          <a:p>
            <a:endParaRPr lang="en-GB" baseline="0" dirty="0" smtClean="0"/>
          </a:p>
          <a:p>
            <a:r>
              <a:rPr lang="en-GB" baseline="0" dirty="0" smtClean="0"/>
              <a:t>It’s also worth mentioning that most of the above process can be controlled via our python scripting interface.</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Font typeface="+mj-lt"/>
              <a:buAutoNum type="arabicPeriod"/>
            </a:pPr>
            <a:r>
              <a:rPr lang="en-GB" dirty="0" smtClean="0"/>
              <a:t>By far the greatest and</a:t>
            </a:r>
            <a:r>
              <a:rPr lang="en-GB" baseline="0" dirty="0" smtClean="0"/>
              <a:t> most important contribution to this project has been our </a:t>
            </a:r>
            <a:r>
              <a:rPr lang="en-GB" dirty="0" smtClean="0"/>
              <a:t>collaborating</a:t>
            </a:r>
            <a:r>
              <a:rPr lang="en-GB" baseline="0" dirty="0" smtClean="0"/>
              <a:t> scientists, who have made this project a success and prevented it from becoming a colossal waste of money. I cannot emphasise how vital this level of input is, and therefore how important it is as a development team to ensure that that information is acted upon quickly.</a:t>
            </a:r>
          </a:p>
          <a:p>
            <a:pPr marL="228600" indent="-228600">
              <a:buFont typeface="+mj-lt"/>
              <a:buAutoNum type="arabicPeriod"/>
            </a:pPr>
            <a:r>
              <a:rPr lang="en-GB" baseline="0" dirty="0" smtClean="0"/>
              <a:t>We have been fortunate enough to have a flow of requirements from two independent </a:t>
            </a:r>
            <a:r>
              <a:rPr lang="en-GB" baseline="0" dirty="0" err="1" smtClean="0"/>
              <a:t>facilites</a:t>
            </a:r>
            <a:r>
              <a:rPr lang="en-GB" baseline="0" dirty="0" smtClean="0"/>
              <a:t>. This has made it easier to provide many correct, widely applicable implementation, rather than ad-hoc features that fit for one group and one facility.</a:t>
            </a:r>
          </a:p>
          <a:p>
            <a:pPr marL="228600" indent="-228600">
              <a:buFont typeface="+mj-lt"/>
              <a:buAutoNum type="arabicPeriod"/>
            </a:pPr>
            <a:r>
              <a:rPr lang="en-GB" baseline="0" dirty="0" smtClean="0"/>
              <a:t>Starting from scratch is often a ruinous mistake. Building VATES on-top of Mantid meant that the team was almost immediately productive in creating new features.</a:t>
            </a:r>
          </a:p>
          <a:p>
            <a:pPr marL="228600" indent="-228600">
              <a:buFont typeface="+mj-lt"/>
              <a:buAutoNum type="arabicPeriod"/>
            </a:pPr>
            <a:r>
              <a:rPr lang="en-GB" baseline="0" dirty="0" smtClean="0"/>
              <a:t>Decoupling the visualisation layer from the algorithmic, execution layer has had too major advantages. Firstly, it made it possible to switch visualisation vendor with a few days worth of effort rather than a few months. Secondly it made it possible to test and develop the logic of the visualisation-driving layer using standard unit-testing techniques. </a:t>
            </a:r>
          </a:p>
          <a:p>
            <a:pPr marL="228600" indent="-228600">
              <a:buFont typeface="+mj-lt"/>
              <a:buAutoNum type="arabicPeriod"/>
            </a:pPr>
            <a:r>
              <a:rPr lang="en-GB" baseline="0" dirty="0" smtClean="0"/>
              <a:t>Linking on somewhat from the previous point. The VATES tools are incorporated into our continuous integration set-up. This helps ensure that the tools can always be built on our target platforms, that it is functionally doing the right thing, and that it can always be packaged on each of those </a:t>
            </a:r>
            <a:r>
              <a:rPr lang="en-GB" baseline="0" dirty="0" err="1" smtClean="0"/>
              <a:t>plaforms</a:t>
            </a:r>
            <a:r>
              <a:rPr lang="en-GB" baseline="0" dirty="0" smtClean="0"/>
              <a:t>. Regular releases have been critical in allowing our users to try the tools out and provide </a:t>
            </a:r>
            <a:r>
              <a:rPr lang="en-GB" baseline="0" dirty="0" err="1" smtClean="0"/>
              <a:t>feeback</a:t>
            </a:r>
            <a:r>
              <a:rPr lang="en-GB" baseline="0" dirty="0" smtClean="0"/>
              <a:t>.</a:t>
            </a:r>
          </a:p>
          <a:p>
            <a:pPr marL="228600" indent="-228600">
              <a:buFont typeface="+mj-lt"/>
              <a:buAutoNum type="arabicPeriod"/>
            </a:pPr>
            <a:r>
              <a:rPr lang="en-GB" baseline="0" dirty="0" smtClean="0"/>
              <a:t>In order to take advantage of the previous, it was vital that the VATES tools were moved from development-prototype into something that could be installed and executed by our users easily. We therefore pushed solving deployment to the top of our to do list.</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GB" dirty="0" smtClean="0"/>
              <a:t>No room for complacency</a:t>
            </a:r>
            <a:r>
              <a:rPr lang="en-GB" baseline="0" dirty="0" smtClean="0"/>
              <a:t> here. There have been occasions where new features did not meet the users expectations. More often than not, these issues could have been stamped-out much earlier. For example, we did not appreciate how intuitive the 3D visualisation tools would need to be during our first iteration. </a:t>
            </a:r>
          </a:p>
          <a:p>
            <a:pPr marL="228600" indent="-228600">
              <a:buFont typeface="+mj-lt"/>
              <a:buAutoNum type="arabicPeriod"/>
            </a:pPr>
            <a:r>
              <a:rPr lang="en-GB" baseline="0" dirty="0" smtClean="0"/>
              <a:t>We should have envisioned the simplest visualisation usage scenario before the more complex one.</a:t>
            </a:r>
          </a:p>
          <a:p>
            <a:pPr marL="228600" indent="-228600">
              <a:buFont typeface="+mj-lt"/>
              <a:buAutoNum type="arabicPeriod"/>
            </a:pPr>
            <a:r>
              <a:rPr lang="en-GB" baseline="0" dirty="0" smtClean="0"/>
              <a:t>Users rightly get annoyed, when things suddenly stop working as they should. Although we like to think such scenarios are rare, when they do occur, they usually could have been avoided outright if we had proper automated test coverage for that functionality.</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Dump output of peak finding onto workspace, then move around in 3D to see how well its done.</a:t>
            </a:r>
          </a:p>
          <a:p>
            <a:endParaRPr lang="en-GB" dirty="0" smtClean="0"/>
          </a:p>
          <a:p>
            <a:r>
              <a:rPr lang="en-GB" dirty="0" smtClean="0"/>
              <a:t>Input</a:t>
            </a:r>
            <a:r>
              <a:rPr lang="en-GB" baseline="0" dirty="0" smtClean="0"/>
              <a:t> from all directions whole </a:t>
            </a:r>
            <a:r>
              <a:rPr lang="en-GB" baseline="0" smtClean="0"/>
              <a:t>other stories:</a:t>
            </a:r>
            <a:endParaRPr lang="en-GB" baseline="0" dirty="0" smtClean="0"/>
          </a:p>
          <a:p>
            <a:pPr>
              <a:buFontTx/>
              <a:buChar char="-"/>
            </a:pPr>
            <a:r>
              <a:rPr lang="en-GB" baseline="0" dirty="0" smtClean="0"/>
              <a:t>Dennis M. and peak searching</a:t>
            </a:r>
          </a:p>
          <a:p>
            <a:pPr>
              <a:buFontTx/>
              <a:buChar char="-"/>
            </a:pPr>
            <a:r>
              <a:rPr lang="en-GB" baseline="0" dirty="0" smtClean="0"/>
              <a:t> Horace</a:t>
            </a:r>
          </a:p>
          <a:p>
            <a:pPr>
              <a:buFontTx/>
              <a:buNone/>
            </a:pPr>
            <a:r>
              <a:rPr lang="en-GB" baseline="0" dirty="0" smtClean="0"/>
              <a:t>:</a:t>
            </a:r>
          </a:p>
          <a:p>
            <a:pPr>
              <a:buFontTx/>
              <a:buNone/>
            </a:pPr>
            <a:endParaRPr lang="en-GB" baseline="0" dirty="0" smtClean="0"/>
          </a:p>
          <a:p>
            <a:pPr>
              <a:buFontTx/>
              <a:buNone/>
            </a:pPr>
            <a:r>
              <a:rPr lang="en-GB" baseline="0" dirty="0" smtClean="0"/>
              <a:t>Hot off the </a:t>
            </a:r>
            <a:r>
              <a:rPr lang="en-GB" baseline="0" dirty="0" err="1" smtClean="0"/>
              <a:t>presss</a:t>
            </a:r>
            <a:r>
              <a:rPr lang="en-GB" baseline="0" dirty="0" smtClean="0"/>
              <a:t>: </a:t>
            </a:r>
            <a:r>
              <a:rPr lang="en-GB" baseline="0" dirty="0" err="1" smtClean="0"/>
              <a:t>Md</a:t>
            </a:r>
            <a:r>
              <a:rPr lang="en-GB" baseline="0" dirty="0" smtClean="0"/>
              <a:t> workspaces can be exported as </a:t>
            </a:r>
            <a:r>
              <a:rPr lang="en-GB" baseline="0" dirty="0" err="1" smtClean="0"/>
              <a:t>numpy</a:t>
            </a:r>
            <a:r>
              <a:rPr lang="en-GB" baseline="0" dirty="0" smtClean="0"/>
              <a:t> arrays (and v.v.)</a:t>
            </a:r>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Dump output of peak finding onto workspace, then move around in 3D to see how well its done.</a:t>
            </a:r>
          </a:p>
          <a:p>
            <a:endParaRPr lang="en-GB" dirty="0" smtClean="0"/>
          </a:p>
          <a:p>
            <a:r>
              <a:rPr lang="en-GB" dirty="0" smtClean="0"/>
              <a:t>Input</a:t>
            </a:r>
            <a:r>
              <a:rPr lang="en-GB" baseline="0" dirty="0" smtClean="0"/>
              <a:t> from all directions whole </a:t>
            </a:r>
            <a:r>
              <a:rPr lang="en-GB" baseline="0" smtClean="0"/>
              <a:t>other stories:</a:t>
            </a:r>
            <a:endParaRPr lang="en-GB" baseline="0" dirty="0" smtClean="0"/>
          </a:p>
          <a:p>
            <a:pPr>
              <a:buFontTx/>
              <a:buChar char="-"/>
            </a:pPr>
            <a:r>
              <a:rPr lang="en-GB" baseline="0" dirty="0" smtClean="0"/>
              <a:t>Dennis M. and peak searching</a:t>
            </a:r>
          </a:p>
          <a:p>
            <a:pPr>
              <a:buFontTx/>
              <a:buChar char="-"/>
            </a:pPr>
            <a:r>
              <a:rPr lang="en-GB" baseline="0" dirty="0" smtClean="0"/>
              <a:t> Horace</a:t>
            </a:r>
          </a:p>
          <a:p>
            <a:pPr>
              <a:buFontTx/>
              <a:buNone/>
            </a:pPr>
            <a:r>
              <a:rPr lang="en-GB" baseline="0" dirty="0" smtClean="0"/>
              <a:t>:</a:t>
            </a:r>
          </a:p>
          <a:p>
            <a:pPr>
              <a:buFontTx/>
              <a:buNone/>
            </a:pPr>
            <a:endParaRPr lang="en-GB" baseline="0" dirty="0" smtClean="0"/>
          </a:p>
          <a:p>
            <a:pPr>
              <a:buFontTx/>
              <a:buNone/>
            </a:pPr>
            <a:r>
              <a:rPr lang="en-GB" baseline="0" dirty="0" smtClean="0"/>
              <a:t>Hot off the </a:t>
            </a:r>
            <a:r>
              <a:rPr lang="en-GB" baseline="0" dirty="0" err="1" smtClean="0"/>
              <a:t>presss</a:t>
            </a:r>
            <a:r>
              <a:rPr lang="en-GB" baseline="0" dirty="0" smtClean="0"/>
              <a:t>: </a:t>
            </a:r>
            <a:r>
              <a:rPr lang="en-GB" baseline="0" dirty="0" err="1" smtClean="0"/>
              <a:t>Md</a:t>
            </a:r>
            <a:r>
              <a:rPr lang="en-GB" baseline="0" dirty="0" smtClean="0"/>
              <a:t> workspaces can be exported as </a:t>
            </a:r>
            <a:r>
              <a:rPr lang="en-GB" baseline="0" dirty="0" err="1" smtClean="0"/>
              <a:t>numpy</a:t>
            </a:r>
            <a:r>
              <a:rPr lang="en-GB" baseline="0" dirty="0" smtClean="0"/>
              <a:t> arrays (and v.v.)</a:t>
            </a:r>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21</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Our first implementations</a:t>
            </a:r>
            <a:r>
              <a:rPr lang="en-GB" baseline="0" dirty="0" smtClean="0"/>
              <a:t> of the visual </a:t>
            </a:r>
            <a:r>
              <a:rPr lang="en-GB" baseline="0" dirty="0" err="1" smtClean="0"/>
              <a:t>rebinning</a:t>
            </a:r>
            <a:r>
              <a:rPr lang="en-GB" baseline="0" dirty="0" smtClean="0"/>
              <a:t>, were </a:t>
            </a:r>
            <a:r>
              <a:rPr lang="en-GB" baseline="0" dirty="0" err="1" smtClean="0"/>
              <a:t>plugins</a:t>
            </a:r>
            <a:r>
              <a:rPr lang="en-GB" baseline="0" dirty="0" smtClean="0"/>
              <a:t> to a 3</a:t>
            </a:r>
            <a:r>
              <a:rPr lang="en-GB" baseline="30000" dirty="0" smtClean="0"/>
              <a:t>rd</a:t>
            </a:r>
            <a:r>
              <a:rPr lang="en-GB" baseline="0" dirty="0" smtClean="0"/>
              <a:t> party visualisation framework called ParaView. We quickly discovered, that most users, did not need the full power of the ParaView framework, and that some common operations, such as slicing projections through the data, required too many mouse clicks and took too long.</a:t>
            </a:r>
          </a:p>
          <a:p>
            <a:endParaRPr lang="en-GB" baseline="0" dirty="0" smtClean="0"/>
          </a:p>
          <a:p>
            <a:r>
              <a:rPr lang="en-GB" baseline="0" dirty="0" smtClean="0"/>
              <a:t>So we prototyped building a stripped down GUI, using the native ParaView framework as a back-end. This worked quite well, so we ended up integrating it with our </a:t>
            </a:r>
            <a:r>
              <a:rPr lang="en-GB" baseline="0" dirty="0" err="1" smtClean="0"/>
              <a:t>MantidPlot</a:t>
            </a:r>
            <a:r>
              <a:rPr lang="en-GB" baseline="0" dirty="0" smtClean="0"/>
              <a:t> application. The simple GUI supports multiple view, this one allows users to generate n-</a:t>
            </a:r>
            <a:r>
              <a:rPr lang="en-GB" baseline="0" dirty="0" err="1" smtClean="0"/>
              <a:t>orthognal</a:t>
            </a:r>
            <a:r>
              <a:rPr lang="en-GB" baseline="0" dirty="0" smtClean="0"/>
              <a:t> slices. All they need to do is click on one of the outer axis, which generates one of these blue markers, they can then slide it up and down, and it will move and render the associated projection in real time.</a:t>
            </a:r>
            <a:endParaRPr lang="en-GB" dirty="0" smtClean="0"/>
          </a:p>
          <a:p>
            <a:endParaRPr lang="en-GB" dirty="0" smtClean="0"/>
          </a:p>
          <a:p>
            <a:r>
              <a:rPr lang="en-GB" dirty="0" smtClean="0"/>
              <a:t>“</a:t>
            </a:r>
            <a:r>
              <a:rPr lang="en-GB" dirty="0" err="1" smtClean="0"/>
              <a:t>multislice</a:t>
            </a:r>
            <a:r>
              <a:rPr lang="en-GB" dirty="0" smtClean="0"/>
              <a:t> view”</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24</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Another</a:t>
            </a:r>
            <a:r>
              <a:rPr lang="en-GB" baseline="0" dirty="0" smtClean="0"/>
              <a:t> view mode is the three slice mode, here users get a fixed number of projections, each in its own nested sub-window. From the 3D  one on the bottom right, they can move the position of the slices, which will cause the corresponding projection to update.  ”3-slice view”</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25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VATES stands for Visualisation and Analysis</a:t>
            </a:r>
            <a:r>
              <a:rPr lang="en-GB" baseline="0" dirty="0" smtClean="0"/>
              <a:t> Toolkit </a:t>
            </a:r>
            <a:r>
              <a:rPr lang="en-GB" baseline="0" dirty="0" err="1" smtClean="0"/>
              <a:t>extenstions</a:t>
            </a:r>
            <a:r>
              <a:rPr lang="en-GB" baseline="0" dirty="0" smtClean="0"/>
              <a:t>. And those extensions are to the original Mantid Project.</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VATES stands for Visualisation and Analysis</a:t>
            </a:r>
            <a:r>
              <a:rPr lang="en-GB" baseline="0" dirty="0" smtClean="0"/>
              <a:t> Toolkit extensions. And those extensions are to the original Mantid Project.</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58767736-CF11-4EA1-9D87-F7422D026783}" type="slidenum">
              <a:rPr lang="en-GB" smtClean="0"/>
              <a:pPr>
                <a:defRPr/>
              </a:pPr>
              <a:t>4</a:t>
            </a:fld>
            <a:endParaRPr lang="en-GB"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 early design choice was to build VATES on-top</a:t>
            </a:r>
            <a:r>
              <a:rPr lang="en-GB" baseline="0" dirty="0" smtClean="0"/>
              <a:t> of the core Mantid framework. This has turned out to be a great choice. This was originally done so that VATES could share the core functionality of Mantid, without having to re-invent the wheel. This projection did materialise, and we were able to spend much more of our time generating new and exciting features as a result. What’s increasingly been happening now is that Mantid has been benefitting from functionality generated for VATES. The overlap is actually  much larger than we expected and the benefits go both ways.</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Two years ago at the last </a:t>
            </a:r>
            <a:r>
              <a:rPr lang="en-GB" dirty="0" err="1" smtClean="0"/>
              <a:t>Nobugs</a:t>
            </a:r>
            <a:r>
              <a:rPr lang="en-GB" baseline="0" dirty="0" smtClean="0"/>
              <a:t> conference, we showed a timeline of our progress. The last Eight Mantid releases have included incrementally improving versions of the VATES toolkit. On the original diagram, we included final deployment and maintenance phases. We haven’t reached those milestones for two reasons. Firstly the VATES project has now been fully absorbed into Mantid, so it’s becoming harder to distinguish between effort going specifically into Mantid and effort going specifically into VATES. Secondly, our users provide us with a seemingly in-</a:t>
            </a:r>
            <a:r>
              <a:rPr lang="en-GB" baseline="0" dirty="0" err="1" smtClean="0"/>
              <a:t>exhaustable</a:t>
            </a:r>
            <a:r>
              <a:rPr lang="en-GB" baseline="0" dirty="0" smtClean="0"/>
              <a:t> list of requirements.</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is another view of the project,</a:t>
            </a:r>
            <a:r>
              <a:rPr lang="en-GB" baseline="0" dirty="0" smtClean="0"/>
              <a:t> where we illustrate how </a:t>
            </a:r>
            <a:r>
              <a:rPr lang="en-GB" baseline="0" dirty="0" err="1" smtClean="0"/>
              <a:t>protoypes</a:t>
            </a:r>
            <a:r>
              <a:rPr lang="en-GB" baseline="0" dirty="0" smtClean="0"/>
              <a:t> have been folded into VATES, which has in-turn been folded into Mantid. We’ve highlighted a number of important milestones along the way.</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dirty="0" smtClean="0"/>
              <a:t>There are a number of stories</a:t>
            </a:r>
            <a:r>
              <a:rPr lang="en-GB" baseline="0" dirty="0" smtClean="0"/>
              <a:t> through the VATES evolution. As we are limited on time, I choose to focus on how the Visualisation tools have developed.</a:t>
            </a:r>
          </a:p>
          <a:p>
            <a:endParaRPr lang="en-GB" baseline="0" dirty="0" smtClean="0"/>
          </a:p>
          <a:p>
            <a:r>
              <a:rPr lang="en-GB" dirty="0" smtClean="0"/>
              <a:t>The</a:t>
            </a:r>
            <a:r>
              <a:rPr lang="en-GB" baseline="0" dirty="0" smtClean="0"/>
              <a:t> holy-grail if you like, of Neutron Data Analysis for some time has been to drive on-the-fly binning from a visualisation layer. Datasets are sparse, and scientists don’t always know where to look for the regions of interest, moreover, many features do not become apparent or statistically significant until they are binned. </a:t>
            </a:r>
          </a:p>
          <a:p>
            <a:endParaRPr lang="en-GB" baseline="0" dirty="0" smtClean="0"/>
          </a:p>
          <a:p>
            <a:r>
              <a:rPr lang="en-GB" baseline="0" dirty="0" smtClean="0"/>
              <a:t>In order to handle large data volumes, it’s common to look towards a distributed computing solution. However, there are three areas of insight that allow us to collapse massive data volumes into something much more manageable. Firstly, the data is not useful in it’s raw state, so we can bin the data to a coarse grid and build our visualisation off the accumulate properties in the grid rather than the raw observations. Secondly, once the data is </a:t>
            </a:r>
            <a:r>
              <a:rPr lang="en-GB" baseline="0" dirty="0" err="1" smtClean="0"/>
              <a:t>rebinned</a:t>
            </a:r>
            <a:r>
              <a:rPr lang="en-GB" baseline="0" dirty="0" smtClean="0"/>
              <a:t>, it is often still very sparse, so our default behaviour is not to visualise the zero counts. The third trick, is to decouple the visualisation and display layer completely from the algorithmic layers. The binding layer works out whether a user requested operation constitutes a </a:t>
            </a:r>
            <a:r>
              <a:rPr lang="en-GB" baseline="0" dirty="0" err="1" smtClean="0"/>
              <a:t>rebin</a:t>
            </a:r>
            <a:r>
              <a:rPr lang="en-GB" baseline="0" dirty="0" smtClean="0"/>
              <a:t>, or whether shortcuts can be made to redraw the exiting data representation.</a:t>
            </a:r>
          </a:p>
          <a:p>
            <a:endParaRPr lang="en-GB" baseline="0" dirty="0" smtClean="0"/>
          </a:p>
          <a:p>
            <a:r>
              <a:rPr lang="en-GB" baseline="0" dirty="0" smtClean="0"/>
              <a:t>We consider our project to be unique amongst many of the other visualisation projects conducted at RAL because the visualisation is not a gimmick! Quite often visualisation is seen as the icing on the cake, something to impress dignitaries and potential sponsors. Once our users have performed the visualisation, they will quite frequently continue processing the output data.</a:t>
            </a:r>
          </a:p>
          <a:p>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Our first implementations</a:t>
            </a:r>
            <a:r>
              <a:rPr lang="en-GB" baseline="0" dirty="0" smtClean="0"/>
              <a:t> of the visual </a:t>
            </a:r>
            <a:r>
              <a:rPr lang="en-GB" baseline="0" dirty="0" err="1" smtClean="0"/>
              <a:t>rebinning</a:t>
            </a:r>
            <a:r>
              <a:rPr lang="en-GB" baseline="0" dirty="0" smtClean="0"/>
              <a:t>, were </a:t>
            </a:r>
            <a:r>
              <a:rPr lang="en-GB" baseline="0" dirty="0" err="1" smtClean="0"/>
              <a:t>plugins</a:t>
            </a:r>
            <a:r>
              <a:rPr lang="en-GB" baseline="0" dirty="0" smtClean="0"/>
              <a:t> to a 3</a:t>
            </a:r>
            <a:r>
              <a:rPr lang="en-GB" baseline="30000" dirty="0" smtClean="0"/>
              <a:t>rd</a:t>
            </a:r>
            <a:r>
              <a:rPr lang="en-GB" baseline="0" dirty="0" smtClean="0"/>
              <a:t> party visualisation framework called ParaView. We quickly discovered, that most users, did not need the full power of the ParaView framework, and that some common operations, such as slicing projections through the data, required too many mouse clicks and took too long.</a:t>
            </a:r>
          </a:p>
          <a:p>
            <a:endParaRPr lang="en-GB" baseline="0" dirty="0" smtClean="0"/>
          </a:p>
          <a:p>
            <a:r>
              <a:rPr lang="en-GB" baseline="0" dirty="0" smtClean="0"/>
              <a:t>So we prototyped building a stripped down GUI, using the native ParaView framework as a back-end. This worked quite well, so we ended up integrating it with our </a:t>
            </a:r>
            <a:r>
              <a:rPr lang="en-GB" baseline="0" dirty="0" err="1" smtClean="0"/>
              <a:t>MantidPlot</a:t>
            </a:r>
            <a:r>
              <a:rPr lang="en-GB" baseline="0" dirty="0" smtClean="0"/>
              <a:t> application. The simple GUI supports multiple view, this one allows users to generate n-</a:t>
            </a:r>
            <a:r>
              <a:rPr lang="en-GB" baseline="0" dirty="0" err="1" smtClean="0"/>
              <a:t>orthognal</a:t>
            </a:r>
            <a:r>
              <a:rPr lang="en-GB" baseline="0" dirty="0" smtClean="0"/>
              <a:t> slices. All they need to do is click on one of the outer axis, which generates one of these blue markers, they can then slide it up and down, and it will move and render the associated projection in real time.</a:t>
            </a:r>
            <a:endParaRPr lang="en-GB" dirty="0" smtClean="0"/>
          </a:p>
          <a:p>
            <a:endParaRPr lang="en-GB" dirty="0" smtClean="0"/>
          </a:p>
          <a:p>
            <a:r>
              <a:rPr lang="en-GB" dirty="0" smtClean="0"/>
              <a:t>“</a:t>
            </a:r>
            <a:r>
              <a:rPr lang="en-GB" dirty="0" err="1" smtClean="0"/>
              <a:t>multislice</a:t>
            </a:r>
            <a:r>
              <a:rPr lang="en-GB" dirty="0" smtClean="0"/>
              <a:t> view”</a:t>
            </a:r>
            <a:endParaRPr lang="en-GB" dirty="0"/>
          </a:p>
        </p:txBody>
      </p:sp>
      <p:sp>
        <p:nvSpPr>
          <p:cNvPr id="4" name="Slide Number Placeholder 3"/>
          <p:cNvSpPr>
            <a:spLocks noGrp="1"/>
          </p:cNvSpPr>
          <p:nvPr>
            <p:ph type="sldNum" sz="quarter" idx="10"/>
          </p:nvPr>
        </p:nvSpPr>
        <p:spPr/>
        <p:txBody>
          <a:bodyPr/>
          <a:lstStyle/>
          <a:p>
            <a:pPr>
              <a:defRPr/>
            </a:pPr>
            <a:fld id="{B5A73A01-B247-4B13-B33D-C3C0068412F0}" type="slidenum">
              <a:rPr lang="en-GB" smtClean="0"/>
              <a:pPr>
                <a:defRPr/>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isissmallbottom"/>
          <p:cNvPicPr>
            <a:picLocks noChangeAspect="1" noChangeArrowheads="1"/>
          </p:cNvPicPr>
          <p:nvPr/>
        </p:nvPicPr>
        <p:blipFill>
          <a:blip r:embed="rId2" cstate="print"/>
          <a:srcRect/>
          <a:stretch>
            <a:fillRect/>
          </a:stretch>
        </p:blipFill>
        <p:spPr bwMode="auto">
          <a:xfrm>
            <a:off x="0" y="5360988"/>
            <a:ext cx="9144000" cy="1497012"/>
          </a:xfrm>
          <a:prstGeom prst="rect">
            <a:avLst/>
          </a:prstGeom>
          <a:noFill/>
          <a:ln w="9525">
            <a:noFill/>
            <a:miter lim="800000"/>
            <a:headEnd/>
            <a:tailEnd/>
          </a:ln>
        </p:spPr>
      </p:pic>
      <p:pic>
        <p:nvPicPr>
          <p:cNvPr id="5" name="Picture 9" descr="Mantid"/>
          <p:cNvPicPr>
            <a:picLocks noChangeAspect="1" noChangeArrowheads="1"/>
          </p:cNvPicPr>
          <p:nvPr/>
        </p:nvPicPr>
        <p:blipFill>
          <a:blip r:embed="rId3" cstate="print"/>
          <a:srcRect/>
          <a:stretch>
            <a:fillRect/>
          </a:stretch>
        </p:blipFill>
        <p:spPr bwMode="auto">
          <a:xfrm>
            <a:off x="34925" y="5937250"/>
            <a:ext cx="1152525" cy="876300"/>
          </a:xfrm>
          <a:prstGeom prst="rect">
            <a:avLst/>
          </a:prstGeom>
          <a:noFill/>
          <a:ln w="9525">
            <a:noFill/>
            <a:miter lim="800000"/>
            <a:headEnd/>
            <a:tailEnd/>
          </a:ln>
        </p:spPr>
      </p:pic>
      <p:sp>
        <p:nvSpPr>
          <p:cNvPr id="59395" name="Rectangle 3"/>
          <p:cNvSpPr>
            <a:spLocks noGrp="1" noChangeArrowheads="1"/>
          </p:cNvSpPr>
          <p:nvPr>
            <p:ph type="ctrTitle"/>
          </p:nvPr>
        </p:nvSpPr>
        <p:spPr>
          <a:xfrm>
            <a:off x="685800" y="1700213"/>
            <a:ext cx="7772400" cy="1470025"/>
          </a:xfrm>
        </p:spPr>
        <p:txBody>
          <a:bodyPr/>
          <a:lstStyle>
            <a:lvl1pPr>
              <a:defRPr/>
            </a:lvl1pPr>
          </a:lstStyle>
          <a:p>
            <a:r>
              <a:rPr lang="en-US"/>
              <a:t>Click to edit Master title style</a:t>
            </a:r>
          </a:p>
        </p:txBody>
      </p:sp>
      <p:sp>
        <p:nvSpPr>
          <p:cNvPr id="59396" name="Rectangle 4"/>
          <p:cNvSpPr>
            <a:spLocks noGrp="1" noChangeArrowheads="1"/>
          </p:cNvSpPr>
          <p:nvPr>
            <p:ph type="subTitle" idx="1"/>
          </p:nvPr>
        </p:nvSpPr>
        <p:spPr>
          <a:xfrm>
            <a:off x="1371600" y="3429000"/>
            <a:ext cx="6400800" cy="1752600"/>
          </a:xfrm>
        </p:spPr>
        <p:txBody>
          <a:bodyPr/>
          <a:lstStyle>
            <a:lvl1pPr marL="0" indent="0" algn="ctr">
              <a:buFontTx/>
              <a:buNone/>
              <a:defRPr/>
            </a:lvl1pPr>
          </a:lstStyle>
          <a:p>
            <a:r>
              <a:rPr lang="en-US"/>
              <a:t>Click to edit Master subtitle style</a:t>
            </a:r>
          </a:p>
        </p:txBody>
      </p:sp>
      <p:sp>
        <p:nvSpPr>
          <p:cNvPr id="6" name="Rectangle 10"/>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450"/>
            <a:ext cx="2057400" cy="56165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71450"/>
            <a:ext cx="6019800" cy="5616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 descr="C:\Documents and Settings\rrc79113\Desktop\technologies-modelling_and_simulationcopy Tessella. Complex problems. Solved_iStock_000002456857Medium.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bwMode="auto">
          <a:xfrm>
            <a:off x="0" y="5286388"/>
            <a:ext cx="9144000" cy="1571612"/>
          </a:xfrm>
          <a:prstGeom prst="rect">
            <a:avLst/>
          </a:prstGeom>
          <a:gradFill flip="none" rotWithShape="1">
            <a:gsLst>
              <a:gs pos="0">
                <a:srgbClr val="5E9EFF">
                  <a:alpha val="0"/>
                </a:srgbClr>
              </a:gs>
              <a:gs pos="39999">
                <a:srgbClr val="85C2FF"/>
              </a:gs>
              <a:gs pos="70000">
                <a:srgbClr val="C4D6EB"/>
              </a:gs>
              <a:gs pos="100000">
                <a:srgbClr val="FFEBFA"/>
              </a:gs>
            </a:gsLst>
            <a:lin ang="5400000" scaled="0"/>
            <a:tileRect/>
          </a:gradFill>
          <a:ln w="9525" cap="flat" cmpd="sng" algn="ctr">
            <a:noFill/>
            <a:prstDash val="solid"/>
            <a:round/>
            <a:headEnd type="none" w="med" len="med"/>
            <a:tailEnd type="none" w="med" len="med"/>
          </a:ln>
          <a:effectLst/>
        </p:spPr>
        <p:txBody>
          <a:bodyPr/>
          <a:lstStyle/>
          <a:p>
            <a:pPr>
              <a:defRPr/>
            </a:pPr>
            <a:endParaRPr lang="en-GB">
              <a:solidFill>
                <a:srgbClr val="000000"/>
              </a:solidFill>
              <a:cs typeface="+mn-cs"/>
            </a:endParaRPr>
          </a:p>
        </p:txBody>
      </p:sp>
      <p:pic>
        <p:nvPicPr>
          <p:cNvPr id="6" name="Picture 6" descr="isissmallbottom"/>
          <p:cNvPicPr>
            <a:picLocks noChangeAspect="1" noChangeArrowheads="1"/>
          </p:cNvPicPr>
          <p:nvPr/>
        </p:nvPicPr>
        <p:blipFill>
          <a:blip r:embed="rId3" cstate="print"/>
          <a:srcRect/>
          <a:stretch>
            <a:fillRect/>
          </a:stretch>
        </p:blipFill>
        <p:spPr bwMode="auto">
          <a:xfrm>
            <a:off x="0" y="5360988"/>
            <a:ext cx="9144000" cy="1497012"/>
          </a:xfrm>
          <a:prstGeom prst="rect">
            <a:avLst/>
          </a:prstGeom>
          <a:noFill/>
          <a:ln w="9525">
            <a:noFill/>
            <a:miter lim="800000"/>
            <a:headEnd/>
            <a:tailEnd/>
          </a:ln>
        </p:spPr>
      </p:pic>
      <p:pic>
        <p:nvPicPr>
          <p:cNvPr id="7" name="Picture 3" descr="C:\Documents and Settings\rrc79113\Desktop\Untitled.png"/>
          <p:cNvPicPr>
            <a:picLocks noChangeAspect="1" noChangeArrowheads="1"/>
          </p:cNvPicPr>
          <p:nvPr userDrawn="1"/>
        </p:nvPicPr>
        <p:blipFill>
          <a:blip r:embed="rId4" cstate="print"/>
          <a:srcRect/>
          <a:stretch>
            <a:fillRect/>
          </a:stretch>
        </p:blipFill>
        <p:spPr bwMode="auto">
          <a:xfrm>
            <a:off x="142875" y="6015038"/>
            <a:ext cx="1905000" cy="771525"/>
          </a:xfrm>
          <a:prstGeom prst="rect">
            <a:avLst/>
          </a:prstGeom>
          <a:noFill/>
          <a:ln w="9525">
            <a:noFill/>
            <a:miter lim="800000"/>
            <a:headEnd/>
            <a:tailEnd/>
          </a:ln>
        </p:spPr>
      </p:pic>
      <p:pic>
        <p:nvPicPr>
          <p:cNvPr id="8" name="Picture 11" descr="SNS_logo_words_trans_back.gif"/>
          <p:cNvPicPr>
            <a:picLocks noChangeAspect="1"/>
          </p:cNvPicPr>
          <p:nvPr userDrawn="1"/>
        </p:nvPicPr>
        <p:blipFill>
          <a:blip r:embed="rId5" cstate="print"/>
          <a:srcRect/>
          <a:stretch>
            <a:fillRect/>
          </a:stretch>
        </p:blipFill>
        <p:spPr bwMode="auto">
          <a:xfrm>
            <a:off x="2268538" y="6021388"/>
            <a:ext cx="1249362" cy="836612"/>
          </a:xfrm>
          <a:prstGeom prst="rect">
            <a:avLst/>
          </a:prstGeom>
          <a:noFill/>
          <a:ln w="9525">
            <a:noFill/>
            <a:miter lim="800000"/>
            <a:headEnd/>
            <a:tailEnd/>
          </a:ln>
        </p:spPr>
      </p:pic>
      <p:sp>
        <p:nvSpPr>
          <p:cNvPr id="59395" name="Rectangle 3"/>
          <p:cNvSpPr>
            <a:spLocks noGrp="1" noChangeArrowheads="1"/>
          </p:cNvSpPr>
          <p:nvPr>
            <p:ph type="ctrTitle"/>
          </p:nvPr>
        </p:nvSpPr>
        <p:spPr>
          <a:xfrm>
            <a:off x="685800" y="1700213"/>
            <a:ext cx="7772400" cy="1470025"/>
          </a:xfrm>
          <a:gradFill flip="none" rotWithShape="1">
            <a:gsLst>
              <a:gs pos="28000">
                <a:srgbClr val="000082">
                  <a:alpha val="75000"/>
                </a:srgbClr>
              </a:gs>
              <a:gs pos="100000">
                <a:srgbClr val="0047FF">
                  <a:alpha val="0"/>
                </a:srgbClr>
              </a:gs>
            </a:gsLst>
            <a:path path="shape">
              <a:fillToRect l="50000" t="50000" r="50000" b="50000"/>
            </a:path>
            <a:tileRect/>
          </a:gradFill>
        </p:spPr>
        <p:txBody>
          <a:bodyPr/>
          <a:lstStyle>
            <a:lvl1pPr>
              <a:defRPr b="1" baseline="0">
                <a:solidFill>
                  <a:schemeClr val="bg1"/>
                </a:solidFill>
              </a:defRPr>
            </a:lvl1pPr>
          </a:lstStyle>
          <a:p>
            <a:r>
              <a:rPr lang="en-US" dirty="0"/>
              <a:t>Click to edit Master title style</a:t>
            </a:r>
          </a:p>
        </p:txBody>
      </p:sp>
      <p:sp>
        <p:nvSpPr>
          <p:cNvPr id="59396" name="Rectangle 4"/>
          <p:cNvSpPr>
            <a:spLocks noGrp="1" noChangeArrowheads="1"/>
          </p:cNvSpPr>
          <p:nvPr>
            <p:ph type="subTitle" idx="1"/>
          </p:nvPr>
        </p:nvSpPr>
        <p:spPr>
          <a:xfrm>
            <a:off x="1371600" y="3429000"/>
            <a:ext cx="6400800" cy="1752600"/>
          </a:xfrm>
          <a:gradFill>
            <a:gsLst>
              <a:gs pos="0">
                <a:srgbClr val="000082">
                  <a:alpha val="75000"/>
                </a:srgbClr>
              </a:gs>
              <a:gs pos="100000">
                <a:srgbClr val="0047FF">
                  <a:alpha val="0"/>
                </a:srgbClr>
              </a:gs>
            </a:gsLst>
            <a:path path="shape">
              <a:fillToRect l="50000" t="50000" r="50000" b="50000"/>
            </a:path>
          </a:gradFill>
        </p:spPr>
        <p:txBody>
          <a:bodyPr anchor="ctr" anchorCtr="1"/>
          <a:lstStyle>
            <a:lvl1pPr marL="0" indent="0" algn="ctr">
              <a:buFontTx/>
              <a:buNone/>
              <a:defRPr b="1" baseline="0">
                <a:solidFill>
                  <a:schemeClr val="bg1"/>
                </a:solidFill>
              </a:defRPr>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39838"/>
            <a:ext cx="4038600" cy="4205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39838"/>
            <a:ext cx="4038600" cy="4205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xfrm>
            <a:off x="1258888" y="6165850"/>
            <a:ext cx="2133600" cy="476250"/>
          </a:xfrm>
          <a:prstGeom prst="rect">
            <a:avLst/>
          </a:prstGeom>
        </p:spPr>
        <p:txBody>
          <a:bodyPr/>
          <a:lstStyle>
            <a:lvl1pPr>
              <a:defRPr>
                <a:cs typeface="+mn-cs"/>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isissmallbottom"/>
          <p:cNvPicPr>
            <a:picLocks noChangeAspect="1" noChangeArrowheads="1"/>
          </p:cNvPicPr>
          <p:nvPr/>
        </p:nvPicPr>
        <p:blipFill>
          <a:blip r:embed="rId13" cstate="print"/>
          <a:srcRect/>
          <a:stretch>
            <a:fillRect/>
          </a:stretch>
        </p:blipFill>
        <p:spPr bwMode="auto">
          <a:xfrm>
            <a:off x="0" y="5360988"/>
            <a:ext cx="9144000" cy="1497012"/>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239838"/>
            <a:ext cx="8229600" cy="4205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10" descr="Mantid"/>
          <p:cNvPicPr>
            <a:picLocks noChangeAspect="1" noChangeArrowheads="1"/>
          </p:cNvPicPr>
          <p:nvPr/>
        </p:nvPicPr>
        <p:blipFill>
          <a:blip r:embed="rId14" cstate="print"/>
          <a:srcRect t="9590" b="24672"/>
          <a:stretch>
            <a:fillRect/>
          </a:stretch>
        </p:blipFill>
        <p:spPr bwMode="auto">
          <a:xfrm>
            <a:off x="107950" y="5984875"/>
            <a:ext cx="1511300" cy="757238"/>
          </a:xfrm>
          <a:prstGeom prst="rect">
            <a:avLst/>
          </a:prstGeom>
          <a:noFill/>
          <a:ln w="9525">
            <a:noFill/>
            <a:miter lim="800000"/>
            <a:headEnd/>
            <a:tailEnd/>
          </a:ln>
        </p:spPr>
      </p:pic>
      <p:pic>
        <p:nvPicPr>
          <p:cNvPr id="1030" name="Picture 6" descr="SNS_logo_words_trans_back.gif"/>
          <p:cNvPicPr>
            <a:picLocks noChangeAspect="1"/>
          </p:cNvPicPr>
          <p:nvPr userDrawn="1"/>
        </p:nvPicPr>
        <p:blipFill>
          <a:blip r:embed="rId15" cstate="print"/>
          <a:srcRect/>
          <a:stretch>
            <a:fillRect/>
          </a:stretch>
        </p:blipFill>
        <p:spPr bwMode="auto">
          <a:xfrm>
            <a:off x="2268538" y="6021388"/>
            <a:ext cx="1249362" cy="836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Lucida Sans" pitchFamily="34" charset="0"/>
        </a:defRPr>
      </a:lvl2pPr>
      <a:lvl3pPr algn="ctr" rtl="0" eaLnBrk="0" fontAlgn="base" hangingPunct="0">
        <a:spcBef>
          <a:spcPct val="0"/>
        </a:spcBef>
        <a:spcAft>
          <a:spcPct val="0"/>
        </a:spcAft>
        <a:defRPr sz="2800">
          <a:solidFill>
            <a:schemeClr val="tx2"/>
          </a:solidFill>
          <a:latin typeface="Lucida Sans" pitchFamily="34" charset="0"/>
        </a:defRPr>
      </a:lvl3pPr>
      <a:lvl4pPr algn="ctr" rtl="0" eaLnBrk="0" fontAlgn="base" hangingPunct="0">
        <a:spcBef>
          <a:spcPct val="0"/>
        </a:spcBef>
        <a:spcAft>
          <a:spcPct val="0"/>
        </a:spcAft>
        <a:defRPr sz="2800">
          <a:solidFill>
            <a:schemeClr val="tx2"/>
          </a:solidFill>
          <a:latin typeface="Lucida Sans" pitchFamily="34" charset="0"/>
        </a:defRPr>
      </a:lvl4pPr>
      <a:lvl5pPr algn="ctr" rtl="0" eaLnBrk="0" fontAlgn="base" hangingPunct="0">
        <a:spcBef>
          <a:spcPct val="0"/>
        </a:spcBef>
        <a:spcAft>
          <a:spcPct val="0"/>
        </a:spcAft>
        <a:defRPr sz="2800">
          <a:solidFill>
            <a:schemeClr val="tx2"/>
          </a:solidFill>
          <a:latin typeface="Lucida Sans" pitchFamily="34" charset="0"/>
        </a:defRPr>
      </a:lvl5pPr>
      <a:lvl6pPr marL="457200" algn="ctr" rtl="0" fontAlgn="base">
        <a:spcBef>
          <a:spcPct val="0"/>
        </a:spcBef>
        <a:spcAft>
          <a:spcPct val="0"/>
        </a:spcAft>
        <a:defRPr sz="2800">
          <a:solidFill>
            <a:schemeClr val="tx2"/>
          </a:solidFill>
          <a:latin typeface="Lucida Sans" pitchFamily="34" charset="0"/>
        </a:defRPr>
      </a:lvl6pPr>
      <a:lvl7pPr marL="914400" algn="ctr" rtl="0" fontAlgn="base">
        <a:spcBef>
          <a:spcPct val="0"/>
        </a:spcBef>
        <a:spcAft>
          <a:spcPct val="0"/>
        </a:spcAft>
        <a:defRPr sz="2800">
          <a:solidFill>
            <a:schemeClr val="tx2"/>
          </a:solidFill>
          <a:latin typeface="Lucida Sans" pitchFamily="34" charset="0"/>
        </a:defRPr>
      </a:lvl7pPr>
      <a:lvl8pPr marL="1371600" algn="ctr" rtl="0" fontAlgn="base">
        <a:spcBef>
          <a:spcPct val="0"/>
        </a:spcBef>
        <a:spcAft>
          <a:spcPct val="0"/>
        </a:spcAft>
        <a:defRPr sz="2800">
          <a:solidFill>
            <a:schemeClr val="tx2"/>
          </a:solidFill>
          <a:latin typeface="Lucida Sans" pitchFamily="34" charset="0"/>
        </a:defRPr>
      </a:lvl8pPr>
      <a:lvl9pPr marL="1828800" algn="ctr" rtl="0" fontAlgn="base">
        <a:spcBef>
          <a:spcPct val="0"/>
        </a:spcBef>
        <a:spcAft>
          <a:spcPct val="0"/>
        </a:spcAft>
        <a:defRPr sz="28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isissmallbottom"/>
          <p:cNvPicPr>
            <a:picLocks noChangeAspect="1" noChangeArrowheads="1"/>
          </p:cNvPicPr>
          <p:nvPr/>
        </p:nvPicPr>
        <p:blipFill>
          <a:blip r:embed="rId3" cstate="print"/>
          <a:srcRect/>
          <a:stretch>
            <a:fillRect/>
          </a:stretch>
        </p:blipFill>
        <p:spPr bwMode="auto">
          <a:xfrm>
            <a:off x="0" y="5360988"/>
            <a:ext cx="9144000" cy="1497012"/>
          </a:xfrm>
          <a:prstGeom prst="rect">
            <a:avLst/>
          </a:prstGeom>
          <a:noFill/>
          <a:ln w="9525">
            <a:noFill/>
            <a:miter lim="800000"/>
            <a:headEnd/>
            <a:tailEnd/>
          </a:ln>
        </p:spPr>
      </p:pic>
      <p:sp>
        <p:nvSpPr>
          <p:cNvPr id="2051" name="Rectangle 3"/>
          <p:cNvSpPr>
            <a:spLocks noGrp="1" noChangeArrowheads="1"/>
          </p:cNvSpPr>
          <p:nvPr>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457200" y="1239838"/>
            <a:ext cx="8229600" cy="4205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5" descr="Tessella_Logo only 5K.gif"/>
          <p:cNvPicPr>
            <a:picLocks noChangeAspect="1"/>
          </p:cNvPicPr>
          <p:nvPr/>
        </p:nvPicPr>
        <p:blipFill>
          <a:blip r:embed="rId4" cstate="print"/>
          <a:srcRect/>
          <a:stretch>
            <a:fillRect/>
          </a:stretch>
        </p:blipFill>
        <p:spPr bwMode="auto">
          <a:xfrm>
            <a:off x="142875" y="6000750"/>
            <a:ext cx="1885950" cy="752475"/>
          </a:xfrm>
          <a:prstGeom prst="rect">
            <a:avLst/>
          </a:prstGeom>
          <a:noFill/>
          <a:ln w="9525">
            <a:noFill/>
            <a:miter lim="800000"/>
            <a:headEnd/>
            <a:tailEnd/>
          </a:ln>
        </p:spPr>
      </p:pic>
      <p:pic>
        <p:nvPicPr>
          <p:cNvPr id="2054" name="Picture 6" descr="SNS_logo_words_trans_back.gif"/>
          <p:cNvPicPr>
            <a:picLocks noChangeAspect="1"/>
          </p:cNvPicPr>
          <p:nvPr/>
        </p:nvPicPr>
        <p:blipFill>
          <a:blip r:embed="rId5" cstate="print"/>
          <a:srcRect/>
          <a:stretch>
            <a:fillRect/>
          </a:stretch>
        </p:blipFill>
        <p:spPr bwMode="auto">
          <a:xfrm>
            <a:off x="2268538" y="6021388"/>
            <a:ext cx="1249362" cy="836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77" r:id="rId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Lucida Sans" pitchFamily="34" charset="0"/>
        </a:defRPr>
      </a:lvl2pPr>
      <a:lvl3pPr algn="ctr" rtl="0" eaLnBrk="0" fontAlgn="base" hangingPunct="0">
        <a:spcBef>
          <a:spcPct val="0"/>
        </a:spcBef>
        <a:spcAft>
          <a:spcPct val="0"/>
        </a:spcAft>
        <a:defRPr sz="2800">
          <a:solidFill>
            <a:schemeClr val="tx2"/>
          </a:solidFill>
          <a:latin typeface="Lucida Sans" pitchFamily="34" charset="0"/>
        </a:defRPr>
      </a:lvl3pPr>
      <a:lvl4pPr algn="ctr" rtl="0" eaLnBrk="0" fontAlgn="base" hangingPunct="0">
        <a:spcBef>
          <a:spcPct val="0"/>
        </a:spcBef>
        <a:spcAft>
          <a:spcPct val="0"/>
        </a:spcAft>
        <a:defRPr sz="2800">
          <a:solidFill>
            <a:schemeClr val="tx2"/>
          </a:solidFill>
          <a:latin typeface="Lucida Sans" pitchFamily="34" charset="0"/>
        </a:defRPr>
      </a:lvl4pPr>
      <a:lvl5pPr algn="ctr" rtl="0" eaLnBrk="0" fontAlgn="base" hangingPunct="0">
        <a:spcBef>
          <a:spcPct val="0"/>
        </a:spcBef>
        <a:spcAft>
          <a:spcPct val="0"/>
        </a:spcAft>
        <a:defRPr sz="2800">
          <a:solidFill>
            <a:schemeClr val="tx2"/>
          </a:solidFill>
          <a:latin typeface="Lucida Sans" pitchFamily="34" charset="0"/>
        </a:defRPr>
      </a:lvl5pPr>
      <a:lvl6pPr marL="457200" algn="ctr" rtl="0" fontAlgn="base">
        <a:spcBef>
          <a:spcPct val="0"/>
        </a:spcBef>
        <a:spcAft>
          <a:spcPct val="0"/>
        </a:spcAft>
        <a:defRPr sz="2800">
          <a:solidFill>
            <a:schemeClr val="tx2"/>
          </a:solidFill>
          <a:latin typeface="Lucida Sans" pitchFamily="34" charset="0"/>
        </a:defRPr>
      </a:lvl6pPr>
      <a:lvl7pPr marL="914400" algn="ctr" rtl="0" fontAlgn="base">
        <a:spcBef>
          <a:spcPct val="0"/>
        </a:spcBef>
        <a:spcAft>
          <a:spcPct val="0"/>
        </a:spcAft>
        <a:defRPr sz="2800">
          <a:solidFill>
            <a:schemeClr val="tx2"/>
          </a:solidFill>
          <a:latin typeface="Lucida Sans" pitchFamily="34" charset="0"/>
        </a:defRPr>
      </a:lvl7pPr>
      <a:lvl8pPr marL="1371600" algn="ctr" rtl="0" fontAlgn="base">
        <a:spcBef>
          <a:spcPct val="0"/>
        </a:spcBef>
        <a:spcAft>
          <a:spcPct val="0"/>
        </a:spcAft>
        <a:defRPr sz="2800">
          <a:solidFill>
            <a:schemeClr val="tx2"/>
          </a:solidFill>
          <a:latin typeface="Lucida Sans" pitchFamily="34" charset="0"/>
        </a:defRPr>
      </a:lvl8pPr>
      <a:lvl9pPr marL="1828800" algn="ctr" rtl="0" fontAlgn="base">
        <a:spcBef>
          <a:spcPct val="0"/>
        </a:spcBef>
        <a:spcAft>
          <a:spcPct val="0"/>
        </a:spcAft>
        <a:defRPr sz="2800">
          <a:solidFill>
            <a:schemeClr val="tx2"/>
          </a:solidFill>
          <a:latin typeface="Lucida Sans"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1115616" y="3645024"/>
            <a:ext cx="6786513" cy="2232248"/>
          </a:xfrm>
          <a:gradFill rotWithShape="0"/>
        </p:spPr>
        <p:txBody>
          <a:bodyPr/>
          <a:lstStyle/>
          <a:p>
            <a:pPr eaLnBrk="1" hangingPunct="1"/>
            <a:r>
              <a:rPr lang="en-GB" sz="2800" i="1" dirty="0" smtClean="0"/>
              <a:t>Toby Perring</a:t>
            </a:r>
          </a:p>
          <a:p>
            <a:pPr eaLnBrk="1" hangingPunct="1"/>
            <a:r>
              <a:rPr lang="en-GB" sz="2800" i="1" dirty="0" smtClean="0"/>
              <a:t>Owen Arnold, Michael Reuter, </a:t>
            </a:r>
            <a:r>
              <a:rPr lang="en-GB" sz="2800" i="1" dirty="0" err="1" smtClean="0"/>
              <a:t>Janek</a:t>
            </a:r>
            <a:r>
              <a:rPr lang="en-GB" sz="2800" i="1" dirty="0" smtClean="0"/>
              <a:t> </a:t>
            </a:r>
            <a:r>
              <a:rPr lang="en-GB" sz="2800" i="1" dirty="0" err="1" smtClean="0"/>
              <a:t>Zikovsky</a:t>
            </a:r>
            <a:r>
              <a:rPr lang="en-GB" sz="2800" i="1" dirty="0" smtClean="0"/>
              <a:t>, Alex Buts, Martyn Gigg, Nick Draper</a:t>
            </a:r>
          </a:p>
        </p:txBody>
      </p:sp>
      <p:pic>
        <p:nvPicPr>
          <p:cNvPr id="15363" name="Picture 5" descr="Mantid Logo Transparent.png"/>
          <p:cNvPicPr>
            <a:picLocks noChangeAspect="1"/>
          </p:cNvPicPr>
          <p:nvPr/>
        </p:nvPicPr>
        <p:blipFill>
          <a:blip r:embed="rId3" cstate="print"/>
          <a:srcRect/>
          <a:stretch>
            <a:fillRect/>
          </a:stretch>
        </p:blipFill>
        <p:spPr bwMode="auto">
          <a:xfrm>
            <a:off x="3419475" y="549275"/>
            <a:ext cx="2305050" cy="1250950"/>
          </a:xfrm>
          <a:prstGeom prst="rect">
            <a:avLst/>
          </a:prstGeom>
          <a:noFill/>
          <a:ln w="9525">
            <a:noFill/>
            <a:miter lim="800000"/>
            <a:headEnd/>
            <a:tailEnd/>
          </a:ln>
        </p:spPr>
      </p:pic>
      <p:sp>
        <p:nvSpPr>
          <p:cNvPr id="6" name="Rectangle 5"/>
          <p:cNvSpPr/>
          <p:nvPr/>
        </p:nvSpPr>
        <p:spPr>
          <a:xfrm>
            <a:off x="2483768" y="1628800"/>
            <a:ext cx="4608512" cy="1569660"/>
          </a:xfrm>
          <a:prstGeom prst="rect">
            <a:avLst/>
          </a:prstGeom>
          <a:noFill/>
        </p:spPr>
        <p:txBody>
          <a:bodyPr>
            <a:spAutoFit/>
          </a:bodyPr>
          <a:lstStyle/>
          <a:p>
            <a:pPr algn="ctr">
              <a:defRPr/>
            </a:pPr>
            <a:r>
              <a:rPr lang="en-US" sz="9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n-cs"/>
              </a:rPr>
              <a:t>VATES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a:t>
            </a:r>
            <a:endParaRPr lang="en-GB" sz="2800" b="0" kern="0" dirty="0">
              <a:solidFill>
                <a:schemeClr val="tx2"/>
              </a:solidFill>
              <a:latin typeface="+mj-lt"/>
              <a:ea typeface="+mj-ea"/>
              <a:cs typeface="+mj-cs"/>
            </a:endParaRPr>
          </a:p>
        </p:txBody>
      </p:sp>
      <p:pic>
        <p:nvPicPr>
          <p:cNvPr id="4" name="Picture 3" descr="multislice.png"/>
          <p:cNvPicPr>
            <a:picLocks noChangeAspect="1"/>
          </p:cNvPicPr>
          <p:nvPr/>
        </p:nvPicPr>
        <p:blipFill>
          <a:blip r:embed="rId3" cstate="print"/>
          <a:stretch>
            <a:fillRect/>
          </a:stretch>
        </p:blipFill>
        <p:spPr>
          <a:xfrm>
            <a:off x="0" y="620688"/>
            <a:ext cx="9144000" cy="552826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a:t>
            </a:r>
            <a:endParaRPr lang="en-GB" sz="2800" b="0" kern="0" dirty="0">
              <a:solidFill>
                <a:schemeClr val="tx2"/>
              </a:solidFill>
              <a:latin typeface="+mj-lt"/>
              <a:ea typeface="+mj-ea"/>
              <a:cs typeface="+mj-cs"/>
            </a:endParaRPr>
          </a:p>
        </p:txBody>
      </p:sp>
      <p:pic>
        <p:nvPicPr>
          <p:cNvPr id="4" name="Picture 3" descr="threeslice.png"/>
          <p:cNvPicPr>
            <a:picLocks noChangeAspect="1"/>
          </p:cNvPicPr>
          <p:nvPr/>
        </p:nvPicPr>
        <p:blipFill>
          <a:blip r:embed="rId3" cstate="print"/>
          <a:stretch>
            <a:fillRect/>
          </a:stretch>
        </p:blipFill>
        <p:spPr>
          <a:xfrm>
            <a:off x="0" y="548680"/>
            <a:ext cx="9143999" cy="553100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srcRect/>
          <a:stretch>
            <a:fillRect/>
          </a:stretch>
        </p:blipFill>
        <p:spPr bwMode="auto">
          <a:xfrm>
            <a:off x="179512" y="692696"/>
            <a:ext cx="5256584" cy="5375108"/>
          </a:xfrm>
          <a:prstGeom prst="rect">
            <a:avLst/>
          </a:prstGeom>
          <a:noFill/>
          <a:ln w="28575" cap="flat" cmpd="sng">
            <a:noFill/>
            <a:prstDash val="solid"/>
            <a:miter lim="800000"/>
            <a:headEnd/>
            <a:tailEnd/>
          </a:ln>
        </p:spPr>
      </p:pic>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 : Make it even easier</a:t>
            </a:r>
            <a:endParaRPr lang="en-GB" sz="2800" b="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pu92482\Desktop\InstallerPics\800px-SliceViewer_and_LineViewer.png"/>
          <p:cNvPicPr>
            <a:picLocks noChangeAspect="1" noChangeArrowheads="1"/>
          </p:cNvPicPr>
          <p:nvPr/>
        </p:nvPicPr>
        <p:blipFill>
          <a:blip r:embed="rId3" cstate="print"/>
          <a:srcRect/>
          <a:stretch>
            <a:fillRect/>
          </a:stretch>
        </p:blipFill>
        <p:spPr bwMode="auto">
          <a:xfrm>
            <a:off x="323528" y="620688"/>
            <a:ext cx="7812014" cy="4940069"/>
          </a:xfrm>
          <a:prstGeom prst="rect">
            <a:avLst/>
          </a:prstGeom>
          <a:noFill/>
        </p:spPr>
      </p:pic>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 : Make it even easier</a:t>
            </a:r>
            <a:endParaRPr lang="en-GB" sz="2800" b="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b="16841"/>
          <a:stretch>
            <a:fillRect/>
          </a:stretch>
        </p:blipFill>
        <p:spPr bwMode="auto">
          <a:xfrm>
            <a:off x="0" y="692696"/>
            <a:ext cx="9144000" cy="4752528"/>
          </a:xfrm>
          <a:prstGeom prst="rect">
            <a:avLst/>
          </a:prstGeom>
          <a:noFill/>
          <a:ln w="28575" cap="flat" cmpd="sng">
            <a:noFill/>
            <a:prstDash val="solid"/>
            <a:miter lim="800000"/>
            <a:headEnd/>
            <a:tailEnd/>
          </a:ln>
        </p:spPr>
      </p:pic>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err="1">
                <a:solidFill>
                  <a:schemeClr val="tx2"/>
                </a:solidFill>
                <a:latin typeface="+mj-lt"/>
                <a:ea typeface="+mj-ea"/>
                <a:cs typeface="+mj-cs"/>
              </a:rPr>
              <a:t>n</a:t>
            </a:r>
            <a:r>
              <a:rPr lang="en-GB" sz="2800" b="0" kern="0" dirty="0" err="1" smtClean="0">
                <a:solidFill>
                  <a:schemeClr val="tx2"/>
                </a:solidFill>
                <a:latin typeface="+mj-lt"/>
                <a:ea typeface="+mj-ea"/>
                <a:cs typeface="+mj-cs"/>
              </a:rPr>
              <a:t>D</a:t>
            </a:r>
            <a:r>
              <a:rPr lang="en-GB" sz="2800" b="0" kern="0" dirty="0" smtClean="0">
                <a:solidFill>
                  <a:schemeClr val="tx2"/>
                </a:solidFill>
                <a:latin typeface="+mj-lt"/>
                <a:ea typeface="+mj-ea"/>
                <a:cs typeface="+mj-cs"/>
              </a:rPr>
              <a:t> Visualisation : Make it cohesive</a:t>
            </a:r>
            <a:endParaRPr lang="en-GB" sz="2800" b="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Things that have worked well</a:t>
            </a:r>
            <a:endParaRPr lang="en-GB" sz="2800" b="0" kern="0" dirty="0">
              <a:solidFill>
                <a:schemeClr val="tx2"/>
              </a:solidFill>
              <a:latin typeface="+mj-lt"/>
              <a:ea typeface="+mj-ea"/>
              <a:cs typeface="+mj-cs"/>
            </a:endParaRPr>
          </a:p>
        </p:txBody>
      </p:sp>
      <p:sp>
        <p:nvSpPr>
          <p:cNvPr id="3" name="Content Placeholder 2"/>
          <p:cNvSpPr txBox="1">
            <a:spLocks/>
          </p:cNvSpPr>
          <p:nvPr/>
        </p:nvSpPr>
        <p:spPr>
          <a:xfrm>
            <a:off x="323528" y="980728"/>
            <a:ext cx="8229600" cy="4752975"/>
          </a:xfrm>
          <a:prstGeom prst="rect">
            <a:avLst/>
          </a:prstGeom>
        </p:spPr>
        <p:txBody>
          <a:bodyPr/>
          <a:lstStyle/>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Close collaboration with the users</a:t>
            </a:r>
            <a:r>
              <a:rPr kumimoji="0" lang="en-GB" sz="2000" b="0" i="0" u="none" strike="noStrike" kern="0" cap="none" spc="0" normalizeH="0" noProof="0" dirty="0" smtClean="0">
                <a:ln>
                  <a:noFill/>
                </a:ln>
                <a:solidFill>
                  <a:srgbClr val="000099"/>
                </a:solidFill>
                <a:effectLst/>
                <a:uLnTx/>
                <a:uFillTx/>
                <a:latin typeface="+mn-lt"/>
                <a:ea typeface="+mn-ea"/>
                <a:cs typeface="+mn-cs"/>
              </a:rPr>
              <a:t> as a priority</a:t>
            </a: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dirty="0" smtClean="0">
                <a:solidFill>
                  <a:srgbClr val="000099"/>
                </a:solidFill>
                <a:latin typeface="+mn-lt"/>
                <a:cs typeface="+mn-cs"/>
              </a:rPr>
              <a:t>Drawing requirements from more than one facility</a:t>
            </a:r>
            <a:endParaRPr kumimoji="0" lang="en-GB" sz="2000" b="0" i="0" u="none" strike="noStrike" kern="0" cap="none" spc="0" normalizeH="0" noProof="0" dirty="0" smtClean="0">
              <a:ln>
                <a:noFill/>
              </a:ln>
              <a:solidFill>
                <a:srgbClr val="000099"/>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noProof="0" dirty="0" smtClean="0">
                <a:solidFill>
                  <a:srgbClr val="000099"/>
                </a:solidFill>
                <a:latin typeface="+mn-lt"/>
                <a:cs typeface="+mn-cs"/>
              </a:rPr>
              <a:t>Leaning on, and adding to an existing framework</a:t>
            </a:r>
            <a:endParaRPr kumimoji="0" lang="en-GB" sz="2000" b="0" i="0" u="none" strike="noStrike" kern="0" cap="none" spc="0" normalizeH="0" noProof="0" dirty="0" smtClean="0">
              <a:ln>
                <a:noFill/>
              </a:ln>
              <a:solidFill>
                <a:srgbClr val="000099"/>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dirty="0" smtClean="0">
                <a:solidFill>
                  <a:srgbClr val="000099"/>
                </a:solidFill>
                <a:latin typeface="+mn-lt"/>
                <a:cs typeface="+mn-cs"/>
              </a:rPr>
              <a:t>Decoupling the visualisation from the algorithmic/execution layer </a:t>
            </a:r>
            <a:r>
              <a:rPr kumimoji="0" lang="en-GB" sz="2000" b="0" i="0" u="none" strike="noStrike" kern="0" cap="none" spc="0" normalizeH="0" noProof="0" dirty="0" smtClean="0">
                <a:ln>
                  <a:noFill/>
                </a:ln>
                <a:solidFill>
                  <a:srgbClr val="000099"/>
                </a:solidFill>
                <a:effectLst/>
                <a:uLnTx/>
                <a:uFillTx/>
                <a:latin typeface="+mn-lt"/>
                <a:ea typeface="+mn-ea"/>
                <a:cs typeface="+mn-cs"/>
              </a:rPr>
              <a:t> </a:t>
            </a: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baseline="0" dirty="0" smtClean="0">
                <a:solidFill>
                  <a:srgbClr val="000099"/>
                </a:solidFill>
                <a:latin typeface="+mn-lt"/>
                <a:cs typeface="+mn-cs"/>
              </a:rPr>
              <a:t>Continuous</a:t>
            </a:r>
            <a:r>
              <a:rPr lang="en-GB" sz="2000" b="0" kern="0" dirty="0" smtClean="0">
                <a:solidFill>
                  <a:srgbClr val="000099"/>
                </a:solidFill>
                <a:latin typeface="+mn-lt"/>
                <a:cs typeface="+mn-cs"/>
              </a:rPr>
              <a:t> integration with regular releases</a:t>
            </a:r>
            <a:endParaRPr lang="en-GB" sz="2000" b="0" kern="0" dirty="0">
              <a:solidFill>
                <a:srgbClr val="000099"/>
              </a:solidFill>
              <a:latin typeface="+mn-lt"/>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dirty="0" smtClean="0">
                <a:solidFill>
                  <a:srgbClr val="000099"/>
                </a:solidFill>
                <a:latin typeface="+mn-lt"/>
                <a:cs typeface="+mn-cs"/>
              </a:rPr>
              <a:t>Solving deployment in first steps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Things we could have done better</a:t>
            </a:r>
            <a:endParaRPr lang="en-GB" sz="2800" b="0" kern="0" dirty="0">
              <a:solidFill>
                <a:schemeClr val="tx2"/>
              </a:solidFill>
              <a:latin typeface="+mj-lt"/>
              <a:ea typeface="+mj-ea"/>
              <a:cs typeface="+mj-cs"/>
            </a:endParaRPr>
          </a:p>
        </p:txBody>
      </p:sp>
      <p:sp>
        <p:nvSpPr>
          <p:cNvPr id="3" name="Content Placeholder 2"/>
          <p:cNvSpPr txBox="1">
            <a:spLocks/>
          </p:cNvSpPr>
          <p:nvPr/>
        </p:nvSpPr>
        <p:spPr>
          <a:xfrm>
            <a:off x="323528" y="980728"/>
            <a:ext cx="8229600" cy="4752975"/>
          </a:xfrm>
          <a:prstGeom prst="rect">
            <a:avLst/>
          </a:prstGeom>
        </p:spPr>
        <p:txBody>
          <a:bodyPr/>
          <a:lstStyle/>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Close collaboration with the users</a:t>
            </a:r>
            <a:r>
              <a:rPr kumimoji="0" lang="en-GB" sz="2000" b="0" i="0" u="none" strike="noStrike" kern="0" cap="none" spc="0" normalizeH="0" noProof="0" dirty="0" smtClean="0">
                <a:ln>
                  <a:noFill/>
                </a:ln>
                <a:solidFill>
                  <a:srgbClr val="000099"/>
                </a:solidFill>
                <a:effectLst/>
                <a:uLnTx/>
                <a:uFillTx/>
                <a:latin typeface="+mn-lt"/>
                <a:ea typeface="+mn-ea"/>
                <a:cs typeface="+mn-cs"/>
              </a:rPr>
              <a:t> as a priority</a:t>
            </a: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dirty="0" smtClean="0">
                <a:solidFill>
                  <a:srgbClr val="000099"/>
                </a:solidFill>
                <a:latin typeface="+mn-lt"/>
                <a:cs typeface="+mn-cs"/>
              </a:rPr>
              <a:t>Building the </a:t>
            </a:r>
            <a:r>
              <a:rPr lang="en-GB" sz="2000" b="0" kern="0" dirty="0" err="1" smtClean="0">
                <a:solidFill>
                  <a:srgbClr val="000099"/>
                </a:solidFill>
                <a:latin typeface="+mn-lt"/>
                <a:cs typeface="+mn-cs"/>
              </a:rPr>
              <a:t>SliceViewer</a:t>
            </a:r>
            <a:r>
              <a:rPr lang="en-GB" sz="2000" b="0" kern="0" dirty="0" smtClean="0">
                <a:solidFill>
                  <a:srgbClr val="000099"/>
                </a:solidFill>
                <a:latin typeface="+mn-lt"/>
                <a:cs typeface="+mn-cs"/>
              </a:rPr>
              <a:t> before the 3D Visualisation</a:t>
            </a: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r>
              <a:rPr lang="en-GB" sz="2000" b="0" kern="0" dirty="0" smtClean="0">
                <a:solidFill>
                  <a:srgbClr val="000099"/>
                </a:solidFill>
                <a:latin typeface="+mn-lt"/>
                <a:cs typeface="+mn-cs"/>
              </a:rPr>
              <a:t>Better test coverage across the board</a:t>
            </a:r>
          </a:p>
          <a:p>
            <a:pPr marL="457200" marR="0" lvl="0" indent="-457200" algn="l" defTabSz="914400" rtl="0" eaLnBrk="0" fontAlgn="base" latinLnBrk="0" hangingPunct="0">
              <a:lnSpc>
                <a:spcPct val="100000"/>
              </a:lnSpc>
              <a:spcBef>
                <a:spcPct val="20000"/>
              </a:spcBef>
              <a:spcAft>
                <a:spcPct val="0"/>
              </a:spcAft>
              <a:buClrTx/>
              <a:buSzTx/>
              <a:tabLst/>
              <a:defRPr/>
            </a:pPr>
            <a:endParaRPr lang="en-GB" sz="2000" b="0" kern="0" dirty="0" smtClean="0">
              <a:solidFill>
                <a:srgbClr val="000099"/>
              </a:solidFill>
              <a:latin typeface="+mn-lt"/>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tabLst/>
              <a:defRPr/>
            </a:pPr>
            <a:endParaRPr lang="en-GB" sz="2400" b="0" kern="0" dirty="0" smtClean="0">
              <a:latin typeface="+mn-lt"/>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Looking Forwards</a:t>
            </a:r>
            <a:endParaRPr lang="en-GB" sz="2800" b="0" kern="0" dirty="0">
              <a:solidFill>
                <a:schemeClr val="tx2"/>
              </a:solidFill>
              <a:latin typeface="+mj-lt"/>
              <a:ea typeface="+mj-ea"/>
              <a:cs typeface="+mj-cs"/>
            </a:endParaRPr>
          </a:p>
        </p:txBody>
      </p:sp>
      <p:pic>
        <p:nvPicPr>
          <p:cNvPr id="3" name="Picture 2" descr="C:\Users\spu92482\Documents\Excellents Awards\images_for_award\Rotation-Animated-With-Markers.gif"/>
          <p:cNvPicPr>
            <a:picLocks noChangeAspect="1" noChangeArrowheads="1"/>
          </p:cNvPicPr>
          <p:nvPr/>
        </p:nvPicPr>
        <p:blipFill>
          <a:blip r:embed="rId3" cstate="print"/>
          <a:srcRect/>
          <a:stretch>
            <a:fillRect/>
          </a:stretch>
        </p:blipFill>
        <p:spPr bwMode="auto">
          <a:xfrm>
            <a:off x="2195736" y="2204864"/>
            <a:ext cx="4275783" cy="3560220"/>
          </a:xfrm>
          <a:prstGeom prst="rect">
            <a:avLst/>
          </a:prstGeom>
          <a:noFill/>
        </p:spPr>
      </p:pic>
      <p:sp>
        <p:nvSpPr>
          <p:cNvPr id="4" name="Content Placeholder 2"/>
          <p:cNvSpPr txBox="1">
            <a:spLocks/>
          </p:cNvSpPr>
          <p:nvPr/>
        </p:nvSpPr>
        <p:spPr>
          <a:xfrm>
            <a:off x="323528" y="980728"/>
            <a:ext cx="8229600" cy="47529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Many different scientific group workflows still being polished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Integration with simulation and Fitting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67544" y="1124744"/>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		Visualisation   </a:t>
            </a:r>
            <a:r>
              <a:rPr kumimoji="0" lang="en-GB" sz="2000" b="0" i="0" u="none" strike="noStrike" kern="0" cap="none" spc="0" normalizeH="0" baseline="0" noProof="0" dirty="0" smtClean="0">
                <a:ln>
                  <a:noFill/>
                </a:ln>
                <a:solidFill>
                  <a:srgbClr val="000099"/>
                </a:solidFill>
                <a:effectLst/>
                <a:uLnTx/>
                <a:uFillTx/>
                <a:latin typeface="+mn-lt"/>
                <a:ea typeface="+mn-ea"/>
                <a:cs typeface="+mn-cs"/>
                <a:sym typeface="Wingdings" pitchFamily="2" charset="2"/>
              </a:rPr>
              <a:t></a:t>
            </a:r>
            <a:r>
              <a:rPr lang="en-GB" sz="2000" b="0" kern="0" dirty="0" smtClean="0">
                <a:solidFill>
                  <a:srgbClr val="000099"/>
                </a:solidFill>
                <a:latin typeface="+mn-lt"/>
                <a:cs typeface="+mn-cs"/>
                <a:sym typeface="Wingdings" pitchFamily="2" charset="2"/>
              </a:rPr>
              <a:t>  model fitting/simulation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GB" sz="2000" b="0" i="0" u="none" strike="noStrike" kern="0" cap="none" spc="0" normalizeH="0" baseline="0" noProof="0" dirty="0" smtClean="0">
              <a:ln>
                <a:noFill/>
              </a:ln>
              <a:solidFill>
                <a:srgbClr val="000099"/>
              </a:solidFill>
              <a:effectLst/>
              <a:uLnTx/>
              <a:uFillTx/>
              <a:latin typeface="+mn-lt"/>
              <a:ea typeface="+mn-ea"/>
              <a:cs typeface="+mn-cs"/>
            </a:endParaRPr>
          </a:p>
          <a:p>
            <a:pPr marL="342900" indent="-342900" eaLnBrk="0" hangingPunct="0">
              <a:spcBef>
                <a:spcPct val="20000"/>
              </a:spcBef>
              <a:buFontTx/>
              <a:buChar char="•"/>
            </a:pPr>
            <a:r>
              <a:rPr lang="en-GB" sz="2000" b="0" kern="0" dirty="0" smtClean="0">
                <a:solidFill>
                  <a:srgbClr val="000099"/>
                </a:solidFill>
              </a:rPr>
              <a:t>Highly iterative procedure</a:t>
            </a:r>
          </a:p>
          <a:p>
            <a:pPr marL="342900" indent="-342900" eaLnBrk="0" hangingPunct="0">
              <a:spcBef>
                <a:spcPct val="20000"/>
              </a:spcBef>
              <a:buFontTx/>
              <a:buChar char="•"/>
            </a:pPr>
            <a:r>
              <a:rPr lang="en-GB" sz="2000" b="0" kern="0" dirty="0" smtClean="0">
                <a:solidFill>
                  <a:srgbClr val="000099"/>
                </a:solidFill>
              </a:rPr>
              <a:t>Require seamless integration with </a:t>
            </a:r>
            <a:r>
              <a:rPr lang="en-GB" sz="2000" b="0" kern="0" dirty="0" err="1" smtClean="0">
                <a:solidFill>
                  <a:srgbClr val="000099"/>
                </a:solidFill>
              </a:rPr>
              <a:t>Mantid</a:t>
            </a:r>
            <a:r>
              <a:rPr lang="en-GB" sz="2000" b="0" kern="0" dirty="0" smtClean="0">
                <a:solidFill>
                  <a:srgbClr val="000099"/>
                </a:solidFill>
              </a:rPr>
              <a:t> and visualisation</a:t>
            </a:r>
          </a:p>
          <a:p>
            <a:pPr marL="342900" indent="-342900" eaLnBrk="0" hangingPunct="0">
              <a:spcBef>
                <a:spcPct val="20000"/>
              </a:spcBef>
              <a:buFontTx/>
              <a:buChar char="•"/>
            </a:pPr>
            <a:r>
              <a:rPr lang="en-GB" sz="2000" b="0" kern="0" dirty="0" smtClean="0">
                <a:solidFill>
                  <a:srgbClr val="000099"/>
                </a:solidFill>
              </a:rPr>
              <a:t>Allow user-supplied models for scattering</a:t>
            </a:r>
          </a:p>
          <a:p>
            <a:pPr marL="800100" lvl="1" indent="-342900" eaLnBrk="0" hangingPunct="0">
              <a:spcBef>
                <a:spcPct val="20000"/>
              </a:spcBef>
              <a:buFontTx/>
              <a:buChar char="-"/>
            </a:pPr>
            <a:r>
              <a:rPr lang="en-GB" b="0" kern="0" dirty="0" smtClean="0">
                <a:solidFill>
                  <a:srgbClr val="006600"/>
                </a:solidFill>
              </a:rPr>
              <a:t>‘foreground’:  typically global across dataset + resolution</a:t>
            </a:r>
          </a:p>
          <a:p>
            <a:pPr marL="800100" lvl="1" indent="-342900" eaLnBrk="0" hangingPunct="0">
              <a:spcBef>
                <a:spcPct val="20000"/>
              </a:spcBef>
              <a:buFontTx/>
              <a:buChar char="-"/>
            </a:pPr>
            <a:r>
              <a:rPr lang="en-GB" b="0" kern="0" dirty="0" smtClean="0">
                <a:solidFill>
                  <a:srgbClr val="006600"/>
                </a:solidFill>
              </a:rPr>
              <a:t>‘background’: simple (e.g. Linear background), no resolution</a:t>
            </a:r>
          </a:p>
          <a:p>
            <a:pPr marL="800100" lvl="1" indent="-342900" eaLnBrk="0" hangingPunct="0">
              <a:spcBef>
                <a:spcPct val="20000"/>
              </a:spcBef>
              <a:buFontTx/>
              <a:buChar char="-"/>
            </a:pPr>
            <a:endParaRPr lang="en-GB" b="0" kern="0" dirty="0" smtClean="0">
              <a:solidFill>
                <a:srgbClr val="006600"/>
              </a:solidFill>
            </a:endParaRPr>
          </a:p>
          <a:p>
            <a:pPr marL="342900" indent="-342900" eaLnBrk="0" hangingPunct="0">
              <a:spcBef>
                <a:spcPct val="20000"/>
              </a:spcBef>
              <a:buFontTx/>
              <a:buChar char="•"/>
            </a:pPr>
            <a:r>
              <a:rPr lang="en-GB" sz="2000" b="0" kern="0" dirty="0" smtClean="0">
                <a:solidFill>
                  <a:srgbClr val="000099"/>
                </a:solidFill>
              </a:rPr>
              <a:t>Fits in with existing </a:t>
            </a:r>
            <a:r>
              <a:rPr lang="en-GB" sz="2000" b="0" kern="0" dirty="0" err="1" smtClean="0">
                <a:solidFill>
                  <a:srgbClr val="000099"/>
                </a:solidFill>
              </a:rPr>
              <a:t>Mantid</a:t>
            </a:r>
            <a:r>
              <a:rPr lang="en-GB" sz="2000" b="0" kern="0" dirty="0" smtClean="0">
                <a:solidFill>
                  <a:srgbClr val="000099"/>
                </a:solidFill>
              </a:rPr>
              <a:t> Fit framework</a:t>
            </a:r>
            <a:endParaRPr kumimoji="0" lang="en-GB" sz="2000" b="0" i="0" u="none" strike="noStrike" kern="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Resolution/Foreground/Background models follow existing “plug-and-play” pattern:</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rPr>
              <a:t>Fit/Simulate works on common interface</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rPr>
              <a:t>Allows any number of resolution, foreground &amp; background models to be defined</a:t>
            </a:r>
            <a:endParaRPr kumimoji="0" lang="en-GB" sz="2000" b="0" i="0" u="none" strike="noStrike" kern="0" cap="none" spc="0" normalizeH="0" baseline="0" noProof="0" dirty="0">
              <a:ln>
                <a:noFill/>
              </a:ln>
              <a:solidFill>
                <a:srgbClr val="000099"/>
              </a:solidFill>
              <a:effectLst/>
              <a:uLnTx/>
              <a:uFillTx/>
              <a:latin typeface="+mn-lt"/>
            </a:endParaRPr>
          </a:p>
        </p:txBody>
      </p:sp>
      <p:sp>
        <p:nvSpPr>
          <p:cNvPr id="3" name="Rectangle 2"/>
          <p:cNvSpPr txBox="1">
            <a:spLocks noChangeArrowheads="1"/>
          </p:cNvSpPr>
          <p:nvPr/>
        </p:nvSpPr>
        <p:spPr>
          <a:xfrm>
            <a:off x="467544" y="188640"/>
            <a:ext cx="8229600" cy="648072"/>
          </a:xfrm>
          <a:prstGeom prst="rect">
            <a:avLst/>
          </a:prstGeom>
        </p:spPr>
        <p:txBody>
          <a:bodyPr/>
          <a:lstStyle/>
          <a:p>
            <a:pPr algn="ctr">
              <a:defRPr/>
            </a:pPr>
            <a:r>
              <a:rPr lang="en-GB" sz="2800" b="0" kern="0" dirty="0" smtClean="0">
                <a:solidFill>
                  <a:schemeClr val="tx2"/>
                </a:solidFill>
                <a:latin typeface="+mj-lt"/>
                <a:ea typeface="+mj-ea"/>
                <a:cs typeface="+mj-cs"/>
              </a:rPr>
              <a:t>Model Fitting – initial report</a:t>
            </a:r>
            <a:endParaRPr lang="en-GB" sz="2800" b="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0" i="0" u="none" strike="noStrike" kern="0" cap="none" spc="0" normalizeH="0" baseline="0" noProof="0" smtClean="0">
                <a:ln>
                  <a:noFill/>
                </a:ln>
                <a:solidFill>
                  <a:schemeClr val="tx2"/>
                </a:solidFill>
                <a:effectLst/>
                <a:uLnTx/>
                <a:uFillTx/>
                <a:latin typeface="+mj-lt"/>
                <a:ea typeface="+mj-ea"/>
                <a:cs typeface="+mj-cs"/>
              </a:rPr>
              <a:t>Components</a:t>
            </a:r>
            <a:endParaRPr kumimoji="0" lang="en-GB" sz="2800" b="0" i="0" u="none" strike="noStrike" kern="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251520" y="2348880"/>
            <a:ext cx="5040560" cy="369332"/>
          </a:xfrm>
          <a:prstGeom prst="rect">
            <a:avLst/>
          </a:prstGeom>
          <a:noFill/>
          <a:ln w="12700">
            <a:solidFill>
              <a:schemeClr val="tx1"/>
            </a:solidFill>
          </a:ln>
        </p:spPr>
        <p:txBody>
          <a:bodyPr wrap="square" rtlCol="0">
            <a:spAutoFit/>
          </a:bodyPr>
          <a:lstStyle/>
          <a:p>
            <a:r>
              <a:rPr lang="en-GB" b="0" dirty="0" err="1" smtClean="0"/>
              <a:t>ResolutionConvolvedCrossSection</a:t>
            </a:r>
            <a:endParaRPr lang="en-GB" b="0" dirty="0"/>
          </a:p>
        </p:txBody>
      </p:sp>
      <p:sp>
        <p:nvSpPr>
          <p:cNvPr id="4" name="TextBox 3"/>
          <p:cNvSpPr txBox="1"/>
          <p:nvPr/>
        </p:nvSpPr>
        <p:spPr>
          <a:xfrm>
            <a:off x="2123728" y="3140968"/>
            <a:ext cx="3384376" cy="369332"/>
          </a:xfrm>
          <a:prstGeom prst="rect">
            <a:avLst/>
          </a:prstGeom>
          <a:noFill/>
          <a:ln w="9525">
            <a:solidFill>
              <a:schemeClr val="tx1"/>
            </a:solidFill>
          </a:ln>
        </p:spPr>
        <p:txBody>
          <a:bodyPr wrap="square" rtlCol="0">
            <a:spAutoFit/>
          </a:bodyPr>
          <a:lstStyle/>
          <a:p>
            <a:r>
              <a:rPr lang="en-GB" b="0" dirty="0" err="1" smtClean="0"/>
              <a:t>MDResolutionConvolution</a:t>
            </a:r>
            <a:endParaRPr lang="en-GB" b="0" dirty="0"/>
          </a:p>
        </p:txBody>
      </p:sp>
      <p:sp>
        <p:nvSpPr>
          <p:cNvPr id="5" name="TextBox 4"/>
          <p:cNvSpPr txBox="1"/>
          <p:nvPr/>
        </p:nvSpPr>
        <p:spPr>
          <a:xfrm>
            <a:off x="6732240" y="3140968"/>
            <a:ext cx="2411760" cy="369332"/>
          </a:xfrm>
          <a:prstGeom prst="rect">
            <a:avLst/>
          </a:prstGeom>
          <a:noFill/>
          <a:ln w="9525">
            <a:solidFill>
              <a:schemeClr val="tx1"/>
            </a:solidFill>
          </a:ln>
        </p:spPr>
        <p:txBody>
          <a:bodyPr wrap="square" rtlCol="0">
            <a:spAutoFit/>
          </a:bodyPr>
          <a:lstStyle/>
          <a:p>
            <a:r>
              <a:rPr lang="en-GB" b="0" dirty="0" err="1" smtClean="0"/>
              <a:t>ForegroundModel</a:t>
            </a:r>
            <a:endParaRPr lang="en-GB" b="0" dirty="0"/>
          </a:p>
        </p:txBody>
      </p:sp>
      <p:cxnSp>
        <p:nvCxnSpPr>
          <p:cNvPr id="6" name="Straight Arrow Connector 5"/>
          <p:cNvCxnSpPr/>
          <p:nvPr/>
        </p:nvCxnSpPr>
        <p:spPr>
          <a:xfrm flipV="1">
            <a:off x="3563888" y="3501008"/>
            <a:ext cx="0" cy="432048"/>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5536" y="3933056"/>
            <a:ext cx="3240360" cy="369332"/>
          </a:xfrm>
          <a:prstGeom prst="rect">
            <a:avLst/>
          </a:prstGeom>
          <a:noFill/>
          <a:ln w="9525">
            <a:solidFill>
              <a:schemeClr val="tx1"/>
            </a:solidFill>
          </a:ln>
        </p:spPr>
        <p:txBody>
          <a:bodyPr wrap="square" rtlCol="0">
            <a:spAutoFit/>
          </a:bodyPr>
          <a:lstStyle/>
          <a:p>
            <a:r>
              <a:rPr lang="en-GB" b="0" dirty="0" err="1" smtClean="0"/>
              <a:t>TobyFitResolutionModel</a:t>
            </a:r>
            <a:endParaRPr lang="en-GB" b="0" dirty="0"/>
          </a:p>
        </p:txBody>
      </p:sp>
      <p:cxnSp>
        <p:nvCxnSpPr>
          <p:cNvPr id="8" name="Straight Arrow Connector 7"/>
          <p:cNvCxnSpPr/>
          <p:nvPr/>
        </p:nvCxnSpPr>
        <p:spPr>
          <a:xfrm>
            <a:off x="2915816" y="2708920"/>
            <a:ext cx="504056" cy="432048"/>
          </a:xfrm>
          <a:prstGeom prst="straightConnector1">
            <a:avLst/>
          </a:prstGeom>
          <a:ln w="25400">
            <a:solidFill>
              <a:srgbClr val="000099"/>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67944" y="3933056"/>
            <a:ext cx="2304256" cy="369332"/>
          </a:xfrm>
          <a:prstGeom prst="rect">
            <a:avLst/>
          </a:prstGeom>
          <a:noFill/>
          <a:ln w="9525">
            <a:solidFill>
              <a:schemeClr val="tx1"/>
            </a:solidFill>
          </a:ln>
        </p:spPr>
        <p:txBody>
          <a:bodyPr wrap="square" rtlCol="0">
            <a:spAutoFit/>
          </a:bodyPr>
          <a:lstStyle/>
          <a:p>
            <a:r>
              <a:rPr lang="en-GB" b="0" dirty="0" smtClean="0"/>
              <a:t>OtherResolution1</a:t>
            </a:r>
          </a:p>
        </p:txBody>
      </p:sp>
      <p:cxnSp>
        <p:nvCxnSpPr>
          <p:cNvPr id="10" name="Straight Arrow Connector 9"/>
          <p:cNvCxnSpPr/>
          <p:nvPr/>
        </p:nvCxnSpPr>
        <p:spPr>
          <a:xfrm flipH="1" flipV="1">
            <a:off x="5148064" y="3501008"/>
            <a:ext cx="144016" cy="432048"/>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88224" y="3861048"/>
            <a:ext cx="1126851" cy="369332"/>
          </a:xfrm>
          <a:prstGeom prst="rect">
            <a:avLst/>
          </a:prstGeom>
          <a:noFill/>
          <a:ln w="9525">
            <a:solidFill>
              <a:schemeClr val="tx1"/>
            </a:solidFill>
          </a:ln>
        </p:spPr>
        <p:txBody>
          <a:bodyPr wrap="square" rtlCol="0">
            <a:spAutoFit/>
          </a:bodyPr>
          <a:lstStyle/>
          <a:p>
            <a:r>
              <a:rPr lang="en-GB" b="0" dirty="0" smtClean="0"/>
              <a:t>Model1</a:t>
            </a:r>
          </a:p>
        </p:txBody>
      </p:sp>
      <p:sp>
        <p:nvSpPr>
          <p:cNvPr id="12" name="TextBox 11"/>
          <p:cNvSpPr txBox="1"/>
          <p:nvPr/>
        </p:nvSpPr>
        <p:spPr>
          <a:xfrm>
            <a:off x="7812360" y="3861048"/>
            <a:ext cx="1080120" cy="377716"/>
          </a:xfrm>
          <a:prstGeom prst="rect">
            <a:avLst/>
          </a:prstGeom>
          <a:noFill/>
          <a:ln w="9525">
            <a:solidFill>
              <a:schemeClr val="tx1"/>
            </a:solidFill>
          </a:ln>
        </p:spPr>
        <p:txBody>
          <a:bodyPr wrap="square" rtlCol="0">
            <a:spAutoFit/>
          </a:bodyPr>
          <a:lstStyle/>
          <a:p>
            <a:r>
              <a:rPr lang="en-GB" b="0" dirty="0" smtClean="0"/>
              <a:t>Model2</a:t>
            </a:r>
          </a:p>
        </p:txBody>
      </p:sp>
      <p:cxnSp>
        <p:nvCxnSpPr>
          <p:cNvPr id="13" name="Straight Arrow Connector 12"/>
          <p:cNvCxnSpPr>
            <a:stCxn id="4" idx="3"/>
            <a:endCxn id="5" idx="1"/>
          </p:cNvCxnSpPr>
          <p:nvPr/>
        </p:nvCxnSpPr>
        <p:spPr>
          <a:xfrm>
            <a:off x="5508104" y="3325634"/>
            <a:ext cx="1224136" cy="0"/>
          </a:xfrm>
          <a:prstGeom prst="straightConnector1">
            <a:avLst/>
          </a:prstGeom>
          <a:ln w="25400">
            <a:solidFill>
              <a:srgbClr val="000099"/>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80312" y="3501008"/>
            <a:ext cx="0" cy="360040"/>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0"/>
          </p:cNvCxnSpPr>
          <p:nvPr/>
        </p:nvCxnSpPr>
        <p:spPr>
          <a:xfrm flipH="1" flipV="1">
            <a:off x="8244408" y="3501008"/>
            <a:ext cx="108012" cy="360040"/>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9512" y="1196752"/>
            <a:ext cx="2880320" cy="646331"/>
          </a:xfrm>
          <a:prstGeom prst="rect">
            <a:avLst/>
          </a:prstGeom>
          <a:noFill/>
          <a:ln w="3175">
            <a:noFill/>
          </a:ln>
        </p:spPr>
        <p:txBody>
          <a:bodyPr wrap="square" rtlCol="0">
            <a:spAutoFit/>
          </a:bodyPr>
          <a:lstStyle/>
          <a:p>
            <a:r>
              <a:rPr lang="en-GB" b="0" dirty="0" smtClean="0">
                <a:solidFill>
                  <a:srgbClr val="FF0000"/>
                </a:solidFill>
              </a:rPr>
              <a:t>The main Mantid fit function</a:t>
            </a:r>
            <a:endParaRPr lang="en-GB" b="0" dirty="0">
              <a:solidFill>
                <a:srgbClr val="FF0000"/>
              </a:solidFill>
            </a:endParaRPr>
          </a:p>
        </p:txBody>
      </p:sp>
      <p:cxnSp>
        <p:nvCxnSpPr>
          <p:cNvPr id="17" name="Straight Arrow Connector 16"/>
          <p:cNvCxnSpPr/>
          <p:nvPr/>
        </p:nvCxnSpPr>
        <p:spPr>
          <a:xfrm>
            <a:off x="1331640" y="1916832"/>
            <a:ext cx="216024" cy="432048"/>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68144" y="1700808"/>
            <a:ext cx="3275856" cy="584775"/>
          </a:xfrm>
          <a:prstGeom prst="rect">
            <a:avLst/>
          </a:prstGeom>
          <a:noFill/>
        </p:spPr>
        <p:txBody>
          <a:bodyPr wrap="square" rtlCol="0">
            <a:spAutoFit/>
          </a:bodyPr>
          <a:lstStyle/>
          <a:p>
            <a:r>
              <a:rPr lang="en-GB" sz="1600" b="0" i="1" dirty="0" smtClean="0"/>
              <a:t>Background model</a:t>
            </a:r>
          </a:p>
          <a:p>
            <a:r>
              <a:rPr lang="en-GB" sz="1600" b="0" i="1" dirty="0" smtClean="0"/>
              <a:t>uses current Fit mechanism</a:t>
            </a:r>
          </a:p>
        </p:txBody>
      </p:sp>
      <p:cxnSp>
        <p:nvCxnSpPr>
          <p:cNvPr id="25" name="Straight Arrow Connector 24"/>
          <p:cNvCxnSpPr>
            <a:endCxn id="18" idx="1"/>
          </p:cNvCxnSpPr>
          <p:nvPr/>
        </p:nvCxnSpPr>
        <p:spPr>
          <a:xfrm>
            <a:off x="2699792" y="1556792"/>
            <a:ext cx="3168352" cy="436404"/>
          </a:xfrm>
          <a:prstGeom prst="straightConnector1">
            <a:avLst/>
          </a:prstGeom>
          <a:ln w="25400">
            <a:solidFill>
              <a:srgbClr val="000099"/>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492500" y="1412875"/>
            <a:ext cx="4703763" cy="3095625"/>
          </a:xfrm>
          <a:prstGeom prst="rect">
            <a:avLst/>
          </a:prstGeom>
        </p:spPr>
        <p:txBody>
          <a:bodyPr/>
          <a:lstStyle/>
          <a:p>
            <a:pPr marL="342900" indent="-342900">
              <a:lnSpc>
                <a:spcPct val="90000"/>
              </a:lnSpc>
              <a:spcBef>
                <a:spcPct val="20000"/>
              </a:spcBef>
              <a:defRPr/>
            </a:pPr>
            <a:r>
              <a:rPr lang="en-GB" sz="4400" kern="0" dirty="0">
                <a:latin typeface="+mn-lt"/>
                <a:cs typeface="+mn-cs"/>
              </a:rPr>
              <a:t>V</a:t>
            </a:r>
            <a:r>
              <a:rPr lang="en-GB" sz="4400" b="0" kern="0" dirty="0">
                <a:solidFill>
                  <a:schemeClr val="tx1">
                    <a:lumMod val="50000"/>
                    <a:lumOff val="50000"/>
                  </a:schemeClr>
                </a:solidFill>
                <a:latin typeface="+mn-lt"/>
                <a:cs typeface="+mn-cs"/>
              </a:rPr>
              <a:t>isualisation &amp;</a:t>
            </a:r>
          </a:p>
          <a:p>
            <a:pPr marL="342900" indent="-342900">
              <a:lnSpc>
                <a:spcPct val="90000"/>
              </a:lnSpc>
              <a:spcBef>
                <a:spcPct val="20000"/>
              </a:spcBef>
              <a:defRPr/>
            </a:pPr>
            <a:r>
              <a:rPr lang="en-GB" sz="4400" kern="0" dirty="0">
                <a:latin typeface="+mn-lt"/>
                <a:cs typeface="+mn-cs"/>
              </a:rPr>
              <a:t>A</a:t>
            </a:r>
            <a:r>
              <a:rPr lang="en-GB" sz="4400" b="0" kern="0" dirty="0">
                <a:solidFill>
                  <a:schemeClr val="tx1">
                    <a:lumMod val="50000"/>
                    <a:lumOff val="50000"/>
                  </a:schemeClr>
                </a:solidFill>
                <a:latin typeface="+mn-lt"/>
                <a:cs typeface="+mn-cs"/>
              </a:rPr>
              <a:t>nalysis</a:t>
            </a:r>
          </a:p>
          <a:p>
            <a:pPr marL="342900" indent="-342900">
              <a:lnSpc>
                <a:spcPct val="90000"/>
              </a:lnSpc>
              <a:spcBef>
                <a:spcPct val="20000"/>
              </a:spcBef>
              <a:defRPr/>
            </a:pPr>
            <a:r>
              <a:rPr lang="en-GB" sz="4400" kern="0" dirty="0">
                <a:latin typeface="+mn-lt"/>
                <a:cs typeface="+mn-cs"/>
              </a:rPr>
              <a:t>T</a:t>
            </a:r>
            <a:r>
              <a:rPr lang="en-GB" sz="4400" b="0" kern="0" dirty="0">
                <a:solidFill>
                  <a:schemeClr val="tx1">
                    <a:lumMod val="50000"/>
                    <a:lumOff val="50000"/>
                  </a:schemeClr>
                </a:solidFill>
                <a:latin typeface="+mn-lt"/>
                <a:cs typeface="+mn-cs"/>
              </a:rPr>
              <a:t>oolkit</a:t>
            </a:r>
          </a:p>
          <a:p>
            <a:pPr marL="342900" indent="-342900">
              <a:lnSpc>
                <a:spcPct val="90000"/>
              </a:lnSpc>
              <a:spcBef>
                <a:spcPct val="20000"/>
              </a:spcBef>
              <a:defRPr/>
            </a:pPr>
            <a:r>
              <a:rPr lang="en-GB" sz="4400" kern="0" dirty="0" err="1" smtClean="0">
                <a:latin typeface="+mn-lt"/>
                <a:cs typeface="+mn-cs"/>
              </a:rPr>
              <a:t>E</a:t>
            </a:r>
            <a:r>
              <a:rPr lang="en-GB" sz="4400" b="0" kern="0" dirty="0" err="1" smtClean="0">
                <a:solidFill>
                  <a:schemeClr val="tx1">
                    <a:lumMod val="50000"/>
                    <a:lumOff val="50000"/>
                  </a:schemeClr>
                </a:solidFill>
                <a:latin typeface="+mn-lt"/>
                <a:cs typeface="+mn-cs"/>
              </a:rPr>
              <a:t>xtension</a:t>
            </a:r>
            <a:r>
              <a:rPr lang="en-GB" sz="4400" kern="0" dirty="0" err="1" smtClean="0">
                <a:latin typeface="+mn-lt"/>
                <a:cs typeface="+mn-cs"/>
              </a:rPr>
              <a:t>S</a:t>
            </a:r>
            <a:endParaRPr lang="en-GB" sz="4400" kern="0" dirty="0">
              <a:latin typeface="+mn-lt"/>
              <a:cs typeface="+mn-cs"/>
            </a:endParaRPr>
          </a:p>
        </p:txBody>
      </p:sp>
      <p:sp>
        <p:nvSpPr>
          <p:cNvPr id="5" name="Rectangle 2"/>
          <p:cNvSpPr txBox="1">
            <a:spLocks noChangeArrowheads="1"/>
          </p:cNvSpPr>
          <p:nvPr/>
        </p:nvSpPr>
        <p:spPr>
          <a:xfrm>
            <a:off x="0" y="188913"/>
            <a:ext cx="8229600" cy="1143000"/>
          </a:xfrm>
          <a:prstGeom prst="rect">
            <a:avLst/>
          </a:prstGeom>
        </p:spPr>
        <p:txBody>
          <a:bodyPr/>
          <a:lstStyle/>
          <a:p>
            <a:pPr algn="ctr">
              <a:defRPr/>
            </a:pPr>
            <a:r>
              <a:rPr lang="en-GB" sz="6000" b="0" kern="0" dirty="0">
                <a:solidFill>
                  <a:schemeClr val="tx2"/>
                </a:solidFill>
                <a:latin typeface="+mj-lt"/>
                <a:ea typeface="+mj-ea"/>
                <a:cs typeface="+mj-cs"/>
              </a:rPr>
              <a:t>VATES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800" b="0" i="0" u="none" strike="noStrike" kern="0" cap="none" spc="0" normalizeH="0" baseline="0" noProof="0" dirty="0" smtClean="0">
                <a:ln>
                  <a:noFill/>
                </a:ln>
                <a:solidFill>
                  <a:schemeClr val="tx2"/>
                </a:solidFill>
                <a:effectLst/>
                <a:uLnTx/>
                <a:uFillTx/>
                <a:latin typeface="+mj-lt"/>
                <a:ea typeface="+mj-ea"/>
                <a:cs typeface="+mj-cs"/>
              </a:rPr>
              <a:t>Foreground Models</a:t>
            </a:r>
            <a:endParaRPr kumimoji="0" lang="en-GB" sz="2800" b="0" i="0" u="none" strike="noStrike" kern="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467544" y="980728"/>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GB" sz="2000" b="0" kern="0" dirty="0" smtClean="0">
                <a:solidFill>
                  <a:srgbClr val="000099"/>
                </a:solidFill>
                <a:latin typeface="+mn-lt"/>
                <a:cs typeface="+mn-cs"/>
              </a:rPr>
              <a:t>C</a:t>
            </a:r>
            <a:r>
              <a:rPr kumimoji="0" lang="en-GB" sz="2000" b="0" i="0" u="none" strike="noStrike" kern="0" cap="none" spc="0" normalizeH="0" baseline="0" noProof="0" dirty="0" err="1" smtClean="0">
                <a:ln>
                  <a:noFill/>
                </a:ln>
                <a:solidFill>
                  <a:srgbClr val="000099"/>
                </a:solidFill>
                <a:effectLst/>
                <a:uLnTx/>
                <a:uFillTx/>
                <a:latin typeface="+mn-lt"/>
                <a:ea typeface="+mn-ea"/>
                <a:cs typeface="+mn-cs"/>
              </a:rPr>
              <a:t>ommonly</a:t>
            </a:r>
            <a:r>
              <a:rPr kumimoji="0" lang="en-GB" sz="2000" b="0" i="0" u="none" strike="noStrike" kern="0" cap="none" spc="0" normalizeH="0" baseline="0" noProof="0" dirty="0" smtClean="0">
                <a:ln>
                  <a:noFill/>
                </a:ln>
                <a:solidFill>
                  <a:srgbClr val="000099"/>
                </a:solidFill>
                <a:effectLst/>
                <a:uLnTx/>
                <a:uFillTx/>
                <a:latin typeface="+mn-lt"/>
                <a:ea typeface="+mn-ea"/>
                <a:cs typeface="+mn-cs"/>
              </a:rPr>
              <a:t> added to/changed</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Common interface allows models to be written in:</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rPr>
              <a:t>C++</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rPr>
              <a:t>Math string</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rPr>
              <a:t>Python (performance could be a problem)</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rPr>
              <a:t>Fortran (may not be necessary with well-defined C++ template)</a:t>
            </a:r>
            <a:endParaRPr kumimoji="0" lang="en-GB" sz="2000" b="0" i="0" u="none" strike="noStrike" kern="0" cap="none" spc="0" normalizeH="0" baseline="0" noProof="0" dirty="0">
              <a:ln>
                <a:noFill/>
              </a:ln>
              <a:solidFill>
                <a:srgbClr val="000099"/>
              </a:solidFill>
              <a:effectLst/>
              <a:uLnTx/>
              <a:uFillTx/>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Model fitting: current status and forward view</a:t>
            </a:r>
            <a:endParaRPr lang="en-GB" sz="2800" b="0" kern="0" dirty="0">
              <a:solidFill>
                <a:schemeClr val="tx2"/>
              </a:solidFill>
              <a:latin typeface="+mj-lt"/>
              <a:ea typeface="+mj-ea"/>
              <a:cs typeface="+mj-cs"/>
            </a:endParaRPr>
          </a:p>
        </p:txBody>
      </p:sp>
      <p:sp>
        <p:nvSpPr>
          <p:cNvPr id="4" name="Content Placeholder 2"/>
          <p:cNvSpPr txBox="1">
            <a:spLocks/>
          </p:cNvSpPr>
          <p:nvPr/>
        </p:nvSpPr>
        <p:spPr>
          <a:xfrm>
            <a:off x="323528" y="980728"/>
            <a:ext cx="8640960" cy="47529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Confirmation that prototype ‘</a:t>
            </a:r>
            <a:r>
              <a:rPr kumimoji="0" lang="en-GB" sz="2000" b="0" i="0" u="none" strike="noStrike" kern="0" cap="none" spc="0" normalizeH="0" baseline="0" noProof="0" dirty="0" err="1" smtClean="0">
                <a:ln>
                  <a:noFill/>
                </a:ln>
                <a:solidFill>
                  <a:srgbClr val="000099"/>
                </a:solidFill>
                <a:effectLst/>
                <a:uLnTx/>
                <a:uFillTx/>
                <a:latin typeface="+mn-lt"/>
                <a:ea typeface="+mn-ea"/>
                <a:cs typeface="+mn-cs"/>
              </a:rPr>
              <a:t>Tobyfit</a:t>
            </a:r>
            <a:r>
              <a:rPr kumimoji="0" lang="en-GB" sz="2000" b="0" i="0" u="none" strike="noStrike" kern="0" cap="none" spc="0" normalizeH="0" baseline="0" noProof="0" dirty="0" smtClean="0">
                <a:ln>
                  <a:noFill/>
                </a:ln>
                <a:solidFill>
                  <a:srgbClr val="000099"/>
                </a:solidFill>
                <a:effectLst/>
                <a:uLnTx/>
                <a:uFillTx/>
                <a:latin typeface="+mn-lt"/>
                <a:ea typeface="+mn-ea"/>
                <a:cs typeface="+mn-cs"/>
              </a:rPr>
              <a:t>’ resolution function implementation works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GB" sz="2000" b="0" kern="0" dirty="0" smtClean="0">
                <a:solidFill>
                  <a:srgbClr val="000099"/>
                </a:solidFill>
                <a:latin typeface="+mn-lt"/>
                <a:cs typeface="+mn-cs"/>
              </a:rPr>
              <a:t>Speed optimisation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User interface:</a:t>
            </a:r>
          </a:p>
          <a:p>
            <a:pPr marL="800100" lvl="1" indent="-342900" eaLnBrk="0" hangingPunct="0">
              <a:spcBef>
                <a:spcPct val="20000"/>
              </a:spcBef>
              <a:buFontTx/>
              <a:buChar char="-"/>
              <a:defRPr/>
            </a:pPr>
            <a:r>
              <a:rPr lang="en-GB" b="0" kern="0" dirty="0" smtClean="0">
                <a:solidFill>
                  <a:srgbClr val="000099"/>
                </a:solidFill>
                <a:latin typeface="+mn-lt"/>
                <a:cs typeface="+mn-cs"/>
              </a:rPr>
              <a:t>easy-to-use templates for simple user models</a:t>
            </a:r>
          </a:p>
          <a:p>
            <a:pPr marL="800100" lvl="1" indent="-342900" eaLnBrk="0" hangingPunct="0">
              <a:spcBef>
                <a:spcPct val="20000"/>
              </a:spcBef>
              <a:buFontTx/>
              <a:buChar char="-"/>
              <a:defRPr/>
            </a:pPr>
            <a:r>
              <a:rPr kumimoji="0" lang="en-GB" b="0" i="0" u="none" strike="noStrike" kern="0" cap="none" spc="0" normalizeH="0" baseline="0" noProof="0" dirty="0" smtClean="0">
                <a:ln>
                  <a:noFill/>
                </a:ln>
                <a:solidFill>
                  <a:srgbClr val="000099"/>
                </a:solidFill>
                <a:effectLst/>
                <a:uLnTx/>
                <a:uFillTx/>
                <a:latin typeface="+mn-lt"/>
                <a:ea typeface="+mn-ea"/>
                <a:cs typeface="+mn-cs"/>
              </a:rPr>
              <a:t>Work-bench interface</a:t>
            </a:r>
          </a:p>
          <a:p>
            <a:pPr marL="342900" indent="-342900" eaLnBrk="0" hangingPunct="0">
              <a:spcBef>
                <a:spcPct val="20000"/>
              </a:spcBef>
              <a:defRPr/>
            </a:pPr>
            <a:endParaRPr kumimoji="0" lang="en-GB" sz="2000" b="0" i="0" u="none" strike="noStrike" kern="0" cap="none" spc="0" normalizeH="0" baseline="0" noProof="0" dirty="0" smtClean="0">
              <a:ln>
                <a:noFill/>
              </a:ln>
              <a:solidFill>
                <a:srgbClr val="000099"/>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GB" sz="2000" b="0" kern="0" dirty="0" smtClean="0">
                <a:solidFill>
                  <a:srgbClr val="000099"/>
                </a:solidFill>
                <a:latin typeface="+mn-lt"/>
                <a:cs typeface="+mn-cs"/>
              </a:rPr>
              <a:t>Other resolution function models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GB" sz="2000" b="0" kern="0" dirty="0" smtClean="0">
                <a:solidFill>
                  <a:srgbClr val="000099"/>
                </a:solidFill>
                <a:latin typeface="+mn-lt"/>
                <a:cs typeface="+mn-cs"/>
              </a:rPr>
              <a:t>Interface with third-party code</a:t>
            </a:r>
          </a:p>
          <a:p>
            <a:pPr marL="800100" lvl="1" indent="-342900" eaLnBrk="0" hangingPunct="0">
              <a:spcBef>
                <a:spcPct val="20000"/>
              </a:spcBef>
              <a:buFontTx/>
              <a:buChar char="-"/>
              <a:defRPr/>
            </a:pPr>
            <a:r>
              <a:rPr lang="en-GB" b="0" kern="0" dirty="0" err="1" smtClean="0">
                <a:solidFill>
                  <a:srgbClr val="000099"/>
                </a:solidFill>
                <a:latin typeface="+mn-lt"/>
                <a:cs typeface="+mn-cs"/>
              </a:rPr>
              <a:t>McPhase</a:t>
            </a:r>
            <a:endParaRPr lang="en-GB" b="0" kern="0" dirty="0" smtClean="0">
              <a:solidFill>
                <a:srgbClr val="000099"/>
              </a:solidFill>
              <a:latin typeface="+mn-lt"/>
              <a:cs typeface="+mn-cs"/>
            </a:endParaRPr>
          </a:p>
          <a:p>
            <a:pPr marL="800100" lvl="1" indent="-342900" eaLnBrk="0" hangingPunct="0">
              <a:spcBef>
                <a:spcPct val="20000"/>
              </a:spcBef>
              <a:buFontTx/>
              <a:buChar char="-"/>
              <a:defRPr/>
            </a:pPr>
            <a:r>
              <a:rPr lang="en-GB" b="0" kern="0" dirty="0" smtClean="0">
                <a:solidFill>
                  <a:srgbClr val="000099"/>
                </a:solidFill>
                <a:latin typeface="+mn-lt"/>
                <a:cs typeface="+mn-cs"/>
              </a:rPr>
              <a:t>GULP</a:t>
            </a:r>
            <a:endParaRPr lang="en-GB" sz="2000" b="0" kern="0" dirty="0" smtClean="0">
              <a:solidFill>
                <a:srgbClr val="000099"/>
              </a:solidFill>
              <a:latin typeface="+mn-lt"/>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GB" sz="2000" b="0" kern="0" dirty="0" smtClean="0">
                <a:solidFill>
                  <a:srgbClr val="000099"/>
                </a:solidFill>
                <a:latin typeface="+mn-lt"/>
                <a:cs typeface="+mn-cs"/>
              </a:rPr>
              <a:t>Distributed computing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rot="5400000">
            <a:off x="1918043" y="34286"/>
            <a:ext cx="4911362" cy="6948263"/>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cstate="print"/>
          <a:srcRect/>
          <a:stretch>
            <a:fillRect/>
          </a:stretch>
        </p:blipFill>
        <p:spPr bwMode="auto">
          <a:xfrm>
            <a:off x="107504" y="908720"/>
            <a:ext cx="7620150" cy="4603840"/>
          </a:xfrm>
          <a:prstGeom prst="rect">
            <a:avLst/>
          </a:prstGeom>
          <a:noFill/>
          <a:ln w="28575" cap="flat" cmpd="sng">
            <a:noFill/>
            <a:prstDash val="solid"/>
            <a:miter lim="800000"/>
            <a:headEnd/>
            <a:tailEnd/>
          </a:ln>
        </p:spPr>
      </p:pic>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 : Make it easier</a:t>
            </a:r>
            <a:endParaRPr lang="en-GB" sz="2800" b="0" kern="0" dirty="0">
              <a:solidFill>
                <a:schemeClr val="tx2"/>
              </a:solidFill>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cstate="print"/>
          <a:srcRect/>
          <a:stretch>
            <a:fillRect/>
          </a:stretch>
        </p:blipFill>
        <p:spPr bwMode="auto">
          <a:xfrm>
            <a:off x="1115616" y="908720"/>
            <a:ext cx="7659879" cy="4627844"/>
          </a:xfrm>
          <a:prstGeom prst="rect">
            <a:avLst/>
          </a:prstGeom>
          <a:noFill/>
          <a:ln w="28575" cap="flat" cmpd="sng">
            <a:noFill/>
            <a:prstDash val="solid"/>
            <a:miter lim="800000"/>
            <a:headEnd/>
            <a:tailEnd/>
          </a:ln>
        </p:spPr>
      </p:pic>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 : Make it easier</a:t>
            </a:r>
            <a:endParaRPr lang="en-GB" sz="2800" b="0" kern="0" dirty="0">
              <a:solidFill>
                <a:schemeClr val="tx2"/>
              </a:solidFill>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188913"/>
            <a:ext cx="8229600" cy="1143000"/>
          </a:xfrm>
          <a:prstGeom prst="rect">
            <a:avLst/>
          </a:prstGeom>
        </p:spPr>
        <p:txBody>
          <a:bodyPr/>
          <a:lstStyle/>
          <a:p>
            <a:pPr algn="ctr">
              <a:defRPr/>
            </a:pPr>
            <a:r>
              <a:rPr lang="en-GB" sz="6000" b="0" kern="0" dirty="0">
                <a:solidFill>
                  <a:schemeClr val="tx2"/>
                </a:solidFill>
                <a:latin typeface="+mj-lt"/>
                <a:ea typeface="+mj-ea"/>
                <a:cs typeface="+mj-cs"/>
              </a:rPr>
              <a:t>VATES</a:t>
            </a:r>
          </a:p>
        </p:txBody>
      </p:sp>
      <p:sp>
        <p:nvSpPr>
          <p:cNvPr id="4" name="Rectangle 3"/>
          <p:cNvSpPr txBox="1">
            <a:spLocks noChangeArrowheads="1"/>
          </p:cNvSpPr>
          <p:nvPr/>
        </p:nvSpPr>
        <p:spPr>
          <a:xfrm>
            <a:off x="395536" y="1268760"/>
            <a:ext cx="8568952" cy="4205287"/>
          </a:xfrm>
          <a:prstGeom prst="rect">
            <a:avLst/>
          </a:prstGeom>
        </p:spPr>
        <p:txBody>
          <a:bodyPr/>
          <a:lstStyle/>
          <a:p>
            <a:pPr marL="342900" indent="-342900">
              <a:lnSpc>
                <a:spcPct val="90000"/>
              </a:lnSpc>
              <a:spcBef>
                <a:spcPct val="20000"/>
              </a:spcBef>
              <a:buFontTx/>
              <a:buChar char="•"/>
              <a:defRPr/>
            </a:pPr>
            <a:r>
              <a:rPr lang="en-GB" sz="2000" b="0" kern="0" dirty="0" smtClean="0">
                <a:solidFill>
                  <a:srgbClr val="000099"/>
                </a:solidFill>
                <a:latin typeface="+mn-lt"/>
                <a:cs typeface="+mn-cs"/>
              </a:rPr>
              <a:t>Visualisation of multi-dimensional data</a:t>
            </a:r>
            <a:endParaRPr lang="en-GB" sz="2000" b="0" kern="0" dirty="0">
              <a:solidFill>
                <a:srgbClr val="000099"/>
              </a:solidFill>
              <a:latin typeface="+mn-lt"/>
              <a:cs typeface="+mn-cs"/>
            </a:endParaRPr>
          </a:p>
          <a:p>
            <a:pPr marL="800100" lvl="1" indent="-342900">
              <a:lnSpc>
                <a:spcPct val="90000"/>
              </a:lnSpc>
              <a:spcBef>
                <a:spcPct val="20000"/>
              </a:spcBef>
              <a:buFontTx/>
              <a:buChar char="•"/>
              <a:defRPr/>
            </a:pPr>
            <a:r>
              <a:rPr lang="en-GB" sz="2000" b="0" kern="0" dirty="0" smtClean="0">
                <a:solidFill>
                  <a:srgbClr val="000099"/>
                </a:solidFill>
                <a:latin typeface="+mn-lt"/>
                <a:cs typeface="+mn-cs"/>
              </a:rPr>
              <a:t>Single crystal spectroscopy: </a:t>
            </a:r>
            <a:r>
              <a:rPr lang="en-GB" sz="2000" b="0" dirty="0" err="1" smtClean="0">
                <a:solidFill>
                  <a:srgbClr val="000099"/>
                </a:solidFill>
              </a:rPr>
              <a:t>Qx</a:t>
            </a:r>
            <a:r>
              <a:rPr lang="en-GB" sz="2000" b="0" dirty="0" smtClean="0">
                <a:solidFill>
                  <a:srgbClr val="000099"/>
                </a:solidFill>
              </a:rPr>
              <a:t>, </a:t>
            </a:r>
            <a:r>
              <a:rPr lang="en-GB" sz="2000" b="0" dirty="0" err="1" smtClean="0">
                <a:solidFill>
                  <a:srgbClr val="000099"/>
                </a:solidFill>
              </a:rPr>
              <a:t>Qy</a:t>
            </a:r>
            <a:r>
              <a:rPr lang="en-GB" sz="2000" b="0" dirty="0" smtClean="0">
                <a:solidFill>
                  <a:srgbClr val="000099"/>
                </a:solidFill>
              </a:rPr>
              <a:t>, </a:t>
            </a:r>
            <a:r>
              <a:rPr lang="en-GB" sz="2000" b="0" dirty="0" err="1" smtClean="0">
                <a:solidFill>
                  <a:srgbClr val="000099"/>
                </a:solidFill>
              </a:rPr>
              <a:t>Qz</a:t>
            </a:r>
            <a:r>
              <a:rPr lang="en-GB" sz="2000" b="0" dirty="0" smtClean="0">
                <a:solidFill>
                  <a:srgbClr val="000099"/>
                </a:solidFill>
              </a:rPr>
              <a:t>, </a:t>
            </a:r>
            <a:r>
              <a:rPr lang="el-GR" sz="2000" b="0" dirty="0" smtClean="0">
                <a:solidFill>
                  <a:srgbClr val="000099"/>
                </a:solidFill>
              </a:rPr>
              <a:t>ω</a:t>
            </a:r>
            <a:r>
              <a:rPr lang="en-GB" sz="2000" b="0" dirty="0" smtClean="0">
                <a:solidFill>
                  <a:srgbClr val="000099"/>
                </a:solidFill>
              </a:rPr>
              <a:t> </a:t>
            </a:r>
          </a:p>
          <a:p>
            <a:pPr marL="800100" lvl="1" indent="-342900">
              <a:lnSpc>
                <a:spcPct val="90000"/>
              </a:lnSpc>
              <a:spcBef>
                <a:spcPct val="20000"/>
              </a:spcBef>
              <a:defRPr/>
            </a:pPr>
            <a:r>
              <a:rPr lang="en-GB" b="0" kern="0" dirty="0" smtClean="0">
                <a:solidFill>
                  <a:srgbClr val="000099"/>
                </a:solidFill>
                <a:latin typeface="+mn-lt"/>
                <a:cs typeface="+mn-cs"/>
              </a:rPr>
              <a:t>	</a:t>
            </a:r>
            <a:r>
              <a:rPr lang="en-GB" b="0" kern="0" dirty="0" smtClean="0">
                <a:solidFill>
                  <a:srgbClr val="006600"/>
                </a:solidFill>
                <a:latin typeface="+mn-lt"/>
                <a:cs typeface="+mn-cs"/>
              </a:rPr>
              <a:t>- 10</a:t>
            </a:r>
            <a:r>
              <a:rPr lang="en-GB" b="0" kern="0" baseline="30000" dirty="0" smtClean="0">
                <a:solidFill>
                  <a:srgbClr val="006600"/>
                </a:solidFill>
                <a:latin typeface="+mn-lt"/>
                <a:cs typeface="+mn-cs"/>
              </a:rPr>
              <a:t>9</a:t>
            </a:r>
            <a:r>
              <a:rPr lang="en-GB" b="0" kern="0" dirty="0" smtClean="0">
                <a:solidFill>
                  <a:srgbClr val="006600"/>
                </a:solidFill>
                <a:latin typeface="+mn-lt"/>
                <a:cs typeface="+mn-cs"/>
              </a:rPr>
              <a:t> - 10</a:t>
            </a:r>
            <a:r>
              <a:rPr lang="en-GB" b="0" kern="0" baseline="30000" dirty="0" smtClean="0">
                <a:solidFill>
                  <a:srgbClr val="006600"/>
                </a:solidFill>
                <a:latin typeface="+mn-lt"/>
                <a:cs typeface="+mn-cs"/>
              </a:rPr>
              <a:t>10</a:t>
            </a:r>
            <a:r>
              <a:rPr lang="en-GB" b="0" kern="0" dirty="0" smtClean="0">
                <a:solidFill>
                  <a:srgbClr val="006600"/>
                </a:solidFill>
                <a:latin typeface="+mn-lt"/>
                <a:cs typeface="+mn-cs"/>
              </a:rPr>
              <a:t> detector element – energy pixels</a:t>
            </a:r>
          </a:p>
          <a:p>
            <a:pPr marL="800100" lvl="1" indent="-342900">
              <a:lnSpc>
                <a:spcPct val="90000"/>
              </a:lnSpc>
              <a:spcBef>
                <a:spcPct val="20000"/>
              </a:spcBef>
              <a:defRPr/>
            </a:pPr>
            <a:r>
              <a:rPr lang="en-GB" b="0" kern="0" dirty="0" smtClean="0">
                <a:solidFill>
                  <a:srgbClr val="006600"/>
                </a:solidFill>
                <a:latin typeface="+mn-lt"/>
                <a:cs typeface="+mn-cs"/>
              </a:rPr>
              <a:t>	- pioneered at ISIS; now in routine use at ISIS, SNS, ILL</a:t>
            </a:r>
            <a:endParaRPr lang="en-GB" b="0" kern="0" dirty="0">
              <a:solidFill>
                <a:srgbClr val="006600"/>
              </a:solidFill>
              <a:latin typeface="+mn-lt"/>
              <a:cs typeface="+mn-cs"/>
            </a:endParaRPr>
          </a:p>
          <a:p>
            <a:pPr marL="800100" lvl="1" indent="-342900">
              <a:lnSpc>
                <a:spcPct val="90000"/>
              </a:lnSpc>
              <a:spcBef>
                <a:spcPct val="20000"/>
              </a:spcBef>
              <a:buFontTx/>
              <a:buChar char="•"/>
              <a:defRPr/>
            </a:pPr>
            <a:r>
              <a:rPr lang="en-GB" sz="2000" b="0" kern="0" dirty="0" smtClean="0">
                <a:solidFill>
                  <a:srgbClr val="000099"/>
                </a:solidFill>
                <a:latin typeface="+mn-lt"/>
                <a:cs typeface="+mn-cs"/>
              </a:rPr>
              <a:t>Diffraction: </a:t>
            </a:r>
            <a:r>
              <a:rPr lang="en-GB" sz="2000" b="0" dirty="0" err="1" smtClean="0">
                <a:solidFill>
                  <a:srgbClr val="000099"/>
                </a:solidFill>
                <a:latin typeface="+mn-lt"/>
                <a:cs typeface="+mn-cs"/>
              </a:rPr>
              <a:t>Qx</a:t>
            </a:r>
            <a:r>
              <a:rPr lang="en-GB" sz="2000" b="0" dirty="0">
                <a:solidFill>
                  <a:srgbClr val="000099"/>
                </a:solidFill>
                <a:latin typeface="+mn-lt"/>
                <a:cs typeface="+mn-cs"/>
              </a:rPr>
              <a:t>, </a:t>
            </a:r>
            <a:r>
              <a:rPr lang="en-GB" sz="2000" b="0" dirty="0" err="1">
                <a:solidFill>
                  <a:srgbClr val="000099"/>
                </a:solidFill>
                <a:latin typeface="+mn-lt"/>
                <a:cs typeface="+mn-cs"/>
              </a:rPr>
              <a:t>Qy</a:t>
            </a:r>
            <a:r>
              <a:rPr lang="en-GB" sz="2000" b="0" dirty="0">
                <a:solidFill>
                  <a:srgbClr val="000099"/>
                </a:solidFill>
                <a:latin typeface="+mn-lt"/>
                <a:cs typeface="+mn-cs"/>
              </a:rPr>
              <a:t>, </a:t>
            </a:r>
            <a:r>
              <a:rPr lang="en-GB" sz="2000" b="0" dirty="0" err="1" smtClean="0">
                <a:solidFill>
                  <a:srgbClr val="000099"/>
                </a:solidFill>
                <a:latin typeface="+mn-lt"/>
                <a:cs typeface="+mn-cs"/>
              </a:rPr>
              <a:t>Qz</a:t>
            </a:r>
            <a:r>
              <a:rPr lang="en-GB" sz="2000" b="0" dirty="0">
                <a:solidFill>
                  <a:srgbClr val="000099"/>
                </a:solidFill>
                <a:latin typeface="+mn-lt"/>
                <a:cs typeface="+mn-cs"/>
              </a:rPr>
              <a:t> </a:t>
            </a:r>
            <a:r>
              <a:rPr lang="en-GB" sz="2000" b="0" dirty="0" smtClean="0">
                <a:solidFill>
                  <a:srgbClr val="000099"/>
                </a:solidFill>
                <a:latin typeface="+mn-lt"/>
                <a:cs typeface="+mn-cs"/>
              </a:rPr>
              <a:t>+ </a:t>
            </a:r>
            <a:r>
              <a:rPr lang="en-GB" sz="2000" b="0" dirty="0" smtClean="0">
                <a:solidFill>
                  <a:srgbClr val="000099"/>
                </a:solidFill>
                <a:latin typeface="+mn-lt"/>
                <a:cs typeface="+mn-cs"/>
                <a:sym typeface="Symbol" pitchFamily="18" charset="2"/>
              </a:rPr>
              <a:t>temp</a:t>
            </a:r>
            <a:r>
              <a:rPr lang="en-GB" sz="2000" b="0" dirty="0">
                <a:solidFill>
                  <a:srgbClr val="000099"/>
                </a:solidFill>
                <a:latin typeface="+mn-lt"/>
                <a:cs typeface="+mn-cs"/>
                <a:sym typeface="Symbol" pitchFamily="18" charset="2"/>
              </a:rPr>
              <a:t>, field, </a:t>
            </a:r>
            <a:r>
              <a:rPr lang="en-GB" sz="2000" b="0" dirty="0" smtClean="0">
                <a:solidFill>
                  <a:srgbClr val="000099"/>
                </a:solidFill>
                <a:latin typeface="+mn-lt"/>
                <a:cs typeface="+mn-cs"/>
                <a:sym typeface="Symbol" pitchFamily="18" charset="2"/>
              </a:rPr>
              <a:t>etc</a:t>
            </a:r>
          </a:p>
          <a:p>
            <a:pPr marL="800100" lvl="1" indent="-342900">
              <a:lnSpc>
                <a:spcPct val="90000"/>
              </a:lnSpc>
              <a:spcBef>
                <a:spcPct val="20000"/>
              </a:spcBef>
              <a:defRPr/>
            </a:pPr>
            <a:r>
              <a:rPr lang="en-GB" sz="2000" b="0" dirty="0" smtClean="0">
                <a:solidFill>
                  <a:srgbClr val="000099"/>
                </a:solidFill>
                <a:latin typeface="+mn-lt"/>
                <a:cs typeface="+mn-cs"/>
                <a:sym typeface="Symbol" pitchFamily="18" charset="2"/>
              </a:rPr>
              <a:t>	</a:t>
            </a:r>
            <a:r>
              <a:rPr lang="en-GB" sz="2000" b="0" dirty="0" smtClean="0">
                <a:solidFill>
                  <a:srgbClr val="006600"/>
                </a:solidFill>
                <a:latin typeface="+mn-lt"/>
                <a:cs typeface="+mn-cs"/>
                <a:sym typeface="Symbol" pitchFamily="18" charset="2"/>
              </a:rPr>
              <a:t>- Can collect an order of magnitude or more faster.</a:t>
            </a:r>
          </a:p>
          <a:p>
            <a:pPr marL="800100" lvl="1" indent="-342900">
              <a:lnSpc>
                <a:spcPct val="90000"/>
              </a:lnSpc>
              <a:spcBef>
                <a:spcPct val="20000"/>
              </a:spcBef>
              <a:buFontTx/>
              <a:buChar char="•"/>
              <a:defRPr/>
            </a:pPr>
            <a:r>
              <a:rPr lang="en-GB" sz="2000" b="0" dirty="0" smtClean="0">
                <a:solidFill>
                  <a:srgbClr val="000099"/>
                </a:solidFill>
                <a:latin typeface="+mn-lt"/>
                <a:cs typeface="+mn-cs"/>
                <a:sym typeface="Symbol" pitchFamily="18" charset="2"/>
              </a:rPr>
              <a:t>General requirement of all instruments</a:t>
            </a:r>
          </a:p>
          <a:p>
            <a:pPr marL="800100" lvl="1" indent="-342900">
              <a:lnSpc>
                <a:spcPct val="90000"/>
              </a:lnSpc>
              <a:spcBef>
                <a:spcPct val="20000"/>
              </a:spcBef>
              <a:buFontTx/>
              <a:buChar char="•"/>
              <a:defRPr/>
            </a:pPr>
            <a:endParaRPr lang="en-GB" sz="2000" b="0" dirty="0">
              <a:solidFill>
                <a:srgbClr val="000099"/>
              </a:solidFill>
              <a:latin typeface="+mn-lt"/>
              <a:cs typeface="+mn-cs"/>
              <a:sym typeface="Symbol" pitchFamily="18" charset="2"/>
            </a:endParaRPr>
          </a:p>
          <a:p>
            <a:pPr marL="342900" indent="-342900">
              <a:lnSpc>
                <a:spcPct val="90000"/>
              </a:lnSpc>
              <a:spcBef>
                <a:spcPct val="20000"/>
              </a:spcBef>
              <a:buFontTx/>
              <a:buChar char="•"/>
              <a:defRPr/>
            </a:pPr>
            <a:r>
              <a:rPr lang="en-GB" sz="2000" b="0" kern="0" dirty="0" smtClean="0">
                <a:solidFill>
                  <a:srgbClr val="000099"/>
                </a:solidFill>
                <a:latin typeface="+mn-lt"/>
                <a:cs typeface="+mn-cs"/>
              </a:rPr>
              <a:t>Fitting of (</a:t>
            </a:r>
            <a:r>
              <a:rPr lang="en-GB" sz="2000" b="0" kern="0" dirty="0" smtClean="0">
                <a:solidFill>
                  <a:srgbClr val="000099"/>
                </a:solidFill>
              </a:rPr>
              <a:t>resolution broadened</a:t>
            </a:r>
            <a:r>
              <a:rPr lang="en-GB" sz="2000" b="0" kern="0" dirty="0" smtClean="0">
                <a:solidFill>
                  <a:srgbClr val="000099"/>
                </a:solidFill>
                <a:latin typeface="+mn-lt"/>
                <a:cs typeface="+mn-cs"/>
              </a:rPr>
              <a:t>) parameterised models to data</a:t>
            </a:r>
          </a:p>
          <a:p>
            <a:pPr marL="800100" lvl="1" indent="-342900">
              <a:lnSpc>
                <a:spcPct val="90000"/>
              </a:lnSpc>
              <a:spcBef>
                <a:spcPct val="20000"/>
              </a:spcBef>
              <a:buFontTx/>
              <a:buChar char="•"/>
              <a:defRPr/>
            </a:pPr>
            <a:r>
              <a:rPr lang="en-GB" sz="2000" b="0" kern="0" dirty="0" smtClean="0">
                <a:solidFill>
                  <a:srgbClr val="000099"/>
                </a:solidFill>
                <a:latin typeface="+mn-lt"/>
                <a:cs typeface="+mn-cs"/>
              </a:rPr>
              <a:t>Single crystal spectroscopy the inspiration</a:t>
            </a:r>
          </a:p>
          <a:p>
            <a:pPr marL="800100" lvl="1" indent="-342900">
              <a:lnSpc>
                <a:spcPct val="90000"/>
              </a:lnSpc>
              <a:spcBef>
                <a:spcPct val="20000"/>
              </a:spcBef>
              <a:buFontTx/>
              <a:buChar char="•"/>
              <a:defRPr/>
            </a:pPr>
            <a:r>
              <a:rPr lang="en-GB" sz="2000" b="0" kern="0" dirty="0" smtClean="0">
                <a:solidFill>
                  <a:srgbClr val="000099"/>
                </a:solidFill>
                <a:latin typeface="+mn-lt"/>
                <a:cs typeface="+mn-cs"/>
              </a:rPr>
              <a:t>Generic problem for all instruments</a:t>
            </a:r>
            <a:endParaRPr lang="en-GB" sz="2000" b="0" kern="0" dirty="0">
              <a:solidFill>
                <a:srgbClr val="000099"/>
              </a:solidFill>
              <a:latin typeface="+mn-lt"/>
              <a:cs typeface="+mn-cs"/>
            </a:endParaRPr>
          </a:p>
          <a:p>
            <a:pPr marL="800100" lvl="1"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0"/>
            <a:ext cx="8229600" cy="1143000"/>
          </a:xfrm>
          <a:prstGeom prst="rect">
            <a:avLst/>
          </a:prstGeom>
        </p:spPr>
        <p:txBody>
          <a:bodyPr/>
          <a:lstStyle/>
          <a:p>
            <a:pPr algn="ctr">
              <a:defRPr/>
            </a:pPr>
            <a:r>
              <a:rPr lang="en-GB" sz="2800" b="0" kern="0" dirty="0">
                <a:solidFill>
                  <a:schemeClr val="tx2"/>
                </a:solidFill>
                <a:latin typeface="+mj-lt"/>
                <a:ea typeface="+mj-ea"/>
                <a:cs typeface="+mj-cs"/>
              </a:rPr>
              <a:t>Project Goals</a:t>
            </a:r>
          </a:p>
        </p:txBody>
      </p:sp>
      <p:sp>
        <p:nvSpPr>
          <p:cNvPr id="5" name="Rectangle 3"/>
          <p:cNvSpPr txBox="1">
            <a:spLocks noChangeArrowheads="1"/>
          </p:cNvSpPr>
          <p:nvPr/>
        </p:nvSpPr>
        <p:spPr>
          <a:xfrm>
            <a:off x="395536" y="764704"/>
            <a:ext cx="8209160" cy="4205287"/>
          </a:xfrm>
          <a:prstGeom prst="rect">
            <a:avLst/>
          </a:prstGeom>
        </p:spPr>
        <p:txBody>
          <a:bodyPr/>
          <a:lstStyle/>
          <a:p>
            <a:pPr marL="342900" indent="-342900">
              <a:lnSpc>
                <a:spcPct val="90000"/>
              </a:lnSpc>
              <a:spcBef>
                <a:spcPct val="20000"/>
              </a:spcBef>
              <a:buFontTx/>
              <a:buChar char="•"/>
              <a:defRPr/>
            </a:pPr>
            <a:r>
              <a:rPr lang="en-GB" sz="2000" b="0" kern="0" dirty="0" smtClean="0">
                <a:solidFill>
                  <a:srgbClr val="000099"/>
                </a:solidFill>
                <a:latin typeface="+mn-lt"/>
                <a:cs typeface="+mn-cs"/>
              </a:rPr>
              <a:t>Provide tools for generic visual </a:t>
            </a:r>
            <a:r>
              <a:rPr lang="en-GB" sz="2000" b="0" kern="0" dirty="0">
                <a:solidFill>
                  <a:srgbClr val="000099"/>
                </a:solidFill>
                <a:latin typeface="+mn-lt"/>
                <a:cs typeface="+mn-cs"/>
              </a:rPr>
              <a:t>d</a:t>
            </a:r>
            <a:r>
              <a:rPr lang="en-GB" sz="2000" b="0" kern="0" dirty="0" smtClean="0">
                <a:solidFill>
                  <a:srgbClr val="000099"/>
                </a:solidFill>
                <a:latin typeface="+mn-lt"/>
                <a:cs typeface="+mn-cs"/>
              </a:rPr>
              <a:t>ata reduction</a:t>
            </a:r>
          </a:p>
          <a:p>
            <a:pPr marL="800100" lvl="1" indent="-342900">
              <a:lnSpc>
                <a:spcPct val="90000"/>
              </a:lnSpc>
              <a:spcBef>
                <a:spcPct val="20000"/>
              </a:spcBef>
              <a:buFontTx/>
              <a:buChar char="•"/>
              <a:defRPr/>
            </a:pPr>
            <a:r>
              <a:rPr lang="en-GB" sz="2000" b="0" kern="0" dirty="0" err="1" smtClean="0">
                <a:solidFill>
                  <a:srgbClr val="000099"/>
                </a:solidFill>
                <a:latin typeface="+mn-lt"/>
                <a:cs typeface="+mn-cs"/>
              </a:rPr>
              <a:t>Terascale</a:t>
            </a:r>
            <a:r>
              <a:rPr lang="en-GB" sz="2000" b="0" kern="0" dirty="0" smtClean="0">
                <a:solidFill>
                  <a:srgbClr val="000099"/>
                </a:solidFill>
                <a:latin typeface="+mn-lt"/>
                <a:cs typeface="+mn-cs"/>
              </a:rPr>
              <a:t> Visualisation</a:t>
            </a:r>
          </a:p>
          <a:p>
            <a:pPr marL="800100" lvl="1" indent="-342900">
              <a:lnSpc>
                <a:spcPct val="90000"/>
              </a:lnSpc>
              <a:spcBef>
                <a:spcPct val="20000"/>
              </a:spcBef>
              <a:buFontTx/>
              <a:buChar char="•"/>
              <a:defRPr/>
            </a:pPr>
            <a:r>
              <a:rPr lang="en-GB" sz="2000" b="0" kern="0" dirty="0" smtClean="0">
                <a:solidFill>
                  <a:srgbClr val="000099"/>
                </a:solidFill>
              </a:rPr>
              <a:t>Move seamlessly from large to small scale</a:t>
            </a:r>
            <a:endParaRPr lang="en-GB" sz="2000" b="0" kern="0" dirty="0">
              <a:solidFill>
                <a:srgbClr val="000099"/>
              </a:solidFill>
              <a:latin typeface="+mn-lt"/>
              <a:cs typeface="+mn-cs"/>
            </a:endParaRPr>
          </a:p>
          <a:p>
            <a:pPr marL="800100" lvl="1" indent="-342900">
              <a:lnSpc>
                <a:spcPct val="90000"/>
              </a:lnSpc>
              <a:spcBef>
                <a:spcPct val="20000"/>
              </a:spcBef>
              <a:buFontTx/>
              <a:buChar char="•"/>
              <a:defRPr/>
            </a:pPr>
            <a:r>
              <a:rPr lang="en-GB" sz="2000" b="0" kern="0" dirty="0" smtClean="0">
                <a:solidFill>
                  <a:srgbClr val="000099"/>
                </a:solidFill>
                <a:latin typeface="+mn-lt"/>
                <a:cs typeface="+mn-cs"/>
              </a:rPr>
              <a:t>On-the-fly </a:t>
            </a:r>
            <a:r>
              <a:rPr lang="en-GB" sz="2000" b="0" kern="0" dirty="0" err="1">
                <a:solidFill>
                  <a:srgbClr val="000099"/>
                </a:solidFill>
                <a:latin typeface="+mn-lt"/>
                <a:cs typeface="+mn-cs"/>
              </a:rPr>
              <a:t>rebinning</a:t>
            </a:r>
            <a:r>
              <a:rPr lang="en-GB" sz="2000" b="0" kern="0" dirty="0">
                <a:solidFill>
                  <a:srgbClr val="000099"/>
                </a:solidFill>
                <a:latin typeface="+mn-lt"/>
                <a:cs typeface="+mn-cs"/>
              </a:rPr>
              <a:t> of sparse </a:t>
            </a:r>
            <a:r>
              <a:rPr lang="en-GB" sz="2000" b="0" kern="0" dirty="0" smtClean="0">
                <a:solidFill>
                  <a:srgbClr val="000099"/>
                </a:solidFill>
                <a:latin typeface="+mn-lt"/>
                <a:cs typeface="+mn-cs"/>
              </a:rPr>
              <a:t>data</a:t>
            </a:r>
          </a:p>
          <a:p>
            <a:pPr marL="800100" lvl="1" indent="-342900">
              <a:lnSpc>
                <a:spcPct val="90000"/>
              </a:lnSpc>
              <a:spcBef>
                <a:spcPct val="20000"/>
              </a:spcBef>
              <a:buFontTx/>
              <a:buChar char="•"/>
              <a:defRPr/>
            </a:pPr>
            <a:endParaRPr lang="en-GB" sz="2000" b="0" kern="0" dirty="0">
              <a:solidFill>
                <a:srgbClr val="000099"/>
              </a:solidFill>
              <a:latin typeface="+mn-lt"/>
              <a:cs typeface="+mn-cs"/>
            </a:endParaRPr>
          </a:p>
          <a:p>
            <a:pPr marL="342900" indent="-342900">
              <a:lnSpc>
                <a:spcPct val="90000"/>
              </a:lnSpc>
              <a:spcBef>
                <a:spcPct val="20000"/>
              </a:spcBef>
              <a:buFontTx/>
              <a:buChar char="•"/>
              <a:defRPr/>
            </a:pPr>
            <a:r>
              <a:rPr lang="en-GB" sz="2000" b="0" kern="0" dirty="0" smtClean="0">
                <a:solidFill>
                  <a:srgbClr val="000099"/>
                </a:solidFill>
                <a:latin typeface="+mn-lt"/>
                <a:cs typeface="+mn-cs"/>
              </a:rPr>
              <a:t>Application to fit/simulation resolution broadened models</a:t>
            </a:r>
          </a:p>
          <a:p>
            <a:pPr marL="800100" lvl="1" indent="-342900">
              <a:lnSpc>
                <a:spcPct val="90000"/>
              </a:lnSpc>
              <a:spcBef>
                <a:spcPct val="20000"/>
              </a:spcBef>
              <a:buFontTx/>
              <a:buChar char="•"/>
              <a:defRPr/>
            </a:pPr>
            <a:r>
              <a:rPr lang="en-GB" sz="2000" b="0" kern="0" dirty="0" smtClean="0">
                <a:solidFill>
                  <a:srgbClr val="000099"/>
                </a:solidFill>
                <a:latin typeface="+mn-lt"/>
                <a:cs typeface="+mn-cs"/>
              </a:rPr>
              <a:t>Arbitrarily large or small collection of cuts</a:t>
            </a:r>
          </a:p>
          <a:p>
            <a:pPr marL="800100" lvl="1" indent="-342900">
              <a:lnSpc>
                <a:spcPct val="90000"/>
              </a:lnSpc>
              <a:spcBef>
                <a:spcPct val="20000"/>
              </a:spcBef>
              <a:buFontTx/>
              <a:buChar char="•"/>
              <a:defRPr/>
            </a:pPr>
            <a:r>
              <a:rPr lang="en-GB" sz="2000" b="0" kern="0" dirty="0" smtClean="0">
                <a:solidFill>
                  <a:srgbClr val="000099"/>
                </a:solidFill>
                <a:latin typeface="+mn-lt"/>
                <a:cs typeface="+mn-cs"/>
              </a:rPr>
              <a:t>‘Menu’ of resolution function convolution </a:t>
            </a:r>
            <a:r>
              <a:rPr lang="en-GB" sz="2000" b="0" kern="0" dirty="0" smtClean="0">
                <a:solidFill>
                  <a:srgbClr val="000099"/>
                </a:solidFill>
                <a:latin typeface="+mn-lt"/>
                <a:cs typeface="+mn-cs"/>
              </a:rPr>
              <a:t>models</a:t>
            </a:r>
          </a:p>
          <a:p>
            <a:pPr marL="800100" lvl="1" indent="-342900">
              <a:lnSpc>
                <a:spcPct val="90000"/>
              </a:lnSpc>
              <a:spcBef>
                <a:spcPct val="20000"/>
              </a:spcBef>
              <a:buFontTx/>
              <a:buChar char="•"/>
              <a:defRPr/>
            </a:pPr>
            <a:r>
              <a:rPr lang="en-GB" sz="2000" b="0" kern="0" dirty="0" smtClean="0">
                <a:solidFill>
                  <a:srgbClr val="000099"/>
                </a:solidFill>
                <a:latin typeface="+mn-lt"/>
                <a:cs typeface="+mn-cs"/>
              </a:rPr>
              <a:t>User-supplied models</a:t>
            </a:r>
            <a:endParaRPr lang="en-GB" sz="2000" b="0" kern="0" dirty="0" smtClean="0">
              <a:solidFill>
                <a:srgbClr val="000099"/>
              </a:solidFill>
              <a:latin typeface="+mn-lt"/>
              <a:cs typeface="+mn-cs"/>
            </a:endParaRPr>
          </a:p>
          <a:p>
            <a:pPr marL="800100" lvl="1" indent="-342900">
              <a:lnSpc>
                <a:spcPct val="90000"/>
              </a:lnSpc>
              <a:spcBef>
                <a:spcPct val="20000"/>
              </a:spcBef>
              <a:defRPr/>
            </a:pPr>
            <a:endParaRPr lang="en-GB" sz="2000" b="0" kern="0" dirty="0" smtClean="0">
              <a:solidFill>
                <a:srgbClr val="000099"/>
              </a:solidFill>
              <a:latin typeface="+mn-lt"/>
              <a:cs typeface="+mn-cs"/>
            </a:endParaRPr>
          </a:p>
          <a:p>
            <a:pPr marL="342900" indent="-342900">
              <a:lnSpc>
                <a:spcPct val="90000"/>
              </a:lnSpc>
              <a:spcBef>
                <a:spcPct val="20000"/>
              </a:spcBef>
              <a:buFontTx/>
              <a:buChar char="•"/>
              <a:defRPr/>
            </a:pPr>
            <a:r>
              <a:rPr lang="en-GB" sz="2000" b="0" kern="0" dirty="0" smtClean="0">
                <a:solidFill>
                  <a:srgbClr val="000099"/>
                </a:solidFill>
                <a:latin typeface="+mn-lt"/>
                <a:cs typeface="+mn-cs"/>
              </a:rPr>
              <a:t>Seamless working environment</a:t>
            </a:r>
          </a:p>
          <a:p>
            <a:pPr marL="800100" lvl="1"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smtClean="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
        <p:nvSpPr>
          <p:cNvPr id="4" name="Rectangle 3"/>
          <p:cNvSpPr txBox="1">
            <a:spLocks noChangeArrowheads="1"/>
          </p:cNvSpPr>
          <p:nvPr/>
        </p:nvSpPr>
        <p:spPr>
          <a:xfrm>
            <a:off x="395536" y="4365104"/>
            <a:ext cx="8209160" cy="1656184"/>
          </a:xfrm>
          <a:prstGeom prst="rect">
            <a:avLst/>
          </a:prstGeom>
        </p:spPr>
        <p:txBody>
          <a:bodyPr/>
          <a:lstStyle/>
          <a:p>
            <a:pPr marL="342900" indent="-342900">
              <a:lnSpc>
                <a:spcPct val="90000"/>
              </a:lnSpc>
              <a:spcBef>
                <a:spcPct val="20000"/>
              </a:spcBef>
              <a:defRPr/>
            </a:pPr>
            <a:endParaRPr lang="en-GB" sz="2000" b="0" kern="0" dirty="0" smtClean="0">
              <a:solidFill>
                <a:srgbClr val="000099"/>
              </a:solidFill>
              <a:latin typeface="+mn-lt"/>
              <a:cs typeface="+mn-cs"/>
            </a:endParaRPr>
          </a:p>
          <a:p>
            <a:pPr marL="342900" indent="-342900">
              <a:lnSpc>
                <a:spcPct val="90000"/>
              </a:lnSpc>
              <a:spcBef>
                <a:spcPct val="20000"/>
              </a:spcBef>
              <a:buFontTx/>
              <a:buChar char="•"/>
              <a:defRPr/>
            </a:pPr>
            <a:r>
              <a:rPr lang="en-GB" sz="2000" b="0" kern="0" dirty="0" smtClean="0">
                <a:solidFill>
                  <a:srgbClr val="000099"/>
                </a:solidFill>
              </a:rPr>
              <a:t>Consolidation and extension </a:t>
            </a:r>
            <a:r>
              <a:rPr lang="en-GB" sz="2000" b="0" kern="0" dirty="0" smtClean="0">
                <a:solidFill>
                  <a:srgbClr val="000099"/>
                </a:solidFill>
              </a:rPr>
              <a:t>of existing tools</a:t>
            </a:r>
            <a:endParaRPr lang="en-GB" sz="2000" b="0" kern="0" dirty="0">
              <a:solidFill>
                <a:srgbClr val="000099"/>
              </a:solidFill>
              <a:latin typeface="+mn-lt"/>
              <a:cs typeface="+mn-cs"/>
            </a:endParaRPr>
          </a:p>
          <a:p>
            <a:pPr marL="800100" lvl="1" indent="-342900">
              <a:lnSpc>
                <a:spcPct val="90000"/>
              </a:lnSpc>
              <a:spcBef>
                <a:spcPct val="20000"/>
              </a:spcBef>
              <a:buFontTx/>
              <a:buChar char="•"/>
              <a:defRPr/>
            </a:pPr>
            <a:r>
              <a:rPr lang="en-GB" sz="2000" b="0" kern="0" dirty="0" err="1">
                <a:solidFill>
                  <a:srgbClr val="000099"/>
                </a:solidFill>
                <a:latin typeface="+mn-lt"/>
                <a:cs typeface="+mn-cs"/>
              </a:rPr>
              <a:t>TobyFit</a:t>
            </a:r>
            <a:r>
              <a:rPr lang="en-GB" sz="2000" b="0" kern="0" dirty="0">
                <a:solidFill>
                  <a:srgbClr val="000099"/>
                </a:solidFill>
                <a:latin typeface="+mn-lt"/>
                <a:cs typeface="+mn-cs"/>
              </a:rPr>
              <a:t>, Horace knowledge</a:t>
            </a:r>
          </a:p>
          <a:p>
            <a:pPr marL="800100" lvl="1" indent="-342900">
              <a:lnSpc>
                <a:spcPct val="90000"/>
              </a:lnSpc>
              <a:spcBef>
                <a:spcPct val="20000"/>
              </a:spcBef>
              <a:buFontTx/>
              <a:buChar char="•"/>
              <a:defRPr/>
            </a:pPr>
            <a:r>
              <a:rPr lang="en-GB" sz="2000" b="0" kern="0" dirty="0">
                <a:solidFill>
                  <a:srgbClr val="000099"/>
                </a:solidFill>
                <a:latin typeface="+mn-lt"/>
                <a:cs typeface="+mn-cs"/>
              </a:rPr>
              <a:t>Build upon and extend </a:t>
            </a:r>
            <a:r>
              <a:rPr lang="en-GB" sz="2000" b="0" kern="0" dirty="0" err="1" smtClean="0">
                <a:solidFill>
                  <a:srgbClr val="000099"/>
                </a:solidFill>
                <a:latin typeface="+mn-lt"/>
                <a:cs typeface="+mn-cs"/>
              </a:rPr>
              <a:t>Mantid</a:t>
            </a:r>
            <a:endParaRPr lang="en-GB" sz="2000" b="0" kern="0" dirty="0" smtClean="0">
              <a:solidFill>
                <a:srgbClr val="000099"/>
              </a:solidFill>
              <a:latin typeface="+mn-lt"/>
              <a:cs typeface="+mn-cs"/>
            </a:endParaRPr>
          </a:p>
          <a:p>
            <a:pPr marL="800100" lvl="1" indent="-342900">
              <a:lnSpc>
                <a:spcPct val="90000"/>
              </a:lnSpc>
              <a:spcBef>
                <a:spcPct val="20000"/>
              </a:spcBef>
              <a:buFontTx/>
              <a:buChar char="•"/>
              <a:defRPr/>
            </a:pPr>
            <a:endParaRPr lang="en-GB" sz="2000" b="0" kern="0" dirty="0">
              <a:solidFill>
                <a:srgbClr val="000099"/>
              </a:solidFill>
              <a:latin typeface="+mn-lt"/>
              <a:cs typeface="+mn-cs"/>
            </a:endParaRPr>
          </a:p>
          <a:p>
            <a:pPr marL="800100" lvl="1"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orace_RbMnF3.jpg"/>
          <p:cNvPicPr>
            <a:picLocks noChangeAspect="1"/>
          </p:cNvPicPr>
          <p:nvPr/>
        </p:nvPicPr>
        <p:blipFill>
          <a:blip r:embed="rId2" cstate="print"/>
          <a:srcRect/>
          <a:stretch>
            <a:fillRect/>
          </a:stretch>
        </p:blipFill>
        <p:spPr bwMode="auto">
          <a:xfrm>
            <a:off x="251520" y="404664"/>
            <a:ext cx="4788024" cy="2991684"/>
          </a:xfrm>
          <a:prstGeom prst="rect">
            <a:avLst/>
          </a:prstGeom>
          <a:noFill/>
          <a:ln w="9525">
            <a:noFill/>
            <a:miter lim="800000"/>
            <a:headEnd/>
            <a:tailEnd/>
          </a:ln>
        </p:spPr>
      </p:pic>
      <p:pic>
        <p:nvPicPr>
          <p:cNvPr id="3" name="Picture 1" descr="Tobyfit_sim.jpg"/>
          <p:cNvPicPr>
            <a:picLocks noChangeAspect="1"/>
          </p:cNvPicPr>
          <p:nvPr/>
        </p:nvPicPr>
        <p:blipFill>
          <a:blip r:embed="rId3" cstate="print"/>
          <a:srcRect/>
          <a:stretch>
            <a:fillRect/>
          </a:stretch>
        </p:blipFill>
        <p:spPr bwMode="auto">
          <a:xfrm>
            <a:off x="179512" y="3717032"/>
            <a:ext cx="4860032" cy="3036677"/>
          </a:xfrm>
          <a:prstGeom prst="rect">
            <a:avLst/>
          </a:prstGeom>
          <a:noFill/>
          <a:ln w="9525">
            <a:noFill/>
            <a:miter lim="800000"/>
            <a:headEnd/>
            <a:tailEnd/>
          </a:ln>
        </p:spPr>
      </p:pic>
      <p:sp>
        <p:nvSpPr>
          <p:cNvPr id="4" name="Rectangle 3"/>
          <p:cNvSpPr txBox="1">
            <a:spLocks noChangeArrowheads="1"/>
          </p:cNvSpPr>
          <p:nvPr/>
        </p:nvSpPr>
        <p:spPr>
          <a:xfrm>
            <a:off x="5220072" y="404664"/>
            <a:ext cx="3384376" cy="1656184"/>
          </a:xfrm>
          <a:prstGeom prst="rect">
            <a:avLst/>
          </a:prstGeom>
        </p:spPr>
        <p:txBody>
          <a:bodyPr/>
          <a:lstStyle/>
          <a:p>
            <a:pPr marL="342900" indent="-342900">
              <a:lnSpc>
                <a:spcPct val="90000"/>
              </a:lnSpc>
              <a:spcBef>
                <a:spcPct val="20000"/>
              </a:spcBef>
              <a:defRPr/>
            </a:pPr>
            <a:endParaRPr lang="en-GB" sz="2000" b="0" kern="0" dirty="0" smtClean="0">
              <a:solidFill>
                <a:srgbClr val="000099"/>
              </a:solidFill>
              <a:latin typeface="+mn-lt"/>
              <a:cs typeface="+mn-cs"/>
            </a:endParaRPr>
          </a:p>
          <a:p>
            <a:pPr marL="342900" indent="-342900">
              <a:lnSpc>
                <a:spcPct val="90000"/>
              </a:lnSpc>
              <a:spcBef>
                <a:spcPct val="20000"/>
              </a:spcBef>
              <a:buFontTx/>
              <a:buChar char="•"/>
              <a:defRPr/>
            </a:pPr>
            <a:r>
              <a:rPr lang="en-GB" sz="2000" b="0" kern="0" dirty="0" smtClean="0">
                <a:solidFill>
                  <a:srgbClr val="000099"/>
                </a:solidFill>
              </a:rPr>
              <a:t>Horace, </a:t>
            </a:r>
            <a:r>
              <a:rPr lang="en-GB" sz="2000" b="0" kern="0" dirty="0" err="1" smtClean="0">
                <a:solidFill>
                  <a:srgbClr val="000099"/>
                </a:solidFill>
              </a:rPr>
              <a:t>Tobyfit</a:t>
            </a:r>
            <a:r>
              <a:rPr lang="en-GB" sz="2000" b="0" kern="0" dirty="0" smtClean="0">
                <a:solidFill>
                  <a:srgbClr val="000099"/>
                </a:solidFill>
              </a:rPr>
              <a:t> very successful</a:t>
            </a:r>
          </a:p>
          <a:p>
            <a:pPr marL="342900" indent="-342900">
              <a:lnSpc>
                <a:spcPct val="90000"/>
              </a:lnSpc>
              <a:spcBef>
                <a:spcPct val="20000"/>
              </a:spcBef>
              <a:buFontTx/>
              <a:buChar char="•"/>
              <a:defRPr/>
            </a:pPr>
            <a:endParaRPr lang="en-GB" sz="2000" b="0" kern="0" dirty="0" smtClean="0">
              <a:solidFill>
                <a:srgbClr val="000099"/>
              </a:solidFill>
            </a:endParaRPr>
          </a:p>
          <a:p>
            <a:pPr marL="342900" indent="-342900">
              <a:lnSpc>
                <a:spcPct val="90000"/>
              </a:lnSpc>
              <a:spcBef>
                <a:spcPct val="20000"/>
              </a:spcBef>
              <a:defRPr/>
            </a:pPr>
            <a:r>
              <a:rPr lang="en-GB" sz="2000" b="0" kern="0" dirty="0" smtClean="0">
                <a:solidFill>
                  <a:srgbClr val="C00000"/>
                </a:solidFill>
                <a:latin typeface="+mn-lt"/>
                <a:cs typeface="+mn-cs"/>
              </a:rPr>
              <a:t>BUT</a:t>
            </a:r>
          </a:p>
          <a:p>
            <a:pPr marL="342900" indent="-342900">
              <a:lnSpc>
                <a:spcPct val="90000"/>
              </a:lnSpc>
              <a:spcBef>
                <a:spcPct val="20000"/>
              </a:spcBef>
              <a:buFontTx/>
              <a:buChar char="•"/>
              <a:defRPr/>
            </a:pPr>
            <a:r>
              <a:rPr lang="en-GB" b="0" kern="0" dirty="0" smtClean="0">
                <a:solidFill>
                  <a:srgbClr val="000099"/>
                </a:solidFill>
                <a:latin typeface="+mn-lt"/>
                <a:cs typeface="+mn-cs"/>
              </a:rPr>
              <a:t>Specific (inelastic only)</a:t>
            </a:r>
          </a:p>
          <a:p>
            <a:pPr marL="342900" indent="-342900">
              <a:lnSpc>
                <a:spcPct val="90000"/>
              </a:lnSpc>
              <a:spcBef>
                <a:spcPct val="20000"/>
              </a:spcBef>
              <a:buFontTx/>
              <a:buChar char="•"/>
              <a:defRPr/>
            </a:pPr>
            <a:r>
              <a:rPr lang="en-GB" b="0" kern="0" dirty="0" err="1" smtClean="0">
                <a:solidFill>
                  <a:srgbClr val="000099"/>
                </a:solidFill>
                <a:latin typeface="+mn-lt"/>
                <a:cs typeface="+mn-cs"/>
              </a:rPr>
              <a:t>Matlab</a:t>
            </a:r>
            <a:r>
              <a:rPr lang="en-GB" b="0" kern="0" dirty="0" smtClean="0">
                <a:solidFill>
                  <a:srgbClr val="000099"/>
                </a:solidFill>
                <a:latin typeface="+mn-lt"/>
                <a:cs typeface="+mn-cs"/>
              </a:rPr>
              <a:t> based</a:t>
            </a:r>
          </a:p>
          <a:p>
            <a:pPr marL="342900" indent="-342900">
              <a:lnSpc>
                <a:spcPct val="90000"/>
              </a:lnSpc>
              <a:spcBef>
                <a:spcPct val="20000"/>
              </a:spcBef>
              <a:buFontTx/>
              <a:buChar char="•"/>
              <a:defRPr/>
            </a:pPr>
            <a:r>
              <a:rPr lang="en-GB" b="0" kern="0" dirty="0" smtClean="0">
                <a:solidFill>
                  <a:srgbClr val="000099"/>
                </a:solidFill>
                <a:latin typeface="+mn-lt"/>
                <a:cs typeface="+mn-cs"/>
              </a:rPr>
              <a:t>Very small group of developers</a:t>
            </a:r>
          </a:p>
          <a:p>
            <a:pPr marL="342900" indent="-342900">
              <a:lnSpc>
                <a:spcPct val="90000"/>
              </a:lnSpc>
              <a:spcBef>
                <a:spcPct val="20000"/>
              </a:spcBef>
              <a:buFontTx/>
              <a:buChar char="•"/>
              <a:defRPr/>
            </a:pPr>
            <a:r>
              <a:rPr lang="en-GB" b="0" kern="0" dirty="0" smtClean="0">
                <a:solidFill>
                  <a:srgbClr val="000099"/>
                </a:solidFill>
                <a:latin typeface="+mn-lt"/>
                <a:cs typeface="+mn-cs"/>
              </a:rPr>
              <a:t>Developed in isolation</a:t>
            </a:r>
          </a:p>
          <a:p>
            <a:pPr marL="342900" indent="-342900">
              <a:lnSpc>
                <a:spcPct val="90000"/>
              </a:lnSpc>
              <a:spcBef>
                <a:spcPct val="20000"/>
              </a:spcBef>
              <a:buFontTx/>
              <a:buChar char="•"/>
              <a:defRPr/>
            </a:pPr>
            <a:r>
              <a:rPr lang="en-GB" b="0" kern="0" dirty="0" smtClean="0">
                <a:solidFill>
                  <a:srgbClr val="000099"/>
                </a:solidFill>
                <a:latin typeface="+mn-lt"/>
                <a:cs typeface="+mn-cs"/>
              </a:rPr>
              <a:t>Cannot easily extend</a:t>
            </a:r>
            <a:endParaRPr lang="en-GB" sz="2000" b="0" kern="0" dirty="0" smtClean="0">
              <a:solidFill>
                <a:srgbClr val="000099"/>
              </a:solidFill>
              <a:latin typeface="+mn-lt"/>
              <a:cs typeface="+mn-cs"/>
            </a:endParaRPr>
          </a:p>
          <a:p>
            <a:pPr marL="342900" indent="-342900">
              <a:lnSpc>
                <a:spcPct val="90000"/>
              </a:lnSpc>
              <a:spcBef>
                <a:spcPct val="20000"/>
              </a:spcBef>
              <a:buFontTx/>
              <a:buChar char="•"/>
              <a:defRPr/>
            </a:pPr>
            <a:endParaRPr lang="en-GB" sz="2000" b="0" kern="0" dirty="0" smtClean="0">
              <a:solidFill>
                <a:srgbClr val="000099"/>
              </a:solidFill>
              <a:latin typeface="+mn-lt"/>
              <a:cs typeface="+mn-cs"/>
            </a:endParaRPr>
          </a:p>
          <a:p>
            <a:pPr marL="800100" lvl="1" indent="-342900">
              <a:lnSpc>
                <a:spcPct val="90000"/>
              </a:lnSpc>
              <a:spcBef>
                <a:spcPct val="20000"/>
              </a:spcBef>
              <a:buFontTx/>
              <a:buChar char="•"/>
              <a:defRPr/>
            </a:pPr>
            <a:endParaRPr lang="en-GB" sz="2000" b="0" kern="0" dirty="0">
              <a:solidFill>
                <a:srgbClr val="000099"/>
              </a:solidFill>
              <a:latin typeface="+mn-lt"/>
              <a:cs typeface="+mn-cs"/>
            </a:endParaRPr>
          </a:p>
          <a:p>
            <a:pPr marL="800100" lvl="1"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
        <p:nvSpPr>
          <p:cNvPr id="5" name="Rectangle 3"/>
          <p:cNvSpPr txBox="1">
            <a:spLocks noChangeArrowheads="1"/>
          </p:cNvSpPr>
          <p:nvPr/>
        </p:nvSpPr>
        <p:spPr>
          <a:xfrm>
            <a:off x="0" y="0"/>
            <a:ext cx="1728192" cy="360040"/>
          </a:xfrm>
          <a:prstGeom prst="rect">
            <a:avLst/>
          </a:prstGeom>
        </p:spPr>
        <p:txBody>
          <a:bodyPr/>
          <a:lstStyle/>
          <a:p>
            <a:pPr marL="342900" indent="-342900">
              <a:lnSpc>
                <a:spcPct val="90000"/>
              </a:lnSpc>
              <a:spcBef>
                <a:spcPct val="20000"/>
              </a:spcBef>
              <a:defRPr/>
            </a:pPr>
            <a:r>
              <a:rPr lang="en-GB" sz="2000" b="0" kern="0" dirty="0" smtClean="0">
                <a:solidFill>
                  <a:srgbClr val="000099"/>
                </a:solidFill>
                <a:latin typeface="+mn-lt"/>
                <a:cs typeface="+mn-cs"/>
              </a:rPr>
              <a:t>Horace</a:t>
            </a:r>
          </a:p>
          <a:p>
            <a:pPr marL="800100" lvl="1" indent="-342900">
              <a:lnSpc>
                <a:spcPct val="90000"/>
              </a:lnSpc>
              <a:spcBef>
                <a:spcPct val="20000"/>
              </a:spcBef>
              <a:buFontTx/>
              <a:buChar char="•"/>
              <a:defRPr/>
            </a:pPr>
            <a:endParaRPr lang="en-GB" sz="2000" b="0" kern="0" dirty="0">
              <a:solidFill>
                <a:srgbClr val="000099"/>
              </a:solidFill>
              <a:latin typeface="+mn-lt"/>
              <a:cs typeface="+mn-cs"/>
            </a:endParaRPr>
          </a:p>
          <a:p>
            <a:pPr marL="800100" lvl="1"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
        <p:nvSpPr>
          <p:cNvPr id="6" name="Rectangle 3"/>
          <p:cNvSpPr txBox="1">
            <a:spLocks noChangeArrowheads="1"/>
          </p:cNvSpPr>
          <p:nvPr/>
        </p:nvSpPr>
        <p:spPr>
          <a:xfrm>
            <a:off x="0" y="3356992"/>
            <a:ext cx="1728192" cy="360040"/>
          </a:xfrm>
          <a:prstGeom prst="rect">
            <a:avLst/>
          </a:prstGeom>
        </p:spPr>
        <p:txBody>
          <a:bodyPr/>
          <a:lstStyle/>
          <a:p>
            <a:pPr marL="342900" indent="-342900">
              <a:lnSpc>
                <a:spcPct val="90000"/>
              </a:lnSpc>
              <a:spcBef>
                <a:spcPct val="20000"/>
              </a:spcBef>
              <a:defRPr/>
            </a:pPr>
            <a:r>
              <a:rPr lang="en-GB" sz="2000" b="0" kern="0" dirty="0" err="1" smtClean="0">
                <a:solidFill>
                  <a:srgbClr val="000099"/>
                </a:solidFill>
                <a:latin typeface="+mn-lt"/>
                <a:cs typeface="+mn-cs"/>
              </a:rPr>
              <a:t>Tobyfit</a:t>
            </a:r>
            <a:endParaRPr lang="en-GB" sz="2000" b="0" kern="0" dirty="0" smtClean="0">
              <a:solidFill>
                <a:srgbClr val="000099"/>
              </a:solidFill>
              <a:latin typeface="+mn-lt"/>
              <a:cs typeface="+mn-cs"/>
            </a:endParaRPr>
          </a:p>
          <a:p>
            <a:pPr marL="800100" lvl="1" indent="-342900">
              <a:lnSpc>
                <a:spcPct val="90000"/>
              </a:lnSpc>
              <a:spcBef>
                <a:spcPct val="20000"/>
              </a:spcBef>
              <a:buFontTx/>
              <a:buChar char="•"/>
              <a:defRPr/>
            </a:pPr>
            <a:endParaRPr lang="en-GB" sz="2000" b="0" kern="0" dirty="0">
              <a:solidFill>
                <a:srgbClr val="000099"/>
              </a:solidFill>
              <a:latin typeface="+mn-lt"/>
              <a:cs typeface="+mn-cs"/>
            </a:endParaRPr>
          </a:p>
          <a:p>
            <a:pPr marL="800100" lvl="1"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0"/>
            <a:ext cx="8229600" cy="1143000"/>
          </a:xfrm>
          <a:prstGeom prst="rect">
            <a:avLst/>
          </a:prstGeom>
        </p:spPr>
        <p:txBody>
          <a:bodyPr/>
          <a:lstStyle/>
          <a:p>
            <a:pPr algn="ctr">
              <a:defRPr/>
            </a:pPr>
            <a:r>
              <a:rPr lang="en-GB" sz="2800" b="0" kern="0" dirty="0">
                <a:solidFill>
                  <a:schemeClr val="tx2"/>
                </a:solidFill>
                <a:latin typeface="+mj-lt"/>
                <a:ea typeface="+mj-ea"/>
                <a:cs typeface="+mj-cs"/>
              </a:rPr>
              <a:t>Design Choice: </a:t>
            </a:r>
            <a:r>
              <a:rPr lang="en-GB" sz="2800" b="0" kern="0" dirty="0" err="1">
                <a:solidFill>
                  <a:schemeClr val="tx2"/>
                </a:solidFill>
                <a:latin typeface="+mj-lt"/>
                <a:ea typeface="+mj-ea"/>
                <a:cs typeface="+mj-cs"/>
              </a:rPr>
              <a:t>Mantid</a:t>
            </a:r>
            <a:endParaRPr lang="en-GB" sz="2800" b="0" kern="0" dirty="0">
              <a:solidFill>
                <a:schemeClr val="tx2"/>
              </a:solidFill>
              <a:latin typeface="+mj-lt"/>
              <a:ea typeface="+mj-ea"/>
              <a:cs typeface="+mj-cs"/>
            </a:endParaRPr>
          </a:p>
        </p:txBody>
      </p:sp>
      <p:sp>
        <p:nvSpPr>
          <p:cNvPr id="3" name="Rectangle 3"/>
          <p:cNvSpPr txBox="1">
            <a:spLocks noChangeArrowheads="1"/>
          </p:cNvSpPr>
          <p:nvPr/>
        </p:nvSpPr>
        <p:spPr>
          <a:xfrm>
            <a:off x="467544" y="2564904"/>
            <a:ext cx="6000750" cy="1079574"/>
          </a:xfrm>
          <a:prstGeom prst="rect">
            <a:avLst/>
          </a:prstGeom>
        </p:spPr>
        <p:txBody>
          <a:bodyPr/>
          <a:lstStyle/>
          <a:p>
            <a:pPr marL="342900" indent="-342900">
              <a:lnSpc>
                <a:spcPct val="90000"/>
              </a:lnSpc>
              <a:spcBef>
                <a:spcPct val="20000"/>
              </a:spcBef>
              <a:buFontTx/>
              <a:buChar char="•"/>
              <a:defRPr/>
            </a:pPr>
            <a:r>
              <a:rPr lang="en-GB" sz="2000" b="0" kern="0" dirty="0" smtClean="0">
                <a:solidFill>
                  <a:srgbClr val="000099"/>
                </a:solidFill>
                <a:latin typeface="+mn-lt"/>
                <a:cs typeface="+mn-cs"/>
              </a:rPr>
              <a:t>Overlap </a:t>
            </a:r>
            <a:r>
              <a:rPr lang="en-GB" sz="2000" b="0" kern="0" dirty="0">
                <a:solidFill>
                  <a:srgbClr val="000099"/>
                </a:solidFill>
                <a:latin typeface="+mn-lt"/>
                <a:cs typeface="+mn-cs"/>
              </a:rPr>
              <a:t>in end-goals</a:t>
            </a:r>
          </a:p>
          <a:p>
            <a:pPr marL="342900" lvl="1" indent="-342900">
              <a:lnSpc>
                <a:spcPct val="90000"/>
              </a:lnSpc>
              <a:spcBef>
                <a:spcPct val="20000"/>
              </a:spcBef>
              <a:buFontTx/>
              <a:buChar char="•"/>
              <a:defRPr/>
            </a:pPr>
            <a:r>
              <a:rPr lang="en-GB" sz="2000" b="0" kern="0" dirty="0">
                <a:solidFill>
                  <a:srgbClr val="000099"/>
                </a:solidFill>
                <a:cs typeface="+mn-cs"/>
              </a:rPr>
              <a:t>Overlap in common functionality</a:t>
            </a:r>
          </a:p>
          <a:p>
            <a:pPr marL="342900" lvl="1" indent="-342900">
              <a:lnSpc>
                <a:spcPct val="90000"/>
              </a:lnSpc>
              <a:spcBef>
                <a:spcPct val="20000"/>
              </a:spcBef>
              <a:defRPr/>
            </a:pPr>
            <a:endParaRPr lang="en-GB" sz="2000" b="0" kern="0" dirty="0">
              <a:cs typeface="+mn-cs"/>
            </a:endParaRPr>
          </a:p>
          <a:p>
            <a:pPr marL="342900" indent="-342900">
              <a:lnSpc>
                <a:spcPct val="90000"/>
              </a:lnSpc>
              <a:spcBef>
                <a:spcPct val="20000"/>
              </a:spcBef>
              <a:buFontTx/>
              <a:buChar char="•"/>
              <a:defRPr/>
            </a:pPr>
            <a:endParaRPr lang="en-GB" sz="2000" b="0" kern="0" dirty="0">
              <a:latin typeface="+mn-lt"/>
              <a:cs typeface="+mn-cs"/>
            </a:endParaRPr>
          </a:p>
          <a:p>
            <a:pPr marL="800100" lvl="1" indent="-342900">
              <a:lnSpc>
                <a:spcPct val="90000"/>
              </a:lnSpc>
              <a:spcBef>
                <a:spcPct val="20000"/>
              </a:spcBef>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graphicFrame>
        <p:nvGraphicFramePr>
          <p:cNvPr id="4" name="Diagram 3"/>
          <p:cNvGraphicFramePr/>
          <p:nvPr/>
        </p:nvGraphicFramePr>
        <p:xfrm>
          <a:off x="2051720" y="2924944"/>
          <a:ext cx="4799856" cy="3487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3"/>
          <p:cNvSpPr txBox="1">
            <a:spLocks noChangeArrowheads="1"/>
          </p:cNvSpPr>
          <p:nvPr/>
        </p:nvSpPr>
        <p:spPr>
          <a:xfrm>
            <a:off x="395536" y="548680"/>
            <a:ext cx="7992888" cy="1728192"/>
          </a:xfrm>
          <a:prstGeom prst="rect">
            <a:avLst/>
          </a:prstGeom>
        </p:spPr>
        <p:txBody>
          <a:bodyPr/>
          <a:lstStyle/>
          <a:p>
            <a:pPr marL="342900" indent="-342900">
              <a:lnSpc>
                <a:spcPct val="90000"/>
              </a:lnSpc>
              <a:spcBef>
                <a:spcPct val="20000"/>
              </a:spcBef>
              <a:buFontTx/>
              <a:buChar char="•"/>
              <a:defRPr/>
            </a:pPr>
            <a:endParaRPr lang="en-GB" sz="2000" b="0" kern="0" dirty="0">
              <a:latin typeface="+mn-lt"/>
              <a:cs typeface="+mn-cs"/>
            </a:endParaRPr>
          </a:p>
          <a:p>
            <a:pPr marL="342900" lvl="1" indent="-342900">
              <a:lnSpc>
                <a:spcPct val="90000"/>
              </a:lnSpc>
              <a:spcBef>
                <a:spcPct val="20000"/>
              </a:spcBef>
              <a:defRPr/>
            </a:pPr>
            <a:r>
              <a:rPr lang="en-GB" sz="2000" b="0" kern="0" dirty="0" err="1">
                <a:solidFill>
                  <a:srgbClr val="000099"/>
                </a:solidFill>
                <a:cs typeface="+mn-cs"/>
              </a:rPr>
              <a:t>Mantid</a:t>
            </a:r>
            <a:r>
              <a:rPr lang="en-GB" sz="2000" b="0" kern="0" dirty="0">
                <a:solidFill>
                  <a:srgbClr val="000099"/>
                </a:solidFill>
                <a:cs typeface="+mn-cs"/>
              </a:rPr>
              <a:t>: Instrument and technique independent Data Reduction </a:t>
            </a:r>
            <a:r>
              <a:rPr lang="en-GB" sz="2000" b="0" kern="0" dirty="0" smtClean="0">
                <a:solidFill>
                  <a:srgbClr val="000099"/>
                </a:solidFill>
                <a:cs typeface="+mn-cs"/>
              </a:rPr>
              <a:t>	 and </a:t>
            </a:r>
            <a:r>
              <a:rPr lang="en-GB" sz="2000" b="0" kern="0" dirty="0">
                <a:solidFill>
                  <a:srgbClr val="000099"/>
                </a:solidFill>
                <a:cs typeface="+mn-cs"/>
              </a:rPr>
              <a:t>Analysis</a:t>
            </a:r>
            <a:r>
              <a:rPr lang="en-GB" sz="2000" b="0" kern="0" dirty="0" smtClean="0">
                <a:solidFill>
                  <a:srgbClr val="000099"/>
                </a:solidFill>
                <a:cs typeface="+mn-cs"/>
              </a:rPr>
              <a:t>.</a:t>
            </a:r>
          </a:p>
          <a:p>
            <a:pPr marL="342900" lvl="1" indent="-342900">
              <a:lnSpc>
                <a:spcPct val="90000"/>
              </a:lnSpc>
              <a:spcBef>
                <a:spcPct val="20000"/>
              </a:spcBef>
              <a:defRPr/>
            </a:pPr>
            <a:r>
              <a:rPr lang="en-GB" sz="2000" b="0" kern="0" dirty="0" smtClean="0">
                <a:solidFill>
                  <a:srgbClr val="000099"/>
                </a:solidFill>
                <a:latin typeface="+mn-lt"/>
                <a:cs typeface="+mn-cs"/>
              </a:rPr>
              <a:t>Adopted by ISIS and SNS (joint project, ~15FTE)</a:t>
            </a:r>
          </a:p>
          <a:p>
            <a:pPr marL="342900" lvl="1" indent="-342900">
              <a:lnSpc>
                <a:spcPct val="90000"/>
              </a:lnSpc>
              <a:spcBef>
                <a:spcPct val="20000"/>
              </a:spcBef>
              <a:defRPr/>
            </a:pPr>
            <a:r>
              <a:rPr lang="en-GB" sz="2000" b="0" kern="0" dirty="0" smtClean="0">
                <a:solidFill>
                  <a:srgbClr val="000099"/>
                </a:solidFill>
                <a:latin typeface="+mn-lt"/>
                <a:cs typeface="+mn-cs"/>
              </a:rPr>
              <a:t>85% of instruments at ISIS</a:t>
            </a:r>
          </a:p>
          <a:p>
            <a:pPr marL="342900" lvl="1" indent="-342900">
              <a:lnSpc>
                <a:spcPct val="90000"/>
              </a:lnSpc>
              <a:spcBef>
                <a:spcPct val="20000"/>
              </a:spcBef>
              <a:defRPr/>
            </a:pPr>
            <a:endParaRPr lang="en-GB" sz="2000" b="0" kern="0" dirty="0">
              <a:latin typeface="+mn-lt"/>
              <a:cs typeface="+mn-cs"/>
            </a:endParaRPr>
          </a:p>
          <a:p>
            <a:pPr marL="800100" lvl="1" indent="-342900">
              <a:lnSpc>
                <a:spcPct val="90000"/>
              </a:lnSpc>
              <a:spcBef>
                <a:spcPct val="20000"/>
              </a:spcBef>
              <a:defRPr/>
            </a:pPr>
            <a:endParaRPr lang="en-GB" sz="2000" b="0" kern="0" dirty="0">
              <a:latin typeface="+mn-lt"/>
              <a:cs typeface="+mn-cs"/>
            </a:endParaRPr>
          </a:p>
          <a:p>
            <a:pPr marL="800100" lvl="1" indent="-342900">
              <a:lnSpc>
                <a:spcPct val="90000"/>
              </a:lnSpc>
              <a:spcBef>
                <a:spcPct val="20000"/>
              </a:spcBef>
              <a:buFontTx/>
              <a:buChar char="•"/>
              <a:defRPr/>
            </a:pPr>
            <a:endParaRPr lang="en-GB" sz="2400" b="0" kern="0" dirty="0">
              <a:latin typeface="+mn-lt"/>
              <a:cs typeface="+mn-cs"/>
            </a:endParaRPr>
          </a:p>
          <a:p>
            <a:pPr marL="342900" indent="-342900">
              <a:lnSpc>
                <a:spcPct val="90000"/>
              </a:lnSpc>
              <a:spcBef>
                <a:spcPct val="20000"/>
              </a:spcBef>
              <a:defRPr/>
            </a:pPr>
            <a:endParaRPr lang="en-GB" sz="2400" b="0" kern="0" dirty="0">
              <a:latin typeface="+mn-lt"/>
              <a:cs typeface="+mn-cs"/>
            </a:endParaRPr>
          </a:p>
          <a:p>
            <a:pPr marL="342900" indent="-342900">
              <a:lnSpc>
                <a:spcPct val="90000"/>
              </a:lnSpc>
              <a:spcBef>
                <a:spcPct val="20000"/>
              </a:spcBef>
              <a:buFontTx/>
              <a:buChar char="•"/>
              <a:defRPr/>
            </a:pPr>
            <a:endParaRPr lang="en-GB" sz="2400" b="0" kern="0" dirty="0">
              <a:latin typeface="+mn-lt"/>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51520" y="1700808"/>
          <a:ext cx="849694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3555" name="Straight Connector 3"/>
          <p:cNvCxnSpPr>
            <a:cxnSpLocks noChangeShapeType="1"/>
          </p:cNvCxnSpPr>
          <p:nvPr/>
        </p:nvCxnSpPr>
        <p:spPr bwMode="auto">
          <a:xfrm rot="5400000">
            <a:off x="431801" y="3105150"/>
            <a:ext cx="792162" cy="1587"/>
          </a:xfrm>
          <a:prstGeom prst="line">
            <a:avLst/>
          </a:prstGeom>
          <a:noFill/>
          <a:ln w="9525" algn="ctr">
            <a:solidFill>
              <a:schemeClr val="tx1"/>
            </a:solidFill>
            <a:round/>
            <a:headEnd/>
            <a:tailEnd/>
          </a:ln>
        </p:spPr>
      </p:cxnSp>
      <p:cxnSp>
        <p:nvCxnSpPr>
          <p:cNvPr id="23556" name="Straight Connector 4"/>
          <p:cNvCxnSpPr>
            <a:cxnSpLocks noChangeShapeType="1"/>
          </p:cNvCxnSpPr>
          <p:nvPr/>
        </p:nvCxnSpPr>
        <p:spPr bwMode="auto">
          <a:xfrm rot="5400000">
            <a:off x="898525" y="4292600"/>
            <a:ext cx="719138" cy="1588"/>
          </a:xfrm>
          <a:prstGeom prst="line">
            <a:avLst/>
          </a:prstGeom>
          <a:noFill/>
          <a:ln w="9525" algn="ctr">
            <a:solidFill>
              <a:schemeClr val="tx1"/>
            </a:solidFill>
            <a:round/>
            <a:headEnd/>
            <a:tailEnd/>
          </a:ln>
        </p:spPr>
      </p:cxnSp>
      <p:cxnSp>
        <p:nvCxnSpPr>
          <p:cNvPr id="23557" name="Straight Connector 6"/>
          <p:cNvCxnSpPr>
            <a:cxnSpLocks noChangeShapeType="1"/>
          </p:cNvCxnSpPr>
          <p:nvPr/>
        </p:nvCxnSpPr>
        <p:spPr bwMode="auto">
          <a:xfrm flipH="1">
            <a:off x="1690689" y="2348880"/>
            <a:ext cx="991" cy="1151558"/>
          </a:xfrm>
          <a:prstGeom prst="line">
            <a:avLst/>
          </a:prstGeom>
          <a:noFill/>
          <a:ln w="9525" algn="ctr">
            <a:solidFill>
              <a:schemeClr val="tx1"/>
            </a:solidFill>
            <a:round/>
            <a:headEnd/>
            <a:tailEnd/>
          </a:ln>
        </p:spPr>
      </p:cxnSp>
      <p:cxnSp>
        <p:nvCxnSpPr>
          <p:cNvPr id="23558" name="Straight Connector 7"/>
          <p:cNvCxnSpPr>
            <a:cxnSpLocks noChangeShapeType="1"/>
          </p:cNvCxnSpPr>
          <p:nvPr/>
        </p:nvCxnSpPr>
        <p:spPr bwMode="auto">
          <a:xfrm rot="5400000">
            <a:off x="1763713" y="4292600"/>
            <a:ext cx="719138" cy="1587"/>
          </a:xfrm>
          <a:prstGeom prst="line">
            <a:avLst/>
          </a:prstGeom>
          <a:noFill/>
          <a:ln w="9525" algn="ctr">
            <a:solidFill>
              <a:schemeClr val="tx1"/>
            </a:solidFill>
            <a:round/>
            <a:headEnd/>
            <a:tailEnd/>
          </a:ln>
        </p:spPr>
      </p:cxnSp>
      <p:cxnSp>
        <p:nvCxnSpPr>
          <p:cNvPr id="23559" name="Straight Connector 9"/>
          <p:cNvCxnSpPr>
            <a:cxnSpLocks noChangeShapeType="1"/>
          </p:cNvCxnSpPr>
          <p:nvPr/>
        </p:nvCxnSpPr>
        <p:spPr bwMode="auto">
          <a:xfrm rot="5400000">
            <a:off x="3997325" y="3140075"/>
            <a:ext cx="719138" cy="1588"/>
          </a:xfrm>
          <a:prstGeom prst="line">
            <a:avLst/>
          </a:prstGeom>
          <a:noFill/>
          <a:ln w="9525" algn="ctr">
            <a:solidFill>
              <a:schemeClr val="tx1"/>
            </a:solidFill>
            <a:round/>
            <a:headEnd/>
            <a:tailEnd/>
          </a:ln>
        </p:spPr>
      </p:cxnSp>
      <p:cxnSp>
        <p:nvCxnSpPr>
          <p:cNvPr id="23560" name="Straight Connector 10"/>
          <p:cNvCxnSpPr>
            <a:cxnSpLocks noChangeShapeType="1"/>
          </p:cNvCxnSpPr>
          <p:nvPr/>
        </p:nvCxnSpPr>
        <p:spPr bwMode="auto">
          <a:xfrm rot="5400000">
            <a:off x="6877050" y="4292600"/>
            <a:ext cx="719138" cy="1588"/>
          </a:xfrm>
          <a:prstGeom prst="line">
            <a:avLst/>
          </a:prstGeom>
          <a:noFill/>
          <a:ln w="9525" algn="ctr">
            <a:solidFill>
              <a:schemeClr val="tx1"/>
            </a:solidFill>
            <a:round/>
            <a:headEnd/>
            <a:tailEnd/>
          </a:ln>
        </p:spPr>
      </p:cxnSp>
      <p:cxnSp>
        <p:nvCxnSpPr>
          <p:cNvPr id="23561" name="Straight Connector 11"/>
          <p:cNvCxnSpPr>
            <a:cxnSpLocks noChangeShapeType="1"/>
          </p:cNvCxnSpPr>
          <p:nvPr/>
        </p:nvCxnSpPr>
        <p:spPr bwMode="auto">
          <a:xfrm rot="5400000">
            <a:off x="7453313" y="3140075"/>
            <a:ext cx="719138" cy="1587"/>
          </a:xfrm>
          <a:prstGeom prst="line">
            <a:avLst/>
          </a:prstGeom>
          <a:noFill/>
          <a:ln w="9525" algn="ctr">
            <a:solidFill>
              <a:schemeClr val="tx1"/>
            </a:solidFill>
            <a:round/>
            <a:headEnd/>
            <a:tailEnd/>
          </a:ln>
        </p:spPr>
      </p:cxnSp>
      <p:sp>
        <p:nvSpPr>
          <p:cNvPr id="23562" name="Left Brace 12"/>
          <p:cNvSpPr>
            <a:spLocks/>
          </p:cNvSpPr>
          <p:nvPr/>
        </p:nvSpPr>
        <p:spPr bwMode="auto">
          <a:xfrm rot="5400000">
            <a:off x="2266950" y="-26987"/>
            <a:ext cx="433387" cy="3887788"/>
          </a:xfrm>
          <a:prstGeom prst="leftBrace">
            <a:avLst>
              <a:gd name="adj1" fmla="val 8306"/>
              <a:gd name="adj2" fmla="val 50000"/>
            </a:avLst>
          </a:prstGeom>
          <a:noFill/>
          <a:ln w="9525" algn="ctr">
            <a:solidFill>
              <a:schemeClr val="tx1"/>
            </a:solidFill>
            <a:round/>
            <a:headEnd/>
            <a:tailEnd/>
          </a:ln>
        </p:spPr>
        <p:txBody>
          <a:bodyPr/>
          <a:lstStyle/>
          <a:p>
            <a:endParaRPr lang="en-GB"/>
          </a:p>
        </p:txBody>
      </p:sp>
      <p:sp>
        <p:nvSpPr>
          <p:cNvPr id="23563" name="Left Brace 13"/>
          <p:cNvSpPr>
            <a:spLocks/>
          </p:cNvSpPr>
          <p:nvPr/>
        </p:nvSpPr>
        <p:spPr bwMode="auto">
          <a:xfrm rot="5400000">
            <a:off x="6335713" y="-63500"/>
            <a:ext cx="433387" cy="3960813"/>
          </a:xfrm>
          <a:prstGeom prst="leftBrace">
            <a:avLst>
              <a:gd name="adj1" fmla="val 8293"/>
              <a:gd name="adj2" fmla="val 50000"/>
            </a:avLst>
          </a:prstGeom>
          <a:noFill/>
          <a:ln w="9525" algn="ctr">
            <a:solidFill>
              <a:schemeClr val="tx1"/>
            </a:solidFill>
            <a:round/>
            <a:headEnd/>
            <a:tailEnd/>
          </a:ln>
        </p:spPr>
        <p:txBody>
          <a:bodyPr/>
          <a:lstStyle/>
          <a:p>
            <a:endParaRPr lang="en-GB"/>
          </a:p>
        </p:txBody>
      </p:sp>
      <p:sp>
        <p:nvSpPr>
          <p:cNvPr id="23564" name="TextBox 14"/>
          <p:cNvSpPr txBox="1">
            <a:spLocks noChangeArrowheads="1"/>
          </p:cNvSpPr>
          <p:nvPr/>
        </p:nvSpPr>
        <p:spPr bwMode="auto">
          <a:xfrm>
            <a:off x="1908175" y="1341438"/>
            <a:ext cx="939800" cy="368300"/>
          </a:xfrm>
          <a:prstGeom prst="rect">
            <a:avLst/>
          </a:prstGeom>
          <a:noFill/>
          <a:ln w="9525">
            <a:noFill/>
            <a:miter lim="800000"/>
            <a:headEnd/>
            <a:tailEnd/>
          </a:ln>
        </p:spPr>
        <p:txBody>
          <a:bodyPr wrap="none">
            <a:spAutoFit/>
          </a:bodyPr>
          <a:lstStyle/>
          <a:p>
            <a:r>
              <a:rPr lang="en-GB"/>
              <a:t>Year 1</a:t>
            </a:r>
          </a:p>
        </p:txBody>
      </p:sp>
      <p:sp>
        <p:nvSpPr>
          <p:cNvPr id="23565" name="TextBox 15"/>
          <p:cNvSpPr txBox="1">
            <a:spLocks noChangeArrowheads="1"/>
          </p:cNvSpPr>
          <p:nvPr/>
        </p:nvSpPr>
        <p:spPr bwMode="auto">
          <a:xfrm>
            <a:off x="6084888" y="1341438"/>
            <a:ext cx="938212" cy="368300"/>
          </a:xfrm>
          <a:prstGeom prst="rect">
            <a:avLst/>
          </a:prstGeom>
          <a:noFill/>
          <a:ln w="9525">
            <a:noFill/>
            <a:miter lim="800000"/>
            <a:headEnd/>
            <a:tailEnd/>
          </a:ln>
        </p:spPr>
        <p:txBody>
          <a:bodyPr wrap="none">
            <a:spAutoFit/>
          </a:bodyPr>
          <a:lstStyle/>
          <a:p>
            <a:r>
              <a:rPr lang="en-GB"/>
              <a:t>Year 2</a:t>
            </a:r>
          </a:p>
        </p:txBody>
      </p:sp>
      <p:sp>
        <p:nvSpPr>
          <p:cNvPr id="23566" name="Right Arrow 16"/>
          <p:cNvSpPr>
            <a:spLocks noChangeArrowheads="1"/>
          </p:cNvSpPr>
          <p:nvPr/>
        </p:nvSpPr>
        <p:spPr bwMode="auto">
          <a:xfrm rot="5400000">
            <a:off x="1835944" y="2924969"/>
            <a:ext cx="468312" cy="323850"/>
          </a:xfrm>
          <a:prstGeom prst="rightArrow">
            <a:avLst>
              <a:gd name="adj1" fmla="val 44120"/>
              <a:gd name="adj2" fmla="val 50057"/>
            </a:avLst>
          </a:prstGeom>
          <a:solidFill>
            <a:schemeClr val="tx1"/>
          </a:solidFill>
          <a:ln w="9525" algn="ctr">
            <a:solidFill>
              <a:schemeClr val="tx1"/>
            </a:solidFill>
            <a:round/>
            <a:headEnd/>
            <a:tailEnd/>
          </a:ln>
        </p:spPr>
        <p:txBody>
          <a:bodyPr/>
          <a:lstStyle/>
          <a:p>
            <a:endParaRPr lang="en-GB"/>
          </a:p>
        </p:txBody>
      </p:sp>
      <p:sp>
        <p:nvSpPr>
          <p:cNvPr id="18"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a:solidFill>
                  <a:schemeClr val="tx2"/>
                </a:solidFill>
                <a:latin typeface="+mj-lt"/>
                <a:ea typeface="+mj-ea"/>
                <a:cs typeface="+mj-cs"/>
              </a:rPr>
              <a:t>Project Plan</a:t>
            </a:r>
          </a:p>
        </p:txBody>
      </p:sp>
      <p:sp>
        <p:nvSpPr>
          <p:cNvPr id="17" name="Rectangle 16"/>
          <p:cNvSpPr/>
          <p:nvPr/>
        </p:nvSpPr>
        <p:spPr>
          <a:xfrm>
            <a:off x="2195736" y="2348880"/>
            <a:ext cx="1116497" cy="58099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p:cNvGrpSpPr/>
          <p:nvPr/>
        </p:nvGrpSpPr>
        <p:grpSpPr>
          <a:xfrm>
            <a:off x="1619672" y="1844824"/>
            <a:ext cx="1116497" cy="1017983"/>
            <a:chOff x="864093" y="0"/>
            <a:chExt cx="1116497" cy="1017983"/>
          </a:xfrm>
        </p:grpSpPr>
        <p:sp>
          <p:nvSpPr>
            <p:cNvPr id="21" name="Rectangle 20"/>
            <p:cNvSpPr/>
            <p:nvPr/>
          </p:nvSpPr>
          <p:spPr>
            <a:xfrm>
              <a:off x="864093" y="0"/>
              <a:ext cx="1116497" cy="10179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ectangle 21"/>
            <p:cNvSpPr/>
            <p:nvPr/>
          </p:nvSpPr>
          <p:spPr>
            <a:xfrm>
              <a:off x="864093" y="648072"/>
              <a:ext cx="1116497" cy="36991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GB" sz="900" kern="1200" dirty="0" smtClean="0">
                  <a:solidFill>
                    <a:schemeClr val="tx1"/>
                  </a:solidFill>
                </a:rPr>
                <a:t>October 2010</a:t>
              </a:r>
              <a:endParaRPr lang="en-GB" sz="900" kern="1200" dirty="0">
                <a:solidFill>
                  <a:schemeClr val="tx1"/>
                </a:solidFill>
              </a:endParaRPr>
            </a:p>
          </p:txBody>
        </p:sp>
      </p:grpSp>
      <p:sp>
        <p:nvSpPr>
          <p:cNvPr id="24" name="Right Arrow 16"/>
          <p:cNvSpPr>
            <a:spLocks noChangeArrowheads="1"/>
          </p:cNvSpPr>
          <p:nvPr/>
        </p:nvSpPr>
        <p:spPr bwMode="auto">
          <a:xfrm rot="5400000">
            <a:off x="6588001" y="2925167"/>
            <a:ext cx="468312" cy="323850"/>
          </a:xfrm>
          <a:prstGeom prst="rightArrow">
            <a:avLst>
              <a:gd name="adj1" fmla="val 44120"/>
              <a:gd name="adj2" fmla="val 50057"/>
            </a:avLst>
          </a:prstGeom>
          <a:solidFill>
            <a:schemeClr val="accent5">
              <a:lumMod val="75000"/>
            </a:schemeClr>
          </a:solidFill>
          <a:ln w="9525" algn="ctr">
            <a:solidFill>
              <a:schemeClr val="tx1"/>
            </a:solidFill>
            <a:round/>
            <a:headEnd/>
            <a:tailEnd/>
          </a:ln>
        </p:spPr>
        <p:txBody>
          <a:bodyPr/>
          <a:lstStyle/>
          <a:p>
            <a:endParaRPr lang="en-GB"/>
          </a:p>
        </p:txBody>
      </p:sp>
      <p:grpSp>
        <p:nvGrpSpPr>
          <p:cNvPr id="25" name="Group 24"/>
          <p:cNvGrpSpPr/>
          <p:nvPr/>
        </p:nvGrpSpPr>
        <p:grpSpPr>
          <a:xfrm>
            <a:off x="6300192" y="1772816"/>
            <a:ext cx="1116497" cy="1017983"/>
            <a:chOff x="864093" y="0"/>
            <a:chExt cx="1116497" cy="1017983"/>
          </a:xfrm>
        </p:grpSpPr>
        <p:sp>
          <p:nvSpPr>
            <p:cNvPr id="26" name="Rectangle 25"/>
            <p:cNvSpPr/>
            <p:nvPr/>
          </p:nvSpPr>
          <p:spPr>
            <a:xfrm>
              <a:off x="864093" y="0"/>
              <a:ext cx="1116497" cy="10179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Rectangle 26"/>
            <p:cNvSpPr/>
            <p:nvPr/>
          </p:nvSpPr>
          <p:spPr>
            <a:xfrm>
              <a:off x="864093" y="648072"/>
              <a:ext cx="1116497" cy="36991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GB" sz="900" dirty="0" smtClean="0">
                  <a:solidFill>
                    <a:schemeClr val="accent5">
                      <a:lumMod val="50000"/>
                    </a:schemeClr>
                  </a:solidFill>
                </a:rPr>
                <a:t>September </a:t>
              </a:r>
              <a:r>
                <a:rPr lang="en-GB" sz="900" kern="1200" dirty="0" smtClean="0">
                  <a:solidFill>
                    <a:schemeClr val="accent5">
                      <a:lumMod val="50000"/>
                    </a:schemeClr>
                  </a:solidFill>
                </a:rPr>
                <a:t>2012</a:t>
              </a:r>
              <a:endParaRPr lang="en-GB" sz="900" kern="1200" dirty="0">
                <a:solidFill>
                  <a:schemeClr val="accent5">
                    <a:lumMod val="50000"/>
                  </a:schemeClr>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ent Arrow 3"/>
          <p:cNvSpPr/>
          <p:nvPr/>
        </p:nvSpPr>
        <p:spPr bwMode="auto">
          <a:xfrm rot="5400000">
            <a:off x="2915816" y="1556792"/>
            <a:ext cx="1944216" cy="3816424"/>
          </a:xfrm>
          <a:prstGeom prst="bentArrow">
            <a:avLst>
              <a:gd name="adj1" fmla="val 26120"/>
              <a:gd name="adj2" fmla="val 25000"/>
              <a:gd name="adj3" fmla="val 25000"/>
              <a:gd name="adj4" fmla="val 4375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5" name="Right Arrow 4"/>
          <p:cNvSpPr/>
          <p:nvPr/>
        </p:nvSpPr>
        <p:spPr bwMode="auto">
          <a:xfrm>
            <a:off x="467544" y="4293096"/>
            <a:ext cx="7992888" cy="1080120"/>
          </a:xfrm>
          <a:prstGeom prst="righ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6" name="Bent Arrow 5"/>
          <p:cNvSpPr/>
          <p:nvPr/>
        </p:nvSpPr>
        <p:spPr bwMode="auto">
          <a:xfrm rot="5400000">
            <a:off x="719572" y="368660"/>
            <a:ext cx="1728192" cy="2088232"/>
          </a:xfrm>
          <a:prstGeom prst="bentArrow">
            <a:avLst>
              <a:gd name="adj1" fmla="val 26120"/>
              <a:gd name="adj2" fmla="val 25000"/>
              <a:gd name="adj3" fmla="val 25000"/>
              <a:gd name="adj4" fmla="val 43750"/>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Lucida Sans" pitchFamily="34" charset="0"/>
            </a:endParaRPr>
          </a:p>
        </p:txBody>
      </p:sp>
      <p:sp>
        <p:nvSpPr>
          <p:cNvPr id="7" name="TextBox 6"/>
          <p:cNvSpPr txBox="1"/>
          <p:nvPr/>
        </p:nvSpPr>
        <p:spPr>
          <a:xfrm>
            <a:off x="539552" y="4653136"/>
            <a:ext cx="2592288" cy="369332"/>
          </a:xfrm>
          <a:prstGeom prst="rect">
            <a:avLst/>
          </a:prstGeom>
          <a:noFill/>
        </p:spPr>
        <p:txBody>
          <a:bodyPr wrap="square" rtlCol="0">
            <a:spAutoFit/>
          </a:bodyPr>
          <a:lstStyle/>
          <a:p>
            <a:r>
              <a:rPr lang="en-GB" dirty="0" smtClean="0"/>
              <a:t>Mantid</a:t>
            </a:r>
            <a:endParaRPr lang="en-GB" dirty="0"/>
          </a:p>
        </p:txBody>
      </p:sp>
      <p:sp>
        <p:nvSpPr>
          <p:cNvPr id="8" name="TextBox 7"/>
          <p:cNvSpPr txBox="1"/>
          <p:nvPr/>
        </p:nvSpPr>
        <p:spPr>
          <a:xfrm>
            <a:off x="2051720" y="2564904"/>
            <a:ext cx="2592288" cy="369332"/>
          </a:xfrm>
          <a:prstGeom prst="rect">
            <a:avLst/>
          </a:prstGeom>
          <a:noFill/>
        </p:spPr>
        <p:txBody>
          <a:bodyPr wrap="square" rtlCol="0">
            <a:spAutoFit/>
          </a:bodyPr>
          <a:lstStyle/>
          <a:p>
            <a:r>
              <a:rPr lang="en-GB" dirty="0" smtClean="0"/>
              <a:t>VATES</a:t>
            </a:r>
            <a:endParaRPr lang="en-GB" dirty="0"/>
          </a:p>
        </p:txBody>
      </p:sp>
      <p:sp>
        <p:nvSpPr>
          <p:cNvPr id="9" name="TextBox 8"/>
          <p:cNvSpPr txBox="1"/>
          <p:nvPr/>
        </p:nvSpPr>
        <p:spPr>
          <a:xfrm>
            <a:off x="539552" y="620688"/>
            <a:ext cx="2592288" cy="369332"/>
          </a:xfrm>
          <a:prstGeom prst="rect">
            <a:avLst/>
          </a:prstGeom>
          <a:noFill/>
        </p:spPr>
        <p:txBody>
          <a:bodyPr wrap="square" rtlCol="0">
            <a:spAutoFit/>
          </a:bodyPr>
          <a:lstStyle/>
          <a:p>
            <a:r>
              <a:rPr lang="en-GB" dirty="0" smtClean="0"/>
              <a:t>Prototypes</a:t>
            </a:r>
            <a:endParaRPr lang="en-GB" dirty="0"/>
          </a:p>
        </p:txBody>
      </p:sp>
      <p:sp>
        <p:nvSpPr>
          <p:cNvPr id="10"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Actual Project Progress</a:t>
            </a:r>
            <a:endParaRPr lang="en-GB" sz="2800" b="0" kern="0" dirty="0">
              <a:solidFill>
                <a:schemeClr val="tx2"/>
              </a:solidFill>
              <a:latin typeface="+mj-lt"/>
              <a:ea typeface="+mj-ea"/>
              <a:cs typeface="+mj-cs"/>
            </a:endParaRPr>
          </a:p>
        </p:txBody>
      </p:sp>
      <p:sp>
        <p:nvSpPr>
          <p:cNvPr id="11" name="Line Callout 1 (No Border) 10"/>
          <p:cNvSpPr/>
          <p:nvPr/>
        </p:nvSpPr>
        <p:spPr bwMode="auto">
          <a:xfrm>
            <a:off x="683568" y="2996952"/>
            <a:ext cx="1080120" cy="432048"/>
          </a:xfrm>
          <a:prstGeom prst="callout1">
            <a:avLst>
              <a:gd name="adj1" fmla="val 18750"/>
              <a:gd name="adj2" fmla="val -8333"/>
              <a:gd name="adj3" fmla="val -454120"/>
              <a:gd name="adj4" fmla="val -694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err="1" smtClean="0">
                <a:solidFill>
                  <a:schemeClr val="tx1"/>
                </a:solidFill>
                <a:latin typeface="Lucida Sans" pitchFamily="34" charset="0"/>
              </a:rPr>
              <a:t>nD</a:t>
            </a:r>
            <a:r>
              <a:rPr lang="en-GB" sz="1000" dirty="0" smtClean="0">
                <a:solidFill>
                  <a:schemeClr val="tx1"/>
                </a:solidFill>
                <a:latin typeface="Lucida Sans" pitchFamily="34" charset="0"/>
              </a:rPr>
              <a:t> Visualisation</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3" name="Line Callout 1 (No Border) 12"/>
          <p:cNvSpPr/>
          <p:nvPr/>
        </p:nvSpPr>
        <p:spPr bwMode="auto">
          <a:xfrm>
            <a:off x="755576" y="1916832"/>
            <a:ext cx="1080120" cy="432048"/>
          </a:xfrm>
          <a:prstGeom prst="callout1">
            <a:avLst>
              <a:gd name="adj1" fmla="val 18750"/>
              <a:gd name="adj2" fmla="val -8333"/>
              <a:gd name="adj3" fmla="val -199365"/>
              <a:gd name="adj4" fmla="val -694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err="1" smtClean="0">
                <a:solidFill>
                  <a:schemeClr val="tx1"/>
                </a:solidFill>
                <a:latin typeface="Lucida Sans" pitchFamily="34" charset="0"/>
              </a:rPr>
              <a:t>nD</a:t>
            </a:r>
            <a:r>
              <a:rPr lang="en-GB" sz="1000" dirty="0" smtClean="0">
                <a:solidFill>
                  <a:schemeClr val="tx1"/>
                </a:solidFill>
                <a:latin typeface="Lucida Sans" pitchFamily="34" charset="0"/>
              </a:rPr>
              <a:t> Data formats</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4" name="Line Callout 1 (No Border) 13"/>
          <p:cNvSpPr/>
          <p:nvPr/>
        </p:nvSpPr>
        <p:spPr bwMode="auto">
          <a:xfrm>
            <a:off x="3851920" y="1412776"/>
            <a:ext cx="1224136" cy="648072"/>
          </a:xfrm>
          <a:prstGeom prst="callout1">
            <a:avLst>
              <a:gd name="adj1" fmla="val 18750"/>
              <a:gd name="adj2" fmla="val -8333"/>
              <a:gd name="adj3" fmla="val 17504"/>
              <a:gd name="adj4" fmla="val -11142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Visualisation driven on the fly </a:t>
            </a:r>
            <a:r>
              <a:rPr lang="en-GB" sz="1000" dirty="0" err="1" smtClean="0">
                <a:solidFill>
                  <a:schemeClr val="tx1"/>
                </a:solidFill>
                <a:latin typeface="Lucida Sans" pitchFamily="34" charset="0"/>
              </a:rPr>
              <a:t>rebinning</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5" name="Line Callout 1 (No Border) 14"/>
          <p:cNvSpPr/>
          <p:nvPr/>
        </p:nvSpPr>
        <p:spPr bwMode="auto">
          <a:xfrm>
            <a:off x="3563888" y="764704"/>
            <a:ext cx="1080120" cy="432048"/>
          </a:xfrm>
          <a:prstGeom prst="callout1">
            <a:avLst>
              <a:gd name="adj1" fmla="val 18750"/>
              <a:gd name="adj2" fmla="val -8333"/>
              <a:gd name="adj3" fmla="val 20117"/>
              <a:gd name="adj4" fmla="val -117465"/>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Dynamic </a:t>
            </a:r>
            <a:r>
              <a:rPr lang="en-GB" sz="1000" dirty="0" err="1" smtClean="0">
                <a:solidFill>
                  <a:schemeClr val="tx1"/>
                </a:solidFill>
                <a:latin typeface="Lucida Sans" pitchFamily="34" charset="0"/>
              </a:rPr>
              <a:t>rebinning</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6" name="Line Callout 1 (No Border) 15"/>
          <p:cNvSpPr/>
          <p:nvPr/>
        </p:nvSpPr>
        <p:spPr bwMode="auto">
          <a:xfrm>
            <a:off x="6012160" y="1340768"/>
            <a:ext cx="864096" cy="936104"/>
          </a:xfrm>
          <a:prstGeom prst="callout1">
            <a:avLst>
              <a:gd name="adj1" fmla="val 18750"/>
              <a:gd name="adj2" fmla="val -8333"/>
              <a:gd name="adj3" fmla="val 336879"/>
              <a:gd name="adj4" fmla="val -7747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VATES and Mantid packaged together</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7" name="Line Callout 1 (No Border) 16"/>
          <p:cNvSpPr/>
          <p:nvPr/>
        </p:nvSpPr>
        <p:spPr bwMode="auto">
          <a:xfrm>
            <a:off x="7812360" y="1412776"/>
            <a:ext cx="1152128" cy="576064"/>
          </a:xfrm>
          <a:prstGeom prst="callout1">
            <a:avLst>
              <a:gd name="adj1" fmla="val 18750"/>
              <a:gd name="adj2" fmla="val -8333"/>
              <a:gd name="adj3" fmla="val 542644"/>
              <a:gd name="adj4" fmla="val -1207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Quantification and simulation </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8" name="Line Callout 1 (No Border) 17"/>
          <p:cNvSpPr/>
          <p:nvPr/>
        </p:nvSpPr>
        <p:spPr bwMode="auto">
          <a:xfrm>
            <a:off x="2915816" y="3356992"/>
            <a:ext cx="864096" cy="432048"/>
          </a:xfrm>
          <a:prstGeom prst="callout1">
            <a:avLst>
              <a:gd name="adj1" fmla="val 18750"/>
              <a:gd name="adj2" fmla="val -8333"/>
              <a:gd name="adj3" fmla="val -76609"/>
              <a:gd name="adj4" fmla="val -692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Simple </a:t>
            </a:r>
            <a:r>
              <a:rPr lang="en-GB" sz="1000" dirty="0" err="1" smtClean="0">
                <a:solidFill>
                  <a:schemeClr val="tx1"/>
                </a:solidFill>
                <a:latin typeface="Lucida Sans" pitchFamily="34" charset="0"/>
              </a:rPr>
              <a:t>Vates</a:t>
            </a:r>
            <a:r>
              <a:rPr lang="en-GB" sz="1000" dirty="0" smtClean="0">
                <a:solidFill>
                  <a:schemeClr val="tx1"/>
                </a:solidFill>
                <a:latin typeface="Lucida Sans" pitchFamily="34" charset="0"/>
              </a:rPr>
              <a:t> GUI</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19" name="Line Callout 1 (No Border) 18"/>
          <p:cNvSpPr/>
          <p:nvPr/>
        </p:nvSpPr>
        <p:spPr bwMode="auto">
          <a:xfrm>
            <a:off x="3923928" y="3573016"/>
            <a:ext cx="864096" cy="432048"/>
          </a:xfrm>
          <a:prstGeom prst="callout1">
            <a:avLst>
              <a:gd name="adj1" fmla="val 18750"/>
              <a:gd name="adj2" fmla="val -8333"/>
              <a:gd name="adj3" fmla="val -139318"/>
              <a:gd name="adj4" fmla="val -692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Slice Viewer</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20" name="Line Callout 1 (No Border) 19"/>
          <p:cNvSpPr/>
          <p:nvPr/>
        </p:nvSpPr>
        <p:spPr bwMode="auto">
          <a:xfrm>
            <a:off x="6228184" y="3140968"/>
            <a:ext cx="1080120" cy="432048"/>
          </a:xfrm>
          <a:prstGeom prst="callout1">
            <a:avLst>
              <a:gd name="adj1" fmla="val 18750"/>
              <a:gd name="adj2" fmla="val -8333"/>
              <a:gd name="adj3" fmla="val 17455"/>
              <a:gd name="adj4" fmla="val -853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Unified </a:t>
            </a:r>
            <a:r>
              <a:rPr lang="en-GB" sz="1000" dirty="0" err="1" smtClean="0">
                <a:solidFill>
                  <a:schemeClr val="tx1"/>
                </a:solidFill>
                <a:latin typeface="Lucida Sans" pitchFamily="34" charset="0"/>
              </a:rPr>
              <a:t>ConvertToMD</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21" name="Line Callout 1 (No Border) 20"/>
          <p:cNvSpPr/>
          <p:nvPr/>
        </p:nvSpPr>
        <p:spPr bwMode="auto">
          <a:xfrm>
            <a:off x="2267744" y="3861048"/>
            <a:ext cx="1368152" cy="432048"/>
          </a:xfrm>
          <a:prstGeom prst="callout1">
            <a:avLst>
              <a:gd name="adj1" fmla="val 18750"/>
              <a:gd name="adj2" fmla="val -8333"/>
              <a:gd name="adj3" fmla="val -194188"/>
              <a:gd name="adj4" fmla="val -790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err="1" smtClean="0">
                <a:solidFill>
                  <a:schemeClr val="tx1"/>
                </a:solidFill>
                <a:latin typeface="Lucida Sans" pitchFamily="34" charset="0"/>
              </a:rPr>
              <a:t>Paraview</a:t>
            </a:r>
            <a:r>
              <a:rPr lang="en-GB" sz="1000" dirty="0" smtClean="0">
                <a:solidFill>
                  <a:schemeClr val="tx1"/>
                </a:solidFill>
                <a:latin typeface="Lucida Sans" pitchFamily="34" charset="0"/>
              </a:rPr>
              <a:t>-Mantid </a:t>
            </a:r>
            <a:r>
              <a:rPr lang="en-GB" sz="1000" dirty="0" err="1" smtClean="0">
                <a:solidFill>
                  <a:schemeClr val="tx1"/>
                </a:solidFill>
                <a:latin typeface="Lucida Sans" pitchFamily="34" charset="0"/>
              </a:rPr>
              <a:t>Plugins</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22" name="Line Callout 1 (No Border) 21"/>
          <p:cNvSpPr/>
          <p:nvPr/>
        </p:nvSpPr>
        <p:spPr bwMode="auto">
          <a:xfrm>
            <a:off x="2627784" y="1916832"/>
            <a:ext cx="1143744" cy="495672"/>
          </a:xfrm>
          <a:prstGeom prst="callout1">
            <a:avLst>
              <a:gd name="adj1" fmla="val 18750"/>
              <a:gd name="adj2" fmla="val -8333"/>
              <a:gd name="adj3" fmla="val 142311"/>
              <a:gd name="adj4" fmla="val -938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VATES as </a:t>
            </a:r>
            <a:r>
              <a:rPr lang="en-GB" sz="1000" dirty="0" err="1" smtClean="0">
                <a:solidFill>
                  <a:schemeClr val="tx1"/>
                </a:solidFill>
                <a:latin typeface="Lucida Sans" pitchFamily="34" charset="0"/>
              </a:rPr>
              <a:t>plugin</a:t>
            </a:r>
            <a:r>
              <a:rPr lang="en-GB" sz="1000" dirty="0" smtClean="0">
                <a:solidFill>
                  <a:schemeClr val="tx1"/>
                </a:solidFill>
                <a:latin typeface="Lucida Sans" pitchFamily="34" charset="0"/>
              </a:rPr>
              <a:t> installer</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23" name="Line Callout 1 (No Border) 22"/>
          <p:cNvSpPr/>
          <p:nvPr/>
        </p:nvSpPr>
        <p:spPr bwMode="auto">
          <a:xfrm>
            <a:off x="6012160" y="3789040"/>
            <a:ext cx="1152128" cy="576064"/>
          </a:xfrm>
          <a:prstGeom prst="callout1">
            <a:avLst>
              <a:gd name="adj1" fmla="val 18750"/>
              <a:gd name="adj2" fmla="val -8333"/>
              <a:gd name="adj3" fmla="val 185496"/>
              <a:gd name="adj4" fmla="val -913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SX MD Algorithms</a:t>
            </a:r>
            <a:endParaRPr kumimoji="0" lang="en-GB" sz="1000" b="1" i="0" u="none" strike="noStrike" cap="none" normalizeH="0" baseline="0" dirty="0" smtClean="0">
              <a:ln>
                <a:noFill/>
              </a:ln>
              <a:solidFill>
                <a:schemeClr val="tx1"/>
              </a:solidFill>
              <a:effectLst/>
              <a:latin typeface="Lucida Sans" pitchFamily="34" charset="0"/>
            </a:endParaRPr>
          </a:p>
        </p:txBody>
      </p:sp>
      <p:sp>
        <p:nvSpPr>
          <p:cNvPr id="24" name="Line Callout 1 (No Border) 23"/>
          <p:cNvSpPr/>
          <p:nvPr/>
        </p:nvSpPr>
        <p:spPr bwMode="auto">
          <a:xfrm>
            <a:off x="5796136" y="836712"/>
            <a:ext cx="927720" cy="423664"/>
          </a:xfrm>
          <a:prstGeom prst="callout1">
            <a:avLst>
              <a:gd name="adj1" fmla="val 18750"/>
              <a:gd name="adj2" fmla="val -8333"/>
              <a:gd name="adj3" fmla="val 494756"/>
              <a:gd name="adj4" fmla="val -5648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000" dirty="0" smtClean="0">
                <a:solidFill>
                  <a:schemeClr val="tx1"/>
                </a:solidFill>
                <a:latin typeface="Lucida Sans" pitchFamily="34" charset="0"/>
              </a:rPr>
              <a:t>Binary MD algorithms</a:t>
            </a:r>
            <a:endParaRPr kumimoji="0" lang="en-GB" sz="1000" b="1" i="0" u="none" strike="noStrike" cap="none" normalizeH="0" baseline="0" dirty="0" smtClean="0">
              <a:ln>
                <a:noFill/>
              </a:ln>
              <a:solidFill>
                <a:schemeClr val="tx1"/>
              </a:solidFill>
              <a:effectLst/>
              <a:latin typeface="Lucida Sans"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leasePic.png"/>
          <p:cNvPicPr/>
          <p:nvPr/>
        </p:nvPicPr>
        <p:blipFill>
          <a:blip r:embed="rId3" cstate="print"/>
          <a:srcRect l="2817" r="9543"/>
          <a:stretch>
            <a:fillRect/>
          </a:stretch>
        </p:blipFill>
        <p:spPr>
          <a:xfrm>
            <a:off x="323528" y="908721"/>
            <a:ext cx="5472608" cy="4824536"/>
          </a:xfrm>
          <a:prstGeom prst="rect">
            <a:avLst/>
          </a:prstGeom>
        </p:spPr>
      </p:pic>
      <p:sp>
        <p:nvSpPr>
          <p:cNvPr id="3" name="Rectangle 2"/>
          <p:cNvSpPr txBox="1">
            <a:spLocks noChangeArrowheads="1"/>
          </p:cNvSpPr>
          <p:nvPr/>
        </p:nvSpPr>
        <p:spPr>
          <a:xfrm>
            <a:off x="468313" y="115888"/>
            <a:ext cx="8229600" cy="1143000"/>
          </a:xfrm>
          <a:prstGeom prst="rect">
            <a:avLst/>
          </a:prstGeom>
        </p:spPr>
        <p:txBody>
          <a:bodyPr/>
          <a:lstStyle/>
          <a:p>
            <a:pPr algn="ctr">
              <a:defRPr/>
            </a:pPr>
            <a:r>
              <a:rPr lang="en-GB" sz="2800" b="0" kern="0" dirty="0" smtClean="0">
                <a:solidFill>
                  <a:schemeClr val="tx2"/>
                </a:solidFill>
                <a:latin typeface="+mj-lt"/>
                <a:ea typeface="+mj-ea"/>
                <a:cs typeface="+mj-cs"/>
              </a:rPr>
              <a:t>3D Visualisation : </a:t>
            </a:r>
            <a:r>
              <a:rPr lang="en-GB" sz="2800" b="0" kern="0" dirty="0" err="1" smtClean="0">
                <a:solidFill>
                  <a:schemeClr val="tx2"/>
                </a:solidFill>
                <a:latin typeface="+mj-lt"/>
                <a:ea typeface="+mj-ea"/>
                <a:cs typeface="+mj-cs"/>
              </a:rPr>
              <a:t>Rebinning</a:t>
            </a:r>
            <a:endParaRPr lang="en-GB" sz="2800" b="0" kern="0" dirty="0">
              <a:solidFill>
                <a:schemeClr val="tx2"/>
              </a:solidFill>
              <a:latin typeface="+mj-lt"/>
              <a:ea typeface="+mj-ea"/>
              <a:cs typeface="+mj-cs"/>
            </a:endParaRPr>
          </a:p>
        </p:txBody>
      </p:sp>
      <p:sp>
        <p:nvSpPr>
          <p:cNvPr id="4" name="Content Placeholder 4"/>
          <p:cNvSpPr txBox="1">
            <a:spLocks/>
          </p:cNvSpPr>
          <p:nvPr/>
        </p:nvSpPr>
        <p:spPr>
          <a:xfrm>
            <a:off x="5868144" y="980728"/>
            <a:ext cx="3131840" cy="47529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Drive analysis by visualisation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Dealing with massive data volumes interactively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GB" sz="2000" b="0" i="0" u="none" strike="noStrike" kern="0" cap="none" spc="0" normalizeH="0" baseline="0" noProof="0" dirty="0" smtClean="0">
                <a:ln>
                  <a:noFill/>
                </a:ln>
                <a:solidFill>
                  <a:srgbClr val="000099"/>
                </a:solidFill>
                <a:effectLst/>
                <a:uLnTx/>
                <a:uFillTx/>
                <a:latin typeface="+mn-lt"/>
                <a:ea typeface="+mn-ea"/>
                <a:cs typeface="+mn-cs"/>
              </a:rPr>
              <a:t>Continue processing data</a:t>
            </a:r>
            <a:endParaRPr kumimoji="0" lang="en-GB" sz="2000" b="0" i="0" u="none" strike="noStrike" kern="0" cap="none" spc="0" normalizeH="0" baseline="0" noProof="0" dirty="0">
              <a:ln>
                <a:noFill/>
              </a:ln>
              <a:solidFill>
                <a:srgbClr val="000099"/>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SIS Small Bottom Banner">
  <a:themeElements>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Small Bottom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Lucida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Lucida Sans" pitchFamily="34" charset="0"/>
          </a:defRPr>
        </a:defPPr>
      </a:lstStyle>
    </a:lnDef>
  </a:objectDefaults>
  <a:extraClrSchemeLst>
    <a:extraClrScheme>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Small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Small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Small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Small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Small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Small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Small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Small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Small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Small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Small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SIS Small Bottom Banner">
  <a:themeElements>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SIS Small Bottom Banner">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Lucida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Lucida Sans" pitchFamily="34" charset="0"/>
          </a:defRPr>
        </a:defPPr>
      </a:lstStyle>
    </a:lnDef>
  </a:objectDefaults>
  <a:extraClrSchemeLst>
    <a:extraClrScheme>
      <a:clrScheme name="ISIS Small Bottom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SIS Small Bottom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SIS Small Bottom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SIS Small Bottom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SIS Small Bottom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SIS Small Bottom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SIS Small Bottom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SIS Small Bottom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SIS Small Bottom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SIS Small Bottom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SIS Small Bottom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SIS Small Bottom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16681</TotalTime>
  <Words>2402</Words>
  <Application>Microsoft Office PowerPoint</Application>
  <PresentationFormat>On-screen Show (4:3)</PresentationFormat>
  <Paragraphs>260</Paragraphs>
  <Slides>25</Slides>
  <Notes>19</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ISIS Small Bottom Banner</vt:lpstr>
      <vt:lpstr>1_ISIS Small Bottom Banner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CCLRC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gmlh78</dc:creator>
  <cp:lastModifiedBy>tgp98</cp:lastModifiedBy>
  <cp:revision>420</cp:revision>
  <dcterms:created xsi:type="dcterms:W3CDTF">2007-04-16T13:36:05Z</dcterms:created>
  <dcterms:modified xsi:type="dcterms:W3CDTF">2012-09-25T11:17:14Z</dcterms:modified>
</cp:coreProperties>
</file>