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256" r:id="rId2"/>
    <p:sldId id="275" r:id="rId3"/>
    <p:sldId id="259" r:id="rId4"/>
    <p:sldId id="270" r:id="rId5"/>
    <p:sldId id="271" r:id="rId6"/>
    <p:sldId id="257" r:id="rId7"/>
    <p:sldId id="277" r:id="rId8"/>
    <p:sldId id="276" r:id="rId9"/>
    <p:sldId id="284" r:id="rId10"/>
    <p:sldId id="281" r:id="rId11"/>
    <p:sldId id="282" r:id="rId12"/>
    <p:sldId id="280" r:id="rId13"/>
    <p:sldId id="283" r:id="rId14"/>
    <p:sldId id="285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95F587-F391-40AD-96D6-BD2578F006DE}">
          <p14:sldIdLst>
            <p14:sldId id="256"/>
            <p14:sldId id="275"/>
            <p14:sldId id="259"/>
            <p14:sldId id="270"/>
            <p14:sldId id="271"/>
            <p14:sldId id="257"/>
            <p14:sldId id="277"/>
            <p14:sldId id="276"/>
            <p14:sldId id="284"/>
            <p14:sldId id="281"/>
            <p14:sldId id="282"/>
            <p14:sldId id="280"/>
            <p14:sldId id="283"/>
            <p14:sldId id="285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1F5"/>
    <a:srgbClr val="BAD6E4"/>
    <a:srgbClr val="BBE0E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 varScale="1">
        <p:scale>
          <a:sx n="99" d="100"/>
          <a:sy n="99" d="100"/>
        </p:scale>
        <p:origin x="-8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A611-A19A-4B67-9B10-54843DEC54A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8D253D6-6974-45FB-8CBE-BABFE0DC4844}">
      <dgm:prSet phldrT="[Text]"/>
      <dgm:spPr/>
      <dgm:t>
        <a:bodyPr/>
        <a:lstStyle/>
        <a:p>
          <a:r>
            <a:rPr lang="en-GB" dirty="0" smtClean="0"/>
            <a:t>July 2007</a:t>
          </a:r>
          <a:br>
            <a:rPr lang="en-GB" dirty="0" smtClean="0"/>
          </a:br>
          <a:r>
            <a:rPr lang="en-GB" dirty="0" smtClean="0"/>
            <a:t>Requirements &amp; Design</a:t>
          </a:r>
          <a:endParaRPr lang="en-GB" dirty="0"/>
        </a:p>
      </dgm:t>
    </dgm:pt>
    <dgm:pt modelId="{91FB7BB0-DA0F-4782-828D-481F07DA1406}" type="parTrans" cxnId="{D47AAEC3-5D6F-4B3B-BB96-FD632BD17520}">
      <dgm:prSet/>
      <dgm:spPr/>
      <dgm:t>
        <a:bodyPr/>
        <a:lstStyle/>
        <a:p>
          <a:endParaRPr lang="en-GB"/>
        </a:p>
      </dgm:t>
    </dgm:pt>
    <dgm:pt modelId="{3C5A6F3F-81E2-4371-891C-BA7620F8DA64}" type="sibTrans" cxnId="{D47AAEC3-5D6F-4B3B-BB96-FD632BD17520}">
      <dgm:prSet/>
      <dgm:spPr/>
      <dgm:t>
        <a:bodyPr/>
        <a:lstStyle/>
        <a:p>
          <a:endParaRPr lang="en-GB"/>
        </a:p>
      </dgm:t>
    </dgm:pt>
    <dgm:pt modelId="{D27F6784-EE8E-4C45-922A-2EF6B38390BD}">
      <dgm:prSet phldrT="[Text]"/>
      <dgm:spPr/>
      <dgm:t>
        <a:bodyPr/>
        <a:lstStyle/>
        <a:p>
          <a:r>
            <a:rPr lang="en-GB" dirty="0" smtClean="0"/>
            <a:t>April 2008</a:t>
          </a:r>
          <a:br>
            <a:rPr lang="en-GB" dirty="0" smtClean="0"/>
          </a:br>
          <a:r>
            <a:rPr lang="en-GB" dirty="0" smtClean="0"/>
            <a:t>V 1.0</a:t>
          </a:r>
          <a:br>
            <a:rPr lang="en-GB" dirty="0" smtClean="0"/>
          </a:br>
          <a:r>
            <a:rPr lang="en-GB" dirty="0" smtClean="0"/>
            <a:t>First instrument support</a:t>
          </a:r>
          <a:endParaRPr lang="en-GB" dirty="0"/>
        </a:p>
      </dgm:t>
    </dgm:pt>
    <dgm:pt modelId="{EC941137-716D-42FF-BB3D-7E1D245EBA6E}" type="parTrans" cxnId="{95EEDA07-5F00-4E8B-814C-1F626D566CBB}">
      <dgm:prSet/>
      <dgm:spPr/>
      <dgm:t>
        <a:bodyPr/>
        <a:lstStyle/>
        <a:p>
          <a:endParaRPr lang="en-GB"/>
        </a:p>
      </dgm:t>
    </dgm:pt>
    <dgm:pt modelId="{CB4AA9AC-261A-46FB-A249-FED0D3AA70A2}" type="sibTrans" cxnId="{95EEDA07-5F00-4E8B-814C-1F626D566CBB}">
      <dgm:prSet/>
      <dgm:spPr/>
      <dgm:t>
        <a:bodyPr/>
        <a:lstStyle/>
        <a:p>
          <a:endParaRPr lang="en-GB"/>
        </a:p>
      </dgm:t>
    </dgm:pt>
    <dgm:pt modelId="{6E86D186-3009-41A4-8482-8738EF0D8667}">
      <dgm:prSet phldrT="[Text]"/>
      <dgm:spPr/>
      <dgm:t>
        <a:bodyPr/>
        <a:lstStyle/>
        <a:p>
          <a:r>
            <a:rPr lang="en-GB" dirty="0" smtClean="0"/>
            <a:t>April 2010</a:t>
          </a:r>
          <a:br>
            <a:rPr lang="en-GB" dirty="0" smtClean="0"/>
          </a:br>
          <a:r>
            <a:rPr lang="en-GB" dirty="0" smtClean="0"/>
            <a:t>Collaboration with SNS &amp; HFIR</a:t>
          </a:r>
          <a:endParaRPr lang="en-GB" dirty="0"/>
        </a:p>
      </dgm:t>
    </dgm:pt>
    <dgm:pt modelId="{FDBC3144-C453-4C4A-8FDD-55B65FD3291D}" type="parTrans" cxnId="{5662E667-519B-408B-A9A3-58630C295802}">
      <dgm:prSet/>
      <dgm:spPr/>
      <dgm:t>
        <a:bodyPr/>
        <a:lstStyle/>
        <a:p>
          <a:endParaRPr lang="en-GB"/>
        </a:p>
      </dgm:t>
    </dgm:pt>
    <dgm:pt modelId="{E043F992-4089-4AD5-B482-F0796F4571E5}" type="sibTrans" cxnId="{5662E667-519B-408B-A9A3-58630C295802}">
      <dgm:prSet/>
      <dgm:spPr/>
      <dgm:t>
        <a:bodyPr/>
        <a:lstStyle/>
        <a:p>
          <a:endParaRPr lang="en-GB"/>
        </a:p>
      </dgm:t>
    </dgm:pt>
    <dgm:pt modelId="{2FD7181E-6D14-4951-8E9E-C77CE637B1D9}">
      <dgm:prSet phldrT="[Text]"/>
      <dgm:spPr/>
      <dgm:t>
        <a:bodyPr/>
        <a:lstStyle/>
        <a:p>
          <a:r>
            <a:rPr lang="en-GB" dirty="0" smtClean="0"/>
            <a:t>Nov 2012</a:t>
          </a:r>
          <a:br>
            <a:rPr lang="en-GB" dirty="0" smtClean="0"/>
          </a:br>
          <a:r>
            <a:rPr lang="en-GB" dirty="0" smtClean="0"/>
            <a:t>V2.4</a:t>
          </a:r>
          <a:br>
            <a:rPr lang="en-GB" dirty="0" smtClean="0"/>
          </a:br>
          <a:r>
            <a:rPr lang="en-GB" dirty="0" smtClean="0"/>
            <a:t>Live Data Reduction</a:t>
          </a:r>
          <a:endParaRPr lang="en-GB" dirty="0"/>
        </a:p>
      </dgm:t>
    </dgm:pt>
    <dgm:pt modelId="{1F1CFBBE-1919-4904-86AF-5C55E2789CF5}" type="parTrans" cxnId="{D717B75F-24C3-4BC9-809B-AAD09B60504C}">
      <dgm:prSet/>
      <dgm:spPr/>
      <dgm:t>
        <a:bodyPr/>
        <a:lstStyle/>
        <a:p>
          <a:endParaRPr lang="en-GB"/>
        </a:p>
      </dgm:t>
    </dgm:pt>
    <dgm:pt modelId="{C44E3C1F-8164-407E-BB27-F01B749EE308}" type="sibTrans" cxnId="{D717B75F-24C3-4BC9-809B-AAD09B60504C}">
      <dgm:prSet/>
      <dgm:spPr/>
      <dgm:t>
        <a:bodyPr/>
        <a:lstStyle/>
        <a:p>
          <a:endParaRPr lang="en-GB"/>
        </a:p>
      </dgm:t>
    </dgm:pt>
    <dgm:pt modelId="{A329E021-7A4F-425E-BD77-1F2623920DCA}">
      <dgm:prSet phldrT="[Text]"/>
      <dgm:spPr/>
      <dgm:t>
        <a:bodyPr/>
        <a:lstStyle/>
        <a:p>
          <a:r>
            <a:rPr lang="en-GB" dirty="0" smtClean="0"/>
            <a:t>Jan 2014</a:t>
          </a:r>
          <a:br>
            <a:rPr lang="en-GB" dirty="0" smtClean="0"/>
          </a:br>
          <a:r>
            <a:rPr lang="en-GB" dirty="0" smtClean="0"/>
            <a:t>V3.1</a:t>
          </a:r>
          <a:br>
            <a:rPr lang="en-GB" dirty="0" smtClean="0"/>
          </a:br>
          <a:r>
            <a:rPr lang="en-GB" dirty="0" smtClean="0"/>
            <a:t>Interest by other major facilities</a:t>
          </a:r>
          <a:endParaRPr lang="en-GB" dirty="0"/>
        </a:p>
      </dgm:t>
    </dgm:pt>
    <dgm:pt modelId="{3309384D-6166-4384-9AB7-7C15CC7A039E}" type="parTrans" cxnId="{31EAD0F6-2C64-4B05-A424-01F3F7F4A8DD}">
      <dgm:prSet/>
      <dgm:spPr/>
      <dgm:t>
        <a:bodyPr/>
        <a:lstStyle/>
        <a:p>
          <a:endParaRPr lang="en-GB"/>
        </a:p>
      </dgm:t>
    </dgm:pt>
    <dgm:pt modelId="{1E668D25-33D7-4E48-AAE5-6FD9EA08745B}" type="sibTrans" cxnId="{31EAD0F6-2C64-4B05-A424-01F3F7F4A8DD}">
      <dgm:prSet/>
      <dgm:spPr/>
      <dgm:t>
        <a:bodyPr/>
        <a:lstStyle/>
        <a:p>
          <a:endParaRPr lang="en-GB"/>
        </a:p>
      </dgm:t>
    </dgm:pt>
    <dgm:pt modelId="{CCBECA63-84B9-4525-9882-B60ADD7341D1}" type="pres">
      <dgm:prSet presAssocID="{A21EA611-A19A-4B67-9B10-54843DEC54AD}" presName="arrowDiagram" presStyleCnt="0">
        <dgm:presLayoutVars>
          <dgm:chMax val="5"/>
          <dgm:dir/>
          <dgm:resizeHandles val="exact"/>
        </dgm:presLayoutVars>
      </dgm:prSet>
      <dgm:spPr/>
    </dgm:pt>
    <dgm:pt modelId="{91E198D4-0389-4796-A7D6-AC6ADD238316}" type="pres">
      <dgm:prSet presAssocID="{A21EA611-A19A-4B67-9B10-54843DEC54AD}" presName="arrow" presStyleLbl="bgShp" presStyleIdx="0" presStyleCnt="1"/>
      <dgm:spPr/>
    </dgm:pt>
    <dgm:pt modelId="{CA977622-5D5E-4C23-A6D4-08C373836E3E}" type="pres">
      <dgm:prSet presAssocID="{A21EA611-A19A-4B67-9B10-54843DEC54AD}" presName="arrowDiagram5" presStyleCnt="0"/>
      <dgm:spPr/>
    </dgm:pt>
    <dgm:pt modelId="{965268CF-F8DF-4C5B-A373-044412E06DF1}" type="pres">
      <dgm:prSet presAssocID="{B8D253D6-6974-45FB-8CBE-BABFE0DC4844}" presName="bullet5a" presStyleLbl="node1" presStyleIdx="0" presStyleCnt="5"/>
      <dgm:spPr/>
    </dgm:pt>
    <dgm:pt modelId="{84050A4C-F702-4021-B4AE-14BD765726A4}" type="pres">
      <dgm:prSet presAssocID="{B8D253D6-6974-45FB-8CBE-BABFE0DC4844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2AEEE3-8A34-4615-B123-F892FCF68336}" type="pres">
      <dgm:prSet presAssocID="{D27F6784-EE8E-4C45-922A-2EF6B38390BD}" presName="bullet5b" presStyleLbl="node1" presStyleIdx="1" presStyleCnt="5"/>
      <dgm:spPr/>
    </dgm:pt>
    <dgm:pt modelId="{1DAD8E73-AC19-4537-B58E-387B32261134}" type="pres">
      <dgm:prSet presAssocID="{D27F6784-EE8E-4C45-922A-2EF6B38390BD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77F6DA-36B5-44C6-B8CA-45F2F031CA5D}" type="pres">
      <dgm:prSet presAssocID="{6E86D186-3009-41A4-8482-8738EF0D8667}" presName="bullet5c" presStyleLbl="node1" presStyleIdx="2" presStyleCnt="5"/>
      <dgm:spPr/>
    </dgm:pt>
    <dgm:pt modelId="{29C91AD0-C507-4939-9ADC-7D28EE98C3EE}" type="pres">
      <dgm:prSet presAssocID="{6E86D186-3009-41A4-8482-8738EF0D8667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A57FC7-0E88-4366-8E40-59A4BA45A092}" type="pres">
      <dgm:prSet presAssocID="{2FD7181E-6D14-4951-8E9E-C77CE637B1D9}" presName="bullet5d" presStyleLbl="node1" presStyleIdx="3" presStyleCnt="5"/>
      <dgm:spPr/>
    </dgm:pt>
    <dgm:pt modelId="{E1CEA7B5-0A0F-4BAB-899E-4911E73367B3}" type="pres">
      <dgm:prSet presAssocID="{2FD7181E-6D14-4951-8E9E-C77CE637B1D9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DEEF2C-736D-4FCF-864E-5C1A1DDDABFD}" type="pres">
      <dgm:prSet presAssocID="{A329E021-7A4F-425E-BD77-1F2623920DCA}" presName="bullet5e" presStyleLbl="node1" presStyleIdx="4" presStyleCnt="5"/>
      <dgm:spPr/>
    </dgm:pt>
    <dgm:pt modelId="{5D43477F-A97C-457D-BBAE-977CED676BCA}" type="pres">
      <dgm:prSet presAssocID="{A329E021-7A4F-425E-BD77-1F2623920DCA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BC0307-BCE6-45C8-B669-87EFFF3DC59F}" type="presOf" srcId="{B8D253D6-6974-45FB-8CBE-BABFE0DC4844}" destId="{84050A4C-F702-4021-B4AE-14BD765726A4}" srcOrd="0" destOrd="0" presId="urn:microsoft.com/office/officeart/2005/8/layout/arrow2"/>
    <dgm:cxn modelId="{D47AAEC3-5D6F-4B3B-BB96-FD632BD17520}" srcId="{A21EA611-A19A-4B67-9B10-54843DEC54AD}" destId="{B8D253D6-6974-45FB-8CBE-BABFE0DC4844}" srcOrd="0" destOrd="0" parTransId="{91FB7BB0-DA0F-4782-828D-481F07DA1406}" sibTransId="{3C5A6F3F-81E2-4371-891C-BA7620F8DA64}"/>
    <dgm:cxn modelId="{58E08ABA-6C13-46B2-AACB-FDDA01DF7526}" type="presOf" srcId="{A329E021-7A4F-425E-BD77-1F2623920DCA}" destId="{5D43477F-A97C-457D-BBAE-977CED676BCA}" srcOrd="0" destOrd="0" presId="urn:microsoft.com/office/officeart/2005/8/layout/arrow2"/>
    <dgm:cxn modelId="{95EEDA07-5F00-4E8B-814C-1F626D566CBB}" srcId="{A21EA611-A19A-4B67-9B10-54843DEC54AD}" destId="{D27F6784-EE8E-4C45-922A-2EF6B38390BD}" srcOrd="1" destOrd="0" parTransId="{EC941137-716D-42FF-BB3D-7E1D245EBA6E}" sibTransId="{CB4AA9AC-261A-46FB-A249-FED0D3AA70A2}"/>
    <dgm:cxn modelId="{F9EAD455-D338-4485-B90E-C012094CDFEF}" type="presOf" srcId="{2FD7181E-6D14-4951-8E9E-C77CE637B1D9}" destId="{E1CEA7B5-0A0F-4BAB-899E-4911E73367B3}" srcOrd="0" destOrd="0" presId="urn:microsoft.com/office/officeart/2005/8/layout/arrow2"/>
    <dgm:cxn modelId="{F5A6139D-8D4E-483E-ACF5-8F847C783514}" type="presOf" srcId="{A21EA611-A19A-4B67-9B10-54843DEC54AD}" destId="{CCBECA63-84B9-4525-9882-B60ADD7341D1}" srcOrd="0" destOrd="0" presId="urn:microsoft.com/office/officeart/2005/8/layout/arrow2"/>
    <dgm:cxn modelId="{21101105-3E1A-4869-BA7C-B5400F76A984}" type="presOf" srcId="{D27F6784-EE8E-4C45-922A-2EF6B38390BD}" destId="{1DAD8E73-AC19-4537-B58E-387B32261134}" srcOrd="0" destOrd="0" presId="urn:microsoft.com/office/officeart/2005/8/layout/arrow2"/>
    <dgm:cxn modelId="{31EAD0F6-2C64-4B05-A424-01F3F7F4A8DD}" srcId="{A21EA611-A19A-4B67-9B10-54843DEC54AD}" destId="{A329E021-7A4F-425E-BD77-1F2623920DCA}" srcOrd="4" destOrd="0" parTransId="{3309384D-6166-4384-9AB7-7C15CC7A039E}" sibTransId="{1E668D25-33D7-4E48-AAE5-6FD9EA08745B}"/>
    <dgm:cxn modelId="{205F07DF-E2F2-4C08-B4B4-191F2601C02D}" type="presOf" srcId="{6E86D186-3009-41A4-8482-8738EF0D8667}" destId="{29C91AD0-C507-4939-9ADC-7D28EE98C3EE}" srcOrd="0" destOrd="0" presId="urn:microsoft.com/office/officeart/2005/8/layout/arrow2"/>
    <dgm:cxn modelId="{5662E667-519B-408B-A9A3-58630C295802}" srcId="{A21EA611-A19A-4B67-9B10-54843DEC54AD}" destId="{6E86D186-3009-41A4-8482-8738EF0D8667}" srcOrd="2" destOrd="0" parTransId="{FDBC3144-C453-4C4A-8FDD-55B65FD3291D}" sibTransId="{E043F992-4089-4AD5-B482-F0796F4571E5}"/>
    <dgm:cxn modelId="{D717B75F-24C3-4BC9-809B-AAD09B60504C}" srcId="{A21EA611-A19A-4B67-9B10-54843DEC54AD}" destId="{2FD7181E-6D14-4951-8E9E-C77CE637B1D9}" srcOrd="3" destOrd="0" parTransId="{1F1CFBBE-1919-4904-86AF-5C55E2789CF5}" sibTransId="{C44E3C1F-8164-407E-BB27-F01B749EE308}"/>
    <dgm:cxn modelId="{C743405D-9C3A-472A-BED2-0B1885D72FBE}" type="presParOf" srcId="{CCBECA63-84B9-4525-9882-B60ADD7341D1}" destId="{91E198D4-0389-4796-A7D6-AC6ADD238316}" srcOrd="0" destOrd="0" presId="urn:microsoft.com/office/officeart/2005/8/layout/arrow2"/>
    <dgm:cxn modelId="{CF85A75F-317F-40BF-B083-01F9CDE9F3DB}" type="presParOf" srcId="{CCBECA63-84B9-4525-9882-B60ADD7341D1}" destId="{CA977622-5D5E-4C23-A6D4-08C373836E3E}" srcOrd="1" destOrd="0" presId="urn:microsoft.com/office/officeart/2005/8/layout/arrow2"/>
    <dgm:cxn modelId="{90D3037D-5564-400A-9324-DAEAE0226162}" type="presParOf" srcId="{CA977622-5D5E-4C23-A6D4-08C373836E3E}" destId="{965268CF-F8DF-4C5B-A373-044412E06DF1}" srcOrd="0" destOrd="0" presId="urn:microsoft.com/office/officeart/2005/8/layout/arrow2"/>
    <dgm:cxn modelId="{562474D2-BE62-44DC-8185-DB3D6FE3165C}" type="presParOf" srcId="{CA977622-5D5E-4C23-A6D4-08C373836E3E}" destId="{84050A4C-F702-4021-B4AE-14BD765726A4}" srcOrd="1" destOrd="0" presId="urn:microsoft.com/office/officeart/2005/8/layout/arrow2"/>
    <dgm:cxn modelId="{F212A80A-EE51-4530-82E7-A65D79EB1612}" type="presParOf" srcId="{CA977622-5D5E-4C23-A6D4-08C373836E3E}" destId="{C42AEEE3-8A34-4615-B123-F892FCF68336}" srcOrd="2" destOrd="0" presId="urn:microsoft.com/office/officeart/2005/8/layout/arrow2"/>
    <dgm:cxn modelId="{AFAAA668-34D2-4A56-89BE-39D7BBCBF1B8}" type="presParOf" srcId="{CA977622-5D5E-4C23-A6D4-08C373836E3E}" destId="{1DAD8E73-AC19-4537-B58E-387B32261134}" srcOrd="3" destOrd="0" presId="urn:microsoft.com/office/officeart/2005/8/layout/arrow2"/>
    <dgm:cxn modelId="{91F704A2-12BE-4C64-84FB-4EA0E10E89A3}" type="presParOf" srcId="{CA977622-5D5E-4C23-A6D4-08C373836E3E}" destId="{E977F6DA-36B5-44C6-B8CA-45F2F031CA5D}" srcOrd="4" destOrd="0" presId="urn:microsoft.com/office/officeart/2005/8/layout/arrow2"/>
    <dgm:cxn modelId="{1D504F29-5969-44DE-B2F7-D4419F1807D7}" type="presParOf" srcId="{CA977622-5D5E-4C23-A6D4-08C373836E3E}" destId="{29C91AD0-C507-4939-9ADC-7D28EE98C3EE}" srcOrd="5" destOrd="0" presId="urn:microsoft.com/office/officeart/2005/8/layout/arrow2"/>
    <dgm:cxn modelId="{12C95327-AA7E-45C0-9FC8-822C3F97FB85}" type="presParOf" srcId="{CA977622-5D5E-4C23-A6D4-08C373836E3E}" destId="{7FA57FC7-0E88-4366-8E40-59A4BA45A092}" srcOrd="6" destOrd="0" presId="urn:microsoft.com/office/officeart/2005/8/layout/arrow2"/>
    <dgm:cxn modelId="{39D9ADB8-3867-42AA-9F78-DE70DDDBA51B}" type="presParOf" srcId="{CA977622-5D5E-4C23-A6D4-08C373836E3E}" destId="{E1CEA7B5-0A0F-4BAB-899E-4911E73367B3}" srcOrd="7" destOrd="0" presId="urn:microsoft.com/office/officeart/2005/8/layout/arrow2"/>
    <dgm:cxn modelId="{66616AC7-848B-4CA8-9F6B-1E9E279CAAB0}" type="presParOf" srcId="{CA977622-5D5E-4C23-A6D4-08C373836E3E}" destId="{CFDEEF2C-736D-4FCF-864E-5C1A1DDDABFD}" srcOrd="8" destOrd="0" presId="urn:microsoft.com/office/officeart/2005/8/layout/arrow2"/>
    <dgm:cxn modelId="{2E69C01F-2FE4-48CC-BC3A-243AA6BAB520}" type="presParOf" srcId="{CA977622-5D5E-4C23-A6D4-08C373836E3E}" destId="{5D43477F-A97C-457D-BBAE-977CED676BC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198D4-0389-4796-A7D6-AC6ADD238316}">
      <dsp:nvSpPr>
        <dsp:cNvPr id="0" name=""/>
        <dsp:cNvSpPr/>
      </dsp:nvSpPr>
      <dsp:spPr>
        <a:xfrm>
          <a:off x="0" y="166518"/>
          <a:ext cx="7992888" cy="499555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268CF-F8DF-4C5B-A373-044412E06DF1}">
      <dsp:nvSpPr>
        <dsp:cNvPr id="0" name=""/>
        <dsp:cNvSpPr/>
      </dsp:nvSpPr>
      <dsp:spPr>
        <a:xfrm>
          <a:off x="787299" y="3881213"/>
          <a:ext cx="183836" cy="183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50A4C-F702-4021-B4AE-14BD765726A4}">
      <dsp:nvSpPr>
        <dsp:cNvPr id="0" name=""/>
        <dsp:cNvSpPr/>
      </dsp:nvSpPr>
      <dsp:spPr>
        <a:xfrm>
          <a:off x="879217" y="3973131"/>
          <a:ext cx="1047068" cy="118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July 2007</a:t>
          </a:r>
          <a:br>
            <a:rPr lang="en-GB" sz="1100" kern="1200" dirty="0" smtClean="0"/>
          </a:br>
          <a:r>
            <a:rPr lang="en-GB" sz="1100" kern="1200" dirty="0" smtClean="0"/>
            <a:t>Requirements &amp; Design</a:t>
          </a:r>
          <a:endParaRPr lang="en-GB" sz="1100" kern="1200" dirty="0"/>
        </a:p>
      </dsp:txBody>
      <dsp:txXfrm>
        <a:off x="879217" y="3973131"/>
        <a:ext cx="1047068" cy="1188942"/>
      </dsp:txXfrm>
    </dsp:sp>
    <dsp:sp modelId="{C42AEEE3-8A34-4615-B123-F892FCF68336}">
      <dsp:nvSpPr>
        <dsp:cNvPr id="0" name=""/>
        <dsp:cNvSpPr/>
      </dsp:nvSpPr>
      <dsp:spPr>
        <a:xfrm>
          <a:off x="1782414" y="2925063"/>
          <a:ext cx="287743" cy="287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8E73-AC19-4537-B58E-387B32261134}">
      <dsp:nvSpPr>
        <dsp:cNvPr id="0" name=""/>
        <dsp:cNvSpPr/>
      </dsp:nvSpPr>
      <dsp:spPr>
        <a:xfrm>
          <a:off x="1926286" y="3068935"/>
          <a:ext cx="1326819" cy="209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7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2008</a:t>
          </a:r>
          <a:br>
            <a:rPr lang="en-GB" sz="1100" kern="1200" dirty="0" smtClean="0"/>
          </a:br>
          <a:r>
            <a:rPr lang="en-GB" sz="1100" kern="1200" dirty="0" smtClean="0"/>
            <a:t>V 1.0</a:t>
          </a:r>
          <a:br>
            <a:rPr lang="en-GB" sz="1100" kern="1200" dirty="0" smtClean="0"/>
          </a:br>
          <a:r>
            <a:rPr lang="en-GB" sz="1100" kern="1200" dirty="0" smtClean="0"/>
            <a:t>First instrument support</a:t>
          </a:r>
          <a:endParaRPr lang="en-GB" sz="1100" kern="1200" dirty="0"/>
        </a:p>
      </dsp:txBody>
      <dsp:txXfrm>
        <a:off x="1926286" y="3068935"/>
        <a:ext cx="1326819" cy="2093137"/>
      </dsp:txXfrm>
    </dsp:sp>
    <dsp:sp modelId="{E977F6DA-36B5-44C6-B8CA-45F2F031CA5D}">
      <dsp:nvSpPr>
        <dsp:cNvPr id="0" name=""/>
        <dsp:cNvSpPr/>
      </dsp:nvSpPr>
      <dsp:spPr>
        <a:xfrm>
          <a:off x="3061276" y="2162742"/>
          <a:ext cx="383658" cy="383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91AD0-C507-4939-9ADC-7D28EE98C3EE}">
      <dsp:nvSpPr>
        <dsp:cNvPr id="0" name=""/>
        <dsp:cNvSpPr/>
      </dsp:nvSpPr>
      <dsp:spPr>
        <a:xfrm>
          <a:off x="3253105" y="2354571"/>
          <a:ext cx="1542627" cy="280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9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2010</a:t>
          </a:r>
          <a:br>
            <a:rPr lang="en-GB" sz="1100" kern="1200" dirty="0" smtClean="0"/>
          </a:br>
          <a:r>
            <a:rPr lang="en-GB" sz="1100" kern="1200" dirty="0" smtClean="0"/>
            <a:t>Collaboration with SNS &amp; HFIR</a:t>
          </a:r>
          <a:endParaRPr lang="en-GB" sz="1100" kern="1200" dirty="0"/>
        </a:p>
      </dsp:txBody>
      <dsp:txXfrm>
        <a:off x="3253105" y="2354571"/>
        <a:ext cx="1542627" cy="2807501"/>
      </dsp:txXfrm>
    </dsp:sp>
    <dsp:sp modelId="{7FA57FC7-0E88-4366-8E40-59A4BA45A092}">
      <dsp:nvSpPr>
        <dsp:cNvPr id="0" name=""/>
        <dsp:cNvSpPr/>
      </dsp:nvSpPr>
      <dsp:spPr>
        <a:xfrm>
          <a:off x="4547953" y="1567272"/>
          <a:ext cx="495559" cy="495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EA7B5-0A0F-4BAB-899E-4911E73367B3}">
      <dsp:nvSpPr>
        <dsp:cNvPr id="0" name=""/>
        <dsp:cNvSpPr/>
      </dsp:nvSpPr>
      <dsp:spPr>
        <a:xfrm>
          <a:off x="4795732" y="1815051"/>
          <a:ext cx="1598577" cy="3347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Nov 2012</a:t>
          </a:r>
          <a:br>
            <a:rPr lang="en-GB" sz="1100" kern="1200" dirty="0" smtClean="0"/>
          </a:br>
          <a:r>
            <a:rPr lang="en-GB" sz="1100" kern="1200" dirty="0" smtClean="0"/>
            <a:t>V2.4</a:t>
          </a:r>
          <a:br>
            <a:rPr lang="en-GB" sz="1100" kern="1200" dirty="0" smtClean="0"/>
          </a:br>
          <a:r>
            <a:rPr lang="en-GB" sz="1100" kern="1200" dirty="0" smtClean="0"/>
            <a:t>Live Data Reduction</a:t>
          </a:r>
          <a:endParaRPr lang="en-GB" sz="1100" kern="1200" dirty="0"/>
        </a:p>
      </dsp:txBody>
      <dsp:txXfrm>
        <a:off x="4795732" y="1815051"/>
        <a:ext cx="1598577" cy="3347021"/>
      </dsp:txXfrm>
    </dsp:sp>
    <dsp:sp modelId="{CFDEEF2C-736D-4FCF-864E-5C1A1DDDABFD}">
      <dsp:nvSpPr>
        <dsp:cNvPr id="0" name=""/>
        <dsp:cNvSpPr/>
      </dsp:nvSpPr>
      <dsp:spPr>
        <a:xfrm>
          <a:off x="6078591" y="1169625"/>
          <a:ext cx="631438" cy="631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3477F-A97C-457D-BBAE-977CED676BCA}">
      <dsp:nvSpPr>
        <dsp:cNvPr id="0" name=""/>
        <dsp:cNvSpPr/>
      </dsp:nvSpPr>
      <dsp:spPr>
        <a:xfrm>
          <a:off x="6394310" y="1485345"/>
          <a:ext cx="1598577" cy="367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Jan 2014</a:t>
          </a:r>
          <a:br>
            <a:rPr lang="en-GB" sz="1100" kern="1200" dirty="0" smtClean="0"/>
          </a:br>
          <a:r>
            <a:rPr lang="en-GB" sz="1100" kern="1200" dirty="0" smtClean="0"/>
            <a:t>V3.1</a:t>
          </a:r>
          <a:br>
            <a:rPr lang="en-GB" sz="1100" kern="1200" dirty="0" smtClean="0"/>
          </a:br>
          <a:r>
            <a:rPr lang="en-GB" sz="1100" kern="1200" dirty="0" smtClean="0"/>
            <a:t>Interest by other major facilities</a:t>
          </a:r>
          <a:endParaRPr lang="en-GB" sz="1100" kern="1200" dirty="0"/>
        </a:p>
      </dsp:txBody>
      <dsp:txXfrm>
        <a:off x="6394310" y="1485345"/>
        <a:ext cx="1598577" cy="3676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5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0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5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2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344D99-D5FB-493E-BDAB-1F69768277B2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1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" TargetMode="External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23.tiff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GB" sz="3600" dirty="0"/>
              <a:t>The Mantid Project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The </a:t>
            </a:r>
            <a:r>
              <a:rPr lang="en-GB" sz="3600" dirty="0"/>
              <a:t>challenges of delivering flexible HPC for novice end users</a:t>
            </a:r>
            <a:endParaRPr lang="en-GB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Nicholas Draper</a:t>
            </a:r>
            <a:br>
              <a:rPr lang="en-GB" sz="1800" dirty="0" smtClean="0"/>
            </a:br>
            <a:r>
              <a:rPr lang="en-GB" sz="1800" dirty="0" smtClean="0"/>
              <a:t>SOS18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One possible Infrastructure</a:t>
            </a:r>
            <a:endParaRPr lang="en-GB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80645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7308304" y="4077072"/>
            <a:ext cx="1151484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49379" y="4941168"/>
            <a:ext cx="1151484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53526" y="5013176"/>
            <a:ext cx="95852" cy="576064"/>
          </a:xfrm>
          <a:prstGeom prst="rect">
            <a:avLst/>
          </a:prstGeom>
          <a:solidFill>
            <a:srgbClr val="C8E1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facility infrastructures</a:t>
            </a:r>
          </a:p>
          <a:p>
            <a:pPr lvl="1"/>
            <a:r>
              <a:rPr lang="en-GB" dirty="0" smtClean="0"/>
              <a:t>Authentication</a:t>
            </a:r>
          </a:p>
          <a:p>
            <a:pPr lvl="2"/>
            <a:r>
              <a:rPr lang="en-GB" dirty="0" smtClean="0"/>
              <a:t>Username/password, certificates, need to physically turn up with ID.</a:t>
            </a:r>
          </a:p>
          <a:p>
            <a:pPr lvl="1"/>
            <a:r>
              <a:rPr lang="en-GB" dirty="0" smtClean="0"/>
              <a:t>Job Schedulers</a:t>
            </a:r>
          </a:p>
          <a:p>
            <a:pPr lvl="2"/>
            <a:r>
              <a:rPr lang="en-GB" dirty="0" smtClean="0"/>
              <a:t>Few accessible via web services</a:t>
            </a:r>
          </a:p>
          <a:p>
            <a:pPr lvl="2"/>
            <a:r>
              <a:rPr lang="en-GB" dirty="0" smtClean="0"/>
              <a:t>Of those that do not few work well with C++ cross platform</a:t>
            </a:r>
          </a:p>
          <a:p>
            <a:pPr lvl="1"/>
            <a:r>
              <a:rPr lang="en-GB" dirty="0" smtClean="0"/>
              <a:t>Locating resources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61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 - Keep it simple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5" y="2250718"/>
            <a:ext cx="6565561" cy="405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0"/>
          <a:stretch/>
        </p:blipFill>
        <p:spPr bwMode="auto">
          <a:xfrm>
            <a:off x="6228184" y="908720"/>
            <a:ext cx="2637751" cy="245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4860032" y="5877271"/>
            <a:ext cx="648072" cy="297633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279990" y="1268760"/>
            <a:ext cx="2540482" cy="180020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7793" r="60555" b="71963"/>
          <a:stretch/>
        </p:blipFill>
        <p:spPr bwMode="auto">
          <a:xfrm>
            <a:off x="1106745" y="753004"/>
            <a:ext cx="4418947" cy="187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1691680" y="1988840"/>
            <a:ext cx="3692610" cy="564364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384290" y="1412776"/>
            <a:ext cx="1852006" cy="7560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7" idx="2"/>
            <a:endCxn id="4" idx="0"/>
          </p:cNvCxnSpPr>
          <p:nvPr/>
        </p:nvCxnSpPr>
        <p:spPr bwMode="auto">
          <a:xfrm flipH="1">
            <a:off x="5184068" y="3068960"/>
            <a:ext cx="2366163" cy="28083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42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86384" y="689629"/>
            <a:ext cx="4146056" cy="6168369"/>
            <a:chOff x="899592" y="836712"/>
            <a:chExt cx="3456384" cy="5400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899592" y="836712"/>
              <a:ext cx="3456384" cy="5400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4301" y="1366580"/>
              <a:ext cx="1224136" cy="565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General Use</a:t>
              </a:r>
              <a:endParaRPr lang="en-GB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36712"/>
            <a:ext cx="3456384" cy="5400600"/>
            <a:chOff x="899592" y="836712"/>
            <a:chExt cx="3456384" cy="5400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899592" y="836712"/>
              <a:ext cx="3456384" cy="5400600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7824" y="1340768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Mantid</a:t>
              </a:r>
              <a:br>
                <a:rPr lang="en-GB" dirty="0" smtClean="0"/>
              </a:br>
              <a:r>
                <a:rPr lang="en-GB" dirty="0" smtClean="0"/>
                <a:t>Specific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 the bonnet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53914"/>
            <a:ext cx="6860450" cy="57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Ideal Middleware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Removes the need to care what </a:t>
            </a:r>
            <a:r>
              <a:rPr lang="en-GB" dirty="0"/>
              <a:t>j</a:t>
            </a:r>
            <a:r>
              <a:rPr lang="en-GB" dirty="0" smtClean="0"/>
              <a:t>ob scheduler is in use.</a:t>
            </a:r>
          </a:p>
          <a:p>
            <a:r>
              <a:rPr lang="en-GB" dirty="0" smtClean="0"/>
              <a:t>Compiles easily on Windows, Mac, Linux</a:t>
            </a:r>
          </a:p>
          <a:p>
            <a:r>
              <a:rPr lang="en-GB" dirty="0" smtClean="0"/>
              <a:t>Packages easily for deployment</a:t>
            </a:r>
          </a:p>
          <a:p>
            <a:r>
              <a:rPr lang="en-GB" dirty="0" smtClean="0"/>
              <a:t>APIs</a:t>
            </a:r>
          </a:p>
          <a:p>
            <a:pPr lvl="1"/>
            <a:r>
              <a:rPr lang="en-GB" dirty="0" smtClean="0"/>
              <a:t>C++, Python </a:t>
            </a:r>
          </a:p>
          <a:p>
            <a:pPr lvl="1"/>
            <a:r>
              <a:rPr lang="en-GB" dirty="0" smtClean="0"/>
              <a:t>others</a:t>
            </a:r>
          </a:p>
          <a:p>
            <a:r>
              <a:rPr lang="en-GB" dirty="0" smtClean="0"/>
              <a:t>Needs to handle network proxies, firewalls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Does not need Admin or special permissions</a:t>
            </a:r>
          </a:p>
          <a:p>
            <a:r>
              <a:rPr lang="en-GB" dirty="0" smtClean="0"/>
              <a:t>Easy to add additional Job Managers</a:t>
            </a:r>
          </a:p>
          <a:p>
            <a:r>
              <a:rPr lang="en-GB" dirty="0" smtClean="0"/>
              <a:t>Just works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0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information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web page - </a:t>
            </a:r>
            <a:r>
              <a:rPr lang="en-GB" dirty="0" smtClean="0">
                <a:hlinkClick r:id="rId3"/>
              </a:rPr>
              <a:t>www.mantidproject.org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Many </a:t>
            </a:r>
            <a:r>
              <a:rPr lang="en-GB" dirty="0" smtClean="0"/>
              <a:t>Thanks to the Project Sponsors</a:t>
            </a:r>
          </a:p>
          <a:p>
            <a:r>
              <a:rPr lang="en-GB" dirty="0" smtClean="0"/>
              <a:t>And the development team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16832"/>
            <a:ext cx="1897660" cy="839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21501"/>
            <a:ext cx="1625344" cy="1083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100477"/>
            <a:ext cx="1885950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2" b="12430"/>
          <a:stretch/>
        </p:blipFill>
        <p:spPr>
          <a:xfrm>
            <a:off x="611559" y="3212976"/>
            <a:ext cx="5781659" cy="30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Mantid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framework </a:t>
            </a:r>
            <a:r>
              <a:rPr lang="en-GB" dirty="0"/>
              <a:t>that supports high-performance computing and visualisation of scientific data.</a:t>
            </a:r>
          </a:p>
          <a:p>
            <a:r>
              <a:rPr lang="en-GB" dirty="0" smtClean="0"/>
              <a:t>Manipulate </a:t>
            </a:r>
            <a:r>
              <a:rPr lang="en-GB" dirty="0"/>
              <a:t>and analyse Neutron and Muon </a:t>
            </a:r>
            <a:r>
              <a:rPr lang="en-GB" dirty="0" smtClean="0"/>
              <a:t>data.</a:t>
            </a:r>
            <a:endParaRPr lang="en-GB" dirty="0"/>
          </a:p>
          <a:p>
            <a:pPr lvl="1"/>
            <a:r>
              <a:rPr lang="en-GB" dirty="0" smtClean="0"/>
              <a:t>Neutron Scattering</a:t>
            </a:r>
          </a:p>
          <a:p>
            <a:pPr lvl="2"/>
            <a:r>
              <a:rPr lang="en-GB" dirty="0" smtClean="0"/>
              <a:t>Diffraction, spectroscopy, small angle, </a:t>
            </a:r>
            <a:r>
              <a:rPr lang="en-GB" dirty="0" err="1" smtClean="0"/>
              <a:t>reflectometry</a:t>
            </a:r>
            <a:endParaRPr lang="en-GB" dirty="0" smtClean="0"/>
          </a:p>
          <a:p>
            <a:pPr lvl="1"/>
            <a:r>
              <a:rPr lang="en-GB" dirty="0" smtClean="0"/>
              <a:t>Muon Spectroscopy</a:t>
            </a:r>
          </a:p>
          <a:p>
            <a:pPr lvl="1"/>
            <a:r>
              <a:rPr lang="en-GB" dirty="0" smtClean="0"/>
              <a:t>Could </a:t>
            </a:r>
            <a:r>
              <a:rPr lang="en-GB" dirty="0"/>
              <a:t>be applied to </a:t>
            </a:r>
            <a:r>
              <a:rPr lang="en-GB" dirty="0" smtClean="0"/>
              <a:t>other techniques</a:t>
            </a:r>
            <a:endParaRPr lang="en-GB" dirty="0"/>
          </a:p>
          <a:p>
            <a:r>
              <a:rPr lang="en-GB" dirty="0" smtClean="0"/>
              <a:t>Open Source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GB" dirty="0" smtClean="0"/>
              <a:t>Multiple Platforms </a:t>
            </a:r>
          </a:p>
          <a:p>
            <a:pPr lvl="1"/>
            <a:r>
              <a:rPr lang="en-GB" dirty="0" smtClean="0"/>
              <a:t>Windows</a:t>
            </a:r>
            <a:r>
              <a:rPr lang="en-GB" dirty="0"/>
              <a:t>, Linux, </a:t>
            </a:r>
            <a:r>
              <a:rPr lang="en-GB" dirty="0" smtClean="0"/>
              <a:t>Mac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C:\Mantid\Documents\Images\mantis&amp;wa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22176"/>
            <a:ext cx="4139952" cy="28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History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404664" y="1916831"/>
            <a:ext cx="5184576" cy="213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8625" y="2222599"/>
            <a:ext cx="6000750" cy="42052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1600" b="0" kern="0" dirty="0">
              <a:latin typeface="+mn-lt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24904535"/>
              </p:ext>
            </p:extLst>
          </p:nvPr>
        </p:nvGraphicFramePr>
        <p:xfrm>
          <a:off x="467544" y="1257722"/>
          <a:ext cx="799288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97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Members</a:t>
            </a:r>
            <a:endParaRPr lang="en-GB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9673"/>
            <a:ext cx="8064896" cy="575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Contributors</a:t>
            </a:r>
            <a:endParaRPr lang="en-GB" dirty="0"/>
          </a:p>
        </p:txBody>
      </p:sp>
      <p:pic>
        <p:nvPicPr>
          <p:cNvPr id="1026" name="Picture 2" descr="McStas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19" y="1732036"/>
            <a:ext cx="1787882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42426"/>
            <a:ext cx="1303685" cy="123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952310" y="2276872"/>
            <a:ext cx="2232248" cy="3960440"/>
          </a:xfrm>
        </p:spPr>
        <p:txBody>
          <a:bodyPr/>
          <a:lstStyle/>
          <a:p>
            <a:endParaRPr lang="en-GB" sz="1800" dirty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3491880" y="2276872"/>
            <a:ext cx="223224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sz="1800" b="0" kern="0" dirty="0"/>
          </a:p>
          <a:p>
            <a:endParaRPr lang="en-GB" sz="1800" b="0" kern="0" dirty="0" smtClean="0"/>
          </a:p>
          <a:p>
            <a:endParaRPr lang="en-GB" sz="1800" b="0" kern="0" dirty="0"/>
          </a:p>
          <a:p>
            <a:endParaRPr lang="en-GB" sz="1800" b="0" kern="0" dirty="0" smtClean="0"/>
          </a:p>
          <a:p>
            <a:endParaRPr lang="en-GB" sz="1800" b="0" kern="0" dirty="0"/>
          </a:p>
          <a:p>
            <a:endParaRPr lang="en-GB" sz="1800" b="0" kern="0" dirty="0" smtClean="0"/>
          </a:p>
          <a:p>
            <a:endParaRPr lang="en-GB" sz="1800" b="0" kern="0" dirty="0" smtClean="0"/>
          </a:p>
          <a:p>
            <a:endParaRPr lang="en-GB" sz="1800" b="0" kern="0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6300192" y="2276872"/>
            <a:ext cx="223224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sz="1800" b="0" kern="0" dirty="0"/>
          </a:p>
          <a:p>
            <a:endParaRPr lang="en-GB" sz="1800" b="0" kern="0" dirty="0" smtClean="0"/>
          </a:p>
          <a:p>
            <a:endParaRPr lang="en-GB" sz="1800" b="0" kern="0" dirty="0"/>
          </a:p>
          <a:p>
            <a:endParaRPr lang="en-GB" sz="1800" b="0" kern="0" dirty="0" smtClean="0"/>
          </a:p>
          <a:p>
            <a:endParaRPr lang="en-GB" sz="1800" b="0" kern="0" dirty="0" smtClean="0"/>
          </a:p>
        </p:txBody>
      </p:sp>
      <p:pic>
        <p:nvPicPr>
          <p:cNvPr id="1030" name="Picture 6" descr="Paul Scherrer Institu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74" y="4118046"/>
            <a:ext cx="15621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lz-garching.de/files/frm_ii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33" y="3933056"/>
            <a:ext cx="1743454" cy="93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elmholtz-Zentrum Berl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21" y="3941833"/>
            <a:ext cx="21717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STO Nuclear-based science benefitting all Australians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8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4" r="8648" b="14917"/>
          <a:stretch/>
        </p:blipFill>
        <p:spPr bwMode="auto">
          <a:xfrm>
            <a:off x="3727709" y="1784829"/>
            <a:ext cx="1860124" cy="75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Design - Overview</a:t>
            </a:r>
            <a:endParaRPr lang="en-GB" dirty="0"/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926455" y="5504904"/>
            <a:ext cx="1296988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5" name="AutoShape 23"/>
          <p:cNvSpPr>
            <a:spLocks noChangeAspect="1" noChangeArrowheads="1"/>
          </p:cNvSpPr>
          <p:nvPr/>
        </p:nvSpPr>
        <p:spPr bwMode="auto">
          <a:xfrm>
            <a:off x="683568" y="1272629"/>
            <a:ext cx="7056437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2712382" y="1647266"/>
            <a:ext cx="3359001" cy="300039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r>
              <a:rPr lang="en-GB" sz="2000" b="0" dirty="0">
                <a:latin typeface="Times New Roman" pitchFamily="18" charset="0"/>
              </a:rPr>
              <a:t>Mantid Framework</a:t>
            </a:r>
            <a:endParaRPr lang="en-GB" sz="2000" b="0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829618" y="1536154"/>
            <a:ext cx="1296987" cy="825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smtClean="0">
                <a:latin typeface="Times New Roman" pitchFamily="18" charset="0"/>
              </a:rPr>
              <a:t>Python</a:t>
            </a:r>
            <a:endParaRPr lang="en-GB" sz="1200" b="0" dirty="0">
              <a:latin typeface="Times New Roman" pitchFamily="18" charset="0"/>
            </a:endParaRPr>
          </a:p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Command line &amp; Scripting interface</a:t>
            </a:r>
            <a:endParaRPr lang="en-GB" b="0" dirty="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29618" y="3461792"/>
            <a:ext cx="1296987" cy="6588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err="1">
                <a:latin typeface="Times New Roman" pitchFamily="18" charset="0"/>
              </a:rPr>
              <a:t>MantidPlot</a:t>
            </a:r>
            <a:r>
              <a:rPr lang="en-GB" sz="1200" b="0" dirty="0">
                <a:latin typeface="Times New Roman" pitchFamily="18" charset="0"/>
              </a:rPr>
              <a:t> Graphing  and analysis</a:t>
            </a:r>
            <a:endParaRPr lang="en-GB" b="0" dirty="0"/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7355830" y="1858417"/>
            <a:ext cx="1168400" cy="1550987"/>
          </a:xfrm>
          <a:prstGeom prst="can">
            <a:avLst>
              <a:gd name="adj" fmla="val 3318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RAW data files</a:t>
            </a:r>
            <a:endParaRPr lang="en-GB" b="0"/>
          </a:p>
        </p:txBody>
      </p:sp>
      <p:sp>
        <p:nvSpPr>
          <p:cNvPr id="10" name="AutoShape 28"/>
          <p:cNvSpPr>
            <a:spLocks noChangeArrowheads="1"/>
          </p:cNvSpPr>
          <p:nvPr/>
        </p:nvSpPr>
        <p:spPr bwMode="auto">
          <a:xfrm>
            <a:off x="7355830" y="3576092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NEXUS data files</a:t>
            </a:r>
            <a:endParaRPr lang="en-GB" b="0" dirty="0"/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 flipH="1">
            <a:off x="5855643" y="2575967"/>
            <a:ext cx="149225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H="1" flipV="1">
            <a:off x="5855643" y="3290342"/>
            <a:ext cx="1511300" cy="814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2117080" y="1847304"/>
            <a:ext cx="512763" cy="1011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855018" y="5433467"/>
            <a:ext cx="1296987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V="1">
            <a:off x="2144068" y="3231604"/>
            <a:ext cx="280987" cy="668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 flipV="1">
            <a:off x="2212330" y="3244304"/>
            <a:ext cx="358775" cy="226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35"/>
          <p:cNvSpPr>
            <a:spLocks noChangeArrowheads="1"/>
          </p:cNvSpPr>
          <p:nvPr/>
        </p:nvSpPr>
        <p:spPr bwMode="auto">
          <a:xfrm>
            <a:off x="6058843" y="1329779"/>
            <a:ext cx="1168400" cy="1189038"/>
          </a:xfrm>
          <a:prstGeom prst="can">
            <a:avLst>
              <a:gd name="adj" fmla="val 25442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Instrument log files</a:t>
            </a:r>
            <a:endParaRPr lang="en-GB" b="0" dirty="0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 flipH="1">
            <a:off x="5784205" y="2433092"/>
            <a:ext cx="40640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2386955" y="2858542"/>
            <a:ext cx="568325" cy="3952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 b="0" dirty="0">
                <a:latin typeface="Times New Roman" pitchFamily="18" charset="0"/>
              </a:rPr>
              <a:t>API</a:t>
            </a:r>
            <a:endParaRPr lang="en-GB" b="0" dirty="0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4569768" y="2861717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Workspaces</a:t>
            </a:r>
            <a:endParaRPr lang="en-GB" sz="2800" b="0" dirty="0"/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>
            <a:off x="6000105" y="4498429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DAE direct access</a:t>
            </a:r>
            <a:endParaRPr lang="en-GB" b="0" dirty="0"/>
          </a:p>
        </p:txBody>
      </p:sp>
      <p:sp>
        <p:nvSpPr>
          <p:cNvPr id="22" name="Line 61"/>
          <p:cNvSpPr>
            <a:spLocks noChangeShapeType="1"/>
          </p:cNvSpPr>
          <p:nvPr/>
        </p:nvSpPr>
        <p:spPr bwMode="auto">
          <a:xfrm flipH="1" flipV="1">
            <a:off x="5855643" y="3361779"/>
            <a:ext cx="720725" cy="1150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3069580" y="2861717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Algorithms</a:t>
            </a:r>
            <a:endParaRPr lang="en-GB" sz="2800" b="0" dirty="0"/>
          </a:p>
        </p:txBody>
      </p:sp>
      <p:grpSp>
        <p:nvGrpSpPr>
          <p:cNvPr id="24" name="Group 37"/>
          <p:cNvGrpSpPr>
            <a:grpSpLocks/>
          </p:cNvGrpSpPr>
          <p:nvPr/>
        </p:nvGrpSpPr>
        <p:grpSpPr bwMode="auto">
          <a:xfrm>
            <a:off x="2998143" y="3361779"/>
            <a:ext cx="1390650" cy="720725"/>
            <a:chOff x="2928926" y="5072074"/>
            <a:chExt cx="1389980" cy="720095"/>
          </a:xfrm>
        </p:grpSpPr>
        <p:grpSp>
          <p:nvGrpSpPr>
            <p:cNvPr id="25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27" name="Picture 26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Picture 27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4426893" y="3361779"/>
            <a:ext cx="1390650" cy="720725"/>
            <a:chOff x="2928926" y="5072074"/>
            <a:chExt cx="1389980" cy="720095"/>
          </a:xfrm>
        </p:grpSpPr>
        <p:grpSp>
          <p:nvGrpSpPr>
            <p:cNvPr id="30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32" name="Picture 31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Picture 32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6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Mantid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Users</a:t>
            </a:r>
          </a:p>
          <a:p>
            <a:pPr lvl="1"/>
            <a:r>
              <a:rPr lang="en-GB" dirty="0" smtClean="0"/>
              <a:t>From scientific experts, who will understand HPC to some extent, but have limited time.</a:t>
            </a:r>
          </a:p>
          <a:p>
            <a:pPr lvl="1"/>
            <a:r>
              <a:rPr lang="en-GB" dirty="0" smtClean="0"/>
              <a:t>To visiting scientists, who just want results, and have little time to understand systems or learn new processes.</a:t>
            </a:r>
          </a:p>
          <a:p>
            <a:endParaRPr lang="en-GB" dirty="0" smtClean="0"/>
          </a:p>
          <a:p>
            <a:r>
              <a:rPr lang="en-GB" dirty="0" smtClean="0"/>
              <a:t>Compute environments</a:t>
            </a:r>
          </a:p>
          <a:p>
            <a:pPr lvl="1"/>
            <a:r>
              <a:rPr lang="en-GB" dirty="0" smtClean="0"/>
              <a:t>Local computer only</a:t>
            </a:r>
          </a:p>
          <a:p>
            <a:pPr lvl="1"/>
            <a:r>
              <a:rPr lang="en-GB" dirty="0" smtClean="0"/>
              <a:t>Powerful workstations</a:t>
            </a:r>
          </a:p>
          <a:p>
            <a:pPr lvl="1"/>
            <a:r>
              <a:rPr lang="en-GB" dirty="0" smtClean="0"/>
              <a:t>Facility HPC facilities</a:t>
            </a:r>
          </a:p>
          <a:p>
            <a:pPr lvl="1"/>
            <a:r>
              <a:rPr lang="en-GB" dirty="0" smtClean="0"/>
              <a:t>University </a:t>
            </a:r>
            <a:r>
              <a:rPr lang="en-GB" dirty="0"/>
              <a:t>facilities</a:t>
            </a:r>
          </a:p>
        </p:txBody>
      </p:sp>
    </p:spTree>
    <p:extLst>
      <p:ext uri="{BB962C8B-B14F-4D97-AF65-F5344CB8AC3E}">
        <p14:creationId xmlns:p14="http://schemas.microsoft.com/office/powerpoint/2010/main" val="36546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and Distributed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all operations in Mantid would benefit from distributed or HPC computing</a:t>
            </a:r>
          </a:p>
          <a:p>
            <a:pPr lvl="1"/>
            <a:r>
              <a:rPr lang="en-GB" dirty="0" smtClean="0"/>
              <a:t>Small data volume</a:t>
            </a:r>
          </a:p>
          <a:p>
            <a:pPr lvl="1"/>
            <a:r>
              <a:rPr lang="en-GB" dirty="0" smtClean="0"/>
              <a:t>Large data volume, local to client, simple operations</a:t>
            </a:r>
          </a:p>
          <a:p>
            <a:r>
              <a:rPr lang="en-GB" dirty="0" smtClean="0"/>
              <a:t>For some operations the need is clear</a:t>
            </a:r>
          </a:p>
          <a:p>
            <a:pPr lvl="1"/>
            <a:r>
              <a:rPr lang="en-GB" dirty="0" smtClean="0"/>
              <a:t>Large Data Volume, fast access by cluster</a:t>
            </a:r>
          </a:p>
          <a:p>
            <a:pPr lvl="1"/>
            <a:r>
              <a:rPr lang="en-GB" dirty="0" smtClean="0"/>
              <a:t>Complex scalable operations</a:t>
            </a:r>
          </a:p>
          <a:p>
            <a:pPr lvl="2"/>
            <a:r>
              <a:rPr lang="en-GB" dirty="0" smtClean="0"/>
              <a:t>Monte Carlo instrument simulations</a:t>
            </a:r>
          </a:p>
          <a:p>
            <a:pPr lvl="2"/>
            <a:r>
              <a:rPr lang="en-GB" dirty="0" smtClean="0"/>
              <a:t>Absorption corrections</a:t>
            </a:r>
          </a:p>
          <a:p>
            <a:pPr lvl="1"/>
            <a:r>
              <a:rPr lang="en-GB" dirty="0" smtClean="0"/>
              <a:t>Use of third party codes</a:t>
            </a:r>
          </a:p>
          <a:p>
            <a:pPr lvl="2"/>
            <a:r>
              <a:rPr lang="en-GB" dirty="0" smtClean="0"/>
              <a:t>Molecular dynamics simulations</a:t>
            </a:r>
          </a:p>
          <a:p>
            <a:pPr lvl="1"/>
            <a:r>
              <a:rPr lang="en-GB" dirty="0" smtClean="0"/>
              <a:t>Computationally expensive optimisations of models to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29285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Mantid job?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 data</a:t>
            </a:r>
          </a:p>
          <a:p>
            <a:pPr lvl="1"/>
            <a:r>
              <a:rPr lang="en-GB" dirty="0" smtClean="0"/>
              <a:t>Shared File Location</a:t>
            </a:r>
          </a:p>
          <a:p>
            <a:pPr lvl="1"/>
            <a:r>
              <a:rPr lang="en-GB" dirty="0" smtClean="0"/>
              <a:t>Uploaded File</a:t>
            </a:r>
          </a:p>
          <a:p>
            <a:r>
              <a:rPr lang="en-GB" dirty="0" smtClean="0"/>
              <a:t>Python Script</a:t>
            </a:r>
          </a:p>
          <a:p>
            <a:r>
              <a:rPr lang="en-GB" dirty="0" smtClean="0"/>
              <a:t>Output data</a:t>
            </a:r>
          </a:p>
          <a:p>
            <a:pPr lvl="1"/>
            <a:r>
              <a:rPr lang="en-GB" dirty="0" smtClean="0"/>
              <a:t>Shared File Location</a:t>
            </a:r>
          </a:p>
          <a:p>
            <a:pPr lvl="1"/>
            <a:r>
              <a:rPr lang="en-GB" dirty="0" smtClean="0"/>
              <a:t>Downloaded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9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1093</TotalTime>
  <Words>384</Words>
  <Application>Microsoft Office PowerPoint</Application>
  <PresentationFormat>On-screen Show (4:3)</PresentationFormat>
  <Paragraphs>115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Mantid slide template</vt:lpstr>
      <vt:lpstr>The Mantid Project  The challenges of delivering flexible HPC for novice end users</vt:lpstr>
      <vt:lpstr>What Is Mantid</vt:lpstr>
      <vt:lpstr>Project History</vt:lpstr>
      <vt:lpstr>Members</vt:lpstr>
      <vt:lpstr>Contributors</vt:lpstr>
      <vt:lpstr>Architectural Design - Overview</vt:lpstr>
      <vt:lpstr>The Mantid Environment</vt:lpstr>
      <vt:lpstr>Mantid and Distributed Computing</vt:lpstr>
      <vt:lpstr>What is a Mantid job?</vt:lpstr>
      <vt:lpstr>One possible Infrastructure</vt:lpstr>
      <vt:lpstr>Challenges</vt:lpstr>
      <vt:lpstr>Interfaces - Keep it simple</vt:lpstr>
      <vt:lpstr>Under the bonnet</vt:lpstr>
      <vt:lpstr>The Ideal Middleware</vt:lpstr>
      <vt:lpstr>Further information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Draper</dc:creator>
  <cp:lastModifiedBy>Draper, Nick (-,RAL,ISIS)</cp:lastModifiedBy>
  <cp:revision>43</cp:revision>
  <dcterms:created xsi:type="dcterms:W3CDTF">2013-07-01T09:21:39Z</dcterms:created>
  <dcterms:modified xsi:type="dcterms:W3CDTF">2014-03-11T15:03:04Z</dcterms:modified>
</cp:coreProperties>
</file>