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2" r:id="rId3"/>
    <p:sldId id="263" r:id="rId4"/>
    <p:sldId id="259" r:id="rId5"/>
    <p:sldId id="264" r:id="rId6"/>
    <p:sldId id="260"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9" d="100"/>
          <a:sy n="99" d="100"/>
        </p:scale>
        <p:origin x="-1602"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D4D894-B318-4ED5-9F71-AD0D84A2A489}"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GB"/>
        </a:p>
      </dgm:t>
    </dgm:pt>
    <dgm:pt modelId="{81CE1C9A-3077-4CAE-8D7C-A570134BBDB7}">
      <dgm:prSet custT="1"/>
      <dgm:spPr/>
      <dgm:t>
        <a:bodyPr/>
        <a:lstStyle/>
        <a:p>
          <a:pPr rtl="0"/>
          <a:r>
            <a:rPr lang="en-GB" sz="1400" dirty="0" smtClean="0"/>
            <a:t>Simple, intuitive interface requiring minimal user interaction</a:t>
          </a:r>
          <a:endParaRPr lang="en-GB" sz="1400" dirty="0"/>
        </a:p>
      </dgm:t>
    </dgm:pt>
    <dgm:pt modelId="{5799F095-60CB-4E20-B16D-06D6FC352A36}" type="parTrans" cxnId="{2198F994-B9F3-4422-8407-219B1CE2A786}">
      <dgm:prSet/>
      <dgm:spPr/>
      <dgm:t>
        <a:bodyPr/>
        <a:lstStyle/>
        <a:p>
          <a:endParaRPr lang="en-GB" sz="1800"/>
        </a:p>
      </dgm:t>
    </dgm:pt>
    <dgm:pt modelId="{524D1EE0-86ED-475A-92F9-DF8A0B574C81}" type="sibTrans" cxnId="{2198F994-B9F3-4422-8407-219B1CE2A786}">
      <dgm:prSet/>
      <dgm:spPr/>
      <dgm:t>
        <a:bodyPr/>
        <a:lstStyle/>
        <a:p>
          <a:endParaRPr lang="en-GB" sz="1800"/>
        </a:p>
      </dgm:t>
    </dgm:pt>
    <dgm:pt modelId="{F7749760-FE9C-4FB1-90C1-01439AEEA02C}">
      <dgm:prSet custT="1"/>
      <dgm:spPr/>
      <dgm:t>
        <a:bodyPr/>
        <a:lstStyle/>
        <a:p>
          <a:pPr rtl="0"/>
          <a:r>
            <a:rPr lang="en-GB" sz="1400" smtClean="0"/>
            <a:t>Once setting have been chosen, GUI is in ‘autoreduce’ mode and can be minimised</a:t>
          </a:r>
          <a:endParaRPr lang="en-GB" sz="1400"/>
        </a:p>
      </dgm:t>
    </dgm:pt>
    <dgm:pt modelId="{80D7B2CB-CC3F-4E13-B133-1893EA0888A7}" type="parTrans" cxnId="{0128D598-44BB-4CF9-B023-87289E9C9D0D}">
      <dgm:prSet/>
      <dgm:spPr/>
      <dgm:t>
        <a:bodyPr/>
        <a:lstStyle/>
        <a:p>
          <a:endParaRPr lang="en-GB" sz="1800"/>
        </a:p>
      </dgm:t>
    </dgm:pt>
    <dgm:pt modelId="{E1904ED2-7717-4CA1-B701-F3E949F1BADD}" type="sibTrans" cxnId="{0128D598-44BB-4CF9-B023-87289E9C9D0D}">
      <dgm:prSet/>
      <dgm:spPr/>
      <dgm:t>
        <a:bodyPr/>
        <a:lstStyle/>
        <a:p>
          <a:endParaRPr lang="en-GB" sz="1800"/>
        </a:p>
      </dgm:t>
    </dgm:pt>
    <dgm:pt modelId="{92C6D04C-72F5-48AB-860D-CC9DBEDC9609}">
      <dgm:prSet custT="1"/>
      <dgm:spPr/>
      <dgm:t>
        <a:bodyPr/>
        <a:lstStyle/>
        <a:p>
          <a:pPr rtl="0"/>
          <a:r>
            <a:rPr lang="en-GB" sz="1400" smtClean="0"/>
            <a:t>Reduced data should appear as workspaces in MantidPlot for inspection, fitting etc (naming could be set to either run title or naming convention or both – e.g. in a group workspace)</a:t>
          </a:r>
          <a:endParaRPr lang="en-GB" sz="1400"/>
        </a:p>
      </dgm:t>
    </dgm:pt>
    <dgm:pt modelId="{D42A1D4B-E110-4991-8934-777F9952AB1C}" type="parTrans" cxnId="{5F98EBDB-44D9-4EA5-BFC5-1F8EFA3CD582}">
      <dgm:prSet/>
      <dgm:spPr/>
      <dgm:t>
        <a:bodyPr/>
        <a:lstStyle/>
        <a:p>
          <a:endParaRPr lang="en-GB" sz="1800"/>
        </a:p>
      </dgm:t>
    </dgm:pt>
    <dgm:pt modelId="{654A9178-B6DC-4CBD-8EC9-26589E998366}" type="sibTrans" cxnId="{5F98EBDB-44D9-4EA5-BFC5-1F8EFA3CD582}">
      <dgm:prSet/>
      <dgm:spPr/>
      <dgm:t>
        <a:bodyPr/>
        <a:lstStyle/>
        <a:p>
          <a:endParaRPr lang="en-GB" sz="1800"/>
        </a:p>
      </dgm:t>
    </dgm:pt>
    <dgm:pt modelId="{E8499E3C-948B-40C2-807D-E52975471BD5}">
      <dgm:prSet custT="1"/>
      <dgm:spPr/>
      <dgm:t>
        <a:bodyPr/>
        <a:lstStyle/>
        <a:p>
          <a:pPr rtl="0"/>
          <a:r>
            <a:rPr lang="en-GB" sz="1400" smtClean="0"/>
            <a:t>Reduced data should also be automatically saved to a specified location in a specified format.</a:t>
          </a:r>
          <a:endParaRPr lang="en-GB" sz="1400"/>
        </a:p>
      </dgm:t>
    </dgm:pt>
    <dgm:pt modelId="{EFE74653-7EEA-41F6-B87E-E03C84D0E744}" type="parTrans" cxnId="{067D092F-EE2C-4486-A2AD-EB7FD6980F3B}">
      <dgm:prSet/>
      <dgm:spPr/>
      <dgm:t>
        <a:bodyPr/>
        <a:lstStyle/>
        <a:p>
          <a:endParaRPr lang="en-GB" sz="1800"/>
        </a:p>
      </dgm:t>
    </dgm:pt>
    <dgm:pt modelId="{5C72FF5B-CB48-466C-B10A-61F6485BDF14}" type="sibTrans" cxnId="{067D092F-EE2C-4486-A2AD-EB7FD6980F3B}">
      <dgm:prSet/>
      <dgm:spPr/>
      <dgm:t>
        <a:bodyPr/>
        <a:lstStyle/>
        <a:p>
          <a:endParaRPr lang="en-GB" sz="1800"/>
        </a:p>
      </dgm:t>
    </dgm:pt>
    <dgm:pt modelId="{AAFEE591-EB57-4737-8776-E95E2E356606}">
      <dgm:prSet custT="1"/>
      <dgm:spPr/>
      <dgm:t>
        <a:bodyPr/>
        <a:lstStyle/>
        <a:p>
          <a:pPr rtl="0"/>
          <a:r>
            <a:rPr lang="en-GB" sz="1400" smtClean="0"/>
            <a:t>Simple tab for eventmode filtering</a:t>
          </a:r>
          <a:endParaRPr lang="en-GB" sz="1400"/>
        </a:p>
      </dgm:t>
    </dgm:pt>
    <dgm:pt modelId="{5A0A37A1-5257-45C7-856C-44BCECDBAF59}" type="parTrans" cxnId="{85BD8256-DBE8-4EE2-92C9-796F92128D6A}">
      <dgm:prSet/>
      <dgm:spPr/>
      <dgm:t>
        <a:bodyPr/>
        <a:lstStyle/>
        <a:p>
          <a:endParaRPr lang="en-GB" sz="1800"/>
        </a:p>
      </dgm:t>
    </dgm:pt>
    <dgm:pt modelId="{0E0C8AFB-B9F9-4D2D-88CE-FBCAFDBDE86C}" type="sibTrans" cxnId="{85BD8256-DBE8-4EE2-92C9-796F92128D6A}">
      <dgm:prSet/>
      <dgm:spPr/>
      <dgm:t>
        <a:bodyPr/>
        <a:lstStyle/>
        <a:p>
          <a:endParaRPr lang="en-GB" sz="1800"/>
        </a:p>
      </dgm:t>
    </dgm:pt>
    <dgm:pt modelId="{7DAD379D-9FE0-4ABB-99D5-752FCEE00752}">
      <dgm:prSet custT="1"/>
      <dgm:spPr/>
      <dgm:t>
        <a:bodyPr/>
        <a:lstStyle/>
        <a:p>
          <a:pPr rtl="0"/>
          <a:r>
            <a:rPr lang="en-GB" sz="1400" smtClean="0"/>
            <a:t>Should generate reduction script for all data (to be used for later re-processing)</a:t>
          </a:r>
          <a:endParaRPr lang="en-GB" sz="1400"/>
        </a:p>
      </dgm:t>
    </dgm:pt>
    <dgm:pt modelId="{CD8FC949-10DF-4153-BE26-CE7B49A5EE08}" type="parTrans" cxnId="{4299BECC-1A61-4DC5-89EE-70397747C461}">
      <dgm:prSet/>
      <dgm:spPr/>
      <dgm:t>
        <a:bodyPr/>
        <a:lstStyle/>
        <a:p>
          <a:endParaRPr lang="en-GB" sz="1800"/>
        </a:p>
      </dgm:t>
    </dgm:pt>
    <dgm:pt modelId="{562160DD-D4A1-4AB6-A84B-C64D611D70E4}" type="sibTrans" cxnId="{4299BECC-1A61-4DC5-89EE-70397747C461}">
      <dgm:prSet/>
      <dgm:spPr/>
      <dgm:t>
        <a:bodyPr/>
        <a:lstStyle/>
        <a:p>
          <a:endParaRPr lang="en-GB" sz="1800"/>
        </a:p>
      </dgm:t>
    </dgm:pt>
    <dgm:pt modelId="{33EC9CE0-188F-451C-8268-D5DBD9CE6B32}">
      <dgm:prSet custT="1"/>
      <dgm:spPr/>
      <dgm:t>
        <a:bodyPr/>
        <a:lstStyle/>
        <a:p>
          <a:pPr rtl="0"/>
          <a:r>
            <a:rPr lang="en-GB" sz="1400" smtClean="0"/>
            <a:t>GUI could/should be used in conjunction with the web-based ‘autoreduce’</a:t>
          </a:r>
          <a:endParaRPr lang="en-GB" sz="1400"/>
        </a:p>
      </dgm:t>
    </dgm:pt>
    <dgm:pt modelId="{2A92933C-C5A5-4022-9BCE-F489BB5BF7AC}" type="parTrans" cxnId="{C80660C6-B25F-4FCB-A93B-25BA3C3F2E81}">
      <dgm:prSet/>
      <dgm:spPr/>
      <dgm:t>
        <a:bodyPr/>
        <a:lstStyle/>
        <a:p>
          <a:endParaRPr lang="en-GB" sz="1800"/>
        </a:p>
      </dgm:t>
    </dgm:pt>
    <dgm:pt modelId="{E560E83A-8FB5-412E-8D14-321EB204A98C}" type="sibTrans" cxnId="{C80660C6-B25F-4FCB-A93B-25BA3C3F2E81}">
      <dgm:prSet/>
      <dgm:spPr/>
      <dgm:t>
        <a:bodyPr/>
        <a:lstStyle/>
        <a:p>
          <a:endParaRPr lang="en-GB" sz="1800"/>
        </a:p>
      </dgm:t>
    </dgm:pt>
    <dgm:pt modelId="{93D0EAC4-A3FB-45EE-BF4F-1102278000FA}" type="pres">
      <dgm:prSet presAssocID="{4ED4D894-B318-4ED5-9F71-AD0D84A2A489}" presName="linear" presStyleCnt="0">
        <dgm:presLayoutVars>
          <dgm:animLvl val="lvl"/>
          <dgm:resizeHandles val="exact"/>
        </dgm:presLayoutVars>
      </dgm:prSet>
      <dgm:spPr/>
      <dgm:t>
        <a:bodyPr/>
        <a:lstStyle/>
        <a:p>
          <a:endParaRPr lang="en-GB"/>
        </a:p>
      </dgm:t>
    </dgm:pt>
    <dgm:pt modelId="{0B80F9FB-AE29-4D86-A755-9AF8C2CD57E2}" type="pres">
      <dgm:prSet presAssocID="{81CE1C9A-3077-4CAE-8D7C-A570134BBDB7}" presName="parentText" presStyleLbl="node1" presStyleIdx="0" presStyleCnt="7">
        <dgm:presLayoutVars>
          <dgm:chMax val="0"/>
          <dgm:bulletEnabled val="1"/>
        </dgm:presLayoutVars>
      </dgm:prSet>
      <dgm:spPr/>
      <dgm:t>
        <a:bodyPr/>
        <a:lstStyle/>
        <a:p>
          <a:endParaRPr lang="en-GB"/>
        </a:p>
      </dgm:t>
    </dgm:pt>
    <dgm:pt modelId="{84AA867D-99AE-476F-821E-C6CC9FEB7F34}" type="pres">
      <dgm:prSet presAssocID="{524D1EE0-86ED-475A-92F9-DF8A0B574C81}" presName="spacer" presStyleCnt="0"/>
      <dgm:spPr/>
    </dgm:pt>
    <dgm:pt modelId="{A39749BB-D3FE-4EB2-BFE7-6CE7ABD3BDC0}" type="pres">
      <dgm:prSet presAssocID="{F7749760-FE9C-4FB1-90C1-01439AEEA02C}" presName="parentText" presStyleLbl="node1" presStyleIdx="1" presStyleCnt="7">
        <dgm:presLayoutVars>
          <dgm:chMax val="0"/>
          <dgm:bulletEnabled val="1"/>
        </dgm:presLayoutVars>
      </dgm:prSet>
      <dgm:spPr/>
      <dgm:t>
        <a:bodyPr/>
        <a:lstStyle/>
        <a:p>
          <a:endParaRPr lang="en-GB"/>
        </a:p>
      </dgm:t>
    </dgm:pt>
    <dgm:pt modelId="{9AF1C64D-726F-497D-B26C-9EDC5C440842}" type="pres">
      <dgm:prSet presAssocID="{E1904ED2-7717-4CA1-B701-F3E949F1BADD}" presName="spacer" presStyleCnt="0"/>
      <dgm:spPr/>
    </dgm:pt>
    <dgm:pt modelId="{E16420E5-F3D5-4EED-ADB2-F91E9F9E56DA}" type="pres">
      <dgm:prSet presAssocID="{92C6D04C-72F5-48AB-860D-CC9DBEDC9609}" presName="parentText" presStyleLbl="node1" presStyleIdx="2" presStyleCnt="7">
        <dgm:presLayoutVars>
          <dgm:chMax val="0"/>
          <dgm:bulletEnabled val="1"/>
        </dgm:presLayoutVars>
      </dgm:prSet>
      <dgm:spPr/>
      <dgm:t>
        <a:bodyPr/>
        <a:lstStyle/>
        <a:p>
          <a:endParaRPr lang="en-GB"/>
        </a:p>
      </dgm:t>
    </dgm:pt>
    <dgm:pt modelId="{84EC7CB8-F502-47F0-B5C8-B6805DC3A521}" type="pres">
      <dgm:prSet presAssocID="{654A9178-B6DC-4CBD-8EC9-26589E998366}" presName="spacer" presStyleCnt="0"/>
      <dgm:spPr/>
    </dgm:pt>
    <dgm:pt modelId="{D6A93AE1-8D38-4E4B-A3C6-64FE8F7B2322}" type="pres">
      <dgm:prSet presAssocID="{E8499E3C-948B-40C2-807D-E52975471BD5}" presName="parentText" presStyleLbl="node1" presStyleIdx="3" presStyleCnt="7">
        <dgm:presLayoutVars>
          <dgm:chMax val="0"/>
          <dgm:bulletEnabled val="1"/>
        </dgm:presLayoutVars>
      </dgm:prSet>
      <dgm:spPr/>
      <dgm:t>
        <a:bodyPr/>
        <a:lstStyle/>
        <a:p>
          <a:endParaRPr lang="en-GB"/>
        </a:p>
      </dgm:t>
    </dgm:pt>
    <dgm:pt modelId="{28129698-918D-453C-97CF-C520F99957AA}" type="pres">
      <dgm:prSet presAssocID="{5C72FF5B-CB48-466C-B10A-61F6485BDF14}" presName="spacer" presStyleCnt="0"/>
      <dgm:spPr/>
    </dgm:pt>
    <dgm:pt modelId="{4B2AFD0C-2A07-4019-B089-F949E0BED2DC}" type="pres">
      <dgm:prSet presAssocID="{AAFEE591-EB57-4737-8776-E95E2E356606}" presName="parentText" presStyleLbl="node1" presStyleIdx="4" presStyleCnt="7">
        <dgm:presLayoutVars>
          <dgm:chMax val="0"/>
          <dgm:bulletEnabled val="1"/>
        </dgm:presLayoutVars>
      </dgm:prSet>
      <dgm:spPr/>
      <dgm:t>
        <a:bodyPr/>
        <a:lstStyle/>
        <a:p>
          <a:endParaRPr lang="en-GB"/>
        </a:p>
      </dgm:t>
    </dgm:pt>
    <dgm:pt modelId="{2CB5F8A8-2111-45C7-854F-C5845505E31B}" type="pres">
      <dgm:prSet presAssocID="{0E0C8AFB-B9F9-4D2D-88CE-FBCAFDBDE86C}" presName="spacer" presStyleCnt="0"/>
      <dgm:spPr/>
    </dgm:pt>
    <dgm:pt modelId="{4F1095F4-BC6F-40CA-83AF-482FB4436CEF}" type="pres">
      <dgm:prSet presAssocID="{7DAD379D-9FE0-4ABB-99D5-752FCEE00752}" presName="parentText" presStyleLbl="node1" presStyleIdx="5" presStyleCnt="7">
        <dgm:presLayoutVars>
          <dgm:chMax val="0"/>
          <dgm:bulletEnabled val="1"/>
        </dgm:presLayoutVars>
      </dgm:prSet>
      <dgm:spPr/>
      <dgm:t>
        <a:bodyPr/>
        <a:lstStyle/>
        <a:p>
          <a:endParaRPr lang="en-GB"/>
        </a:p>
      </dgm:t>
    </dgm:pt>
    <dgm:pt modelId="{DA6DB0BD-EA83-4A6F-87DB-D2BB8CA16F55}" type="pres">
      <dgm:prSet presAssocID="{562160DD-D4A1-4AB6-A84B-C64D611D70E4}" presName="spacer" presStyleCnt="0"/>
      <dgm:spPr/>
    </dgm:pt>
    <dgm:pt modelId="{BFD271AB-304F-49C3-9136-993A29C39634}" type="pres">
      <dgm:prSet presAssocID="{33EC9CE0-188F-451C-8268-D5DBD9CE6B32}" presName="parentText" presStyleLbl="node1" presStyleIdx="6" presStyleCnt="7">
        <dgm:presLayoutVars>
          <dgm:chMax val="0"/>
          <dgm:bulletEnabled val="1"/>
        </dgm:presLayoutVars>
      </dgm:prSet>
      <dgm:spPr/>
      <dgm:t>
        <a:bodyPr/>
        <a:lstStyle/>
        <a:p>
          <a:endParaRPr lang="en-GB"/>
        </a:p>
      </dgm:t>
    </dgm:pt>
  </dgm:ptLst>
  <dgm:cxnLst>
    <dgm:cxn modelId="{46DC00C5-4EB2-49BE-B2E5-BA57ECB62690}" type="presOf" srcId="{92C6D04C-72F5-48AB-860D-CC9DBEDC9609}" destId="{E16420E5-F3D5-4EED-ADB2-F91E9F9E56DA}" srcOrd="0" destOrd="0" presId="urn:microsoft.com/office/officeart/2005/8/layout/vList2"/>
    <dgm:cxn modelId="{0227D854-0A3C-4B55-8449-F88315D5D098}" type="presOf" srcId="{33EC9CE0-188F-451C-8268-D5DBD9CE6B32}" destId="{BFD271AB-304F-49C3-9136-993A29C39634}" srcOrd="0" destOrd="0" presId="urn:microsoft.com/office/officeart/2005/8/layout/vList2"/>
    <dgm:cxn modelId="{0128D598-44BB-4CF9-B023-87289E9C9D0D}" srcId="{4ED4D894-B318-4ED5-9F71-AD0D84A2A489}" destId="{F7749760-FE9C-4FB1-90C1-01439AEEA02C}" srcOrd="1" destOrd="0" parTransId="{80D7B2CB-CC3F-4E13-B133-1893EA0888A7}" sibTransId="{E1904ED2-7717-4CA1-B701-F3E949F1BADD}"/>
    <dgm:cxn modelId="{067D092F-EE2C-4486-A2AD-EB7FD6980F3B}" srcId="{4ED4D894-B318-4ED5-9F71-AD0D84A2A489}" destId="{E8499E3C-948B-40C2-807D-E52975471BD5}" srcOrd="3" destOrd="0" parTransId="{EFE74653-7EEA-41F6-B87E-E03C84D0E744}" sibTransId="{5C72FF5B-CB48-466C-B10A-61F6485BDF14}"/>
    <dgm:cxn modelId="{75FC421A-9633-4B63-A26F-FBD9F6E236CC}" type="presOf" srcId="{AAFEE591-EB57-4737-8776-E95E2E356606}" destId="{4B2AFD0C-2A07-4019-B089-F949E0BED2DC}" srcOrd="0" destOrd="0" presId="urn:microsoft.com/office/officeart/2005/8/layout/vList2"/>
    <dgm:cxn modelId="{BE073A4E-3C34-491E-9ABF-719ADD649CFE}" type="presOf" srcId="{E8499E3C-948B-40C2-807D-E52975471BD5}" destId="{D6A93AE1-8D38-4E4B-A3C6-64FE8F7B2322}" srcOrd="0" destOrd="0" presId="urn:microsoft.com/office/officeart/2005/8/layout/vList2"/>
    <dgm:cxn modelId="{C80660C6-B25F-4FCB-A93B-25BA3C3F2E81}" srcId="{4ED4D894-B318-4ED5-9F71-AD0D84A2A489}" destId="{33EC9CE0-188F-451C-8268-D5DBD9CE6B32}" srcOrd="6" destOrd="0" parTransId="{2A92933C-C5A5-4022-9BCE-F489BB5BF7AC}" sibTransId="{E560E83A-8FB5-412E-8D14-321EB204A98C}"/>
    <dgm:cxn modelId="{5F98EBDB-44D9-4EA5-BFC5-1F8EFA3CD582}" srcId="{4ED4D894-B318-4ED5-9F71-AD0D84A2A489}" destId="{92C6D04C-72F5-48AB-860D-CC9DBEDC9609}" srcOrd="2" destOrd="0" parTransId="{D42A1D4B-E110-4991-8934-777F9952AB1C}" sibTransId="{654A9178-B6DC-4CBD-8EC9-26589E998366}"/>
    <dgm:cxn modelId="{C4951941-41FF-4547-9C3E-FDD7894D63B9}" type="presOf" srcId="{81CE1C9A-3077-4CAE-8D7C-A570134BBDB7}" destId="{0B80F9FB-AE29-4D86-A755-9AF8C2CD57E2}" srcOrd="0" destOrd="0" presId="urn:microsoft.com/office/officeart/2005/8/layout/vList2"/>
    <dgm:cxn modelId="{C62E8CD0-BF60-4CD0-AA02-C999DEAD89A5}" type="presOf" srcId="{F7749760-FE9C-4FB1-90C1-01439AEEA02C}" destId="{A39749BB-D3FE-4EB2-BFE7-6CE7ABD3BDC0}" srcOrd="0" destOrd="0" presId="urn:microsoft.com/office/officeart/2005/8/layout/vList2"/>
    <dgm:cxn modelId="{85BD8256-DBE8-4EE2-92C9-796F92128D6A}" srcId="{4ED4D894-B318-4ED5-9F71-AD0D84A2A489}" destId="{AAFEE591-EB57-4737-8776-E95E2E356606}" srcOrd="4" destOrd="0" parTransId="{5A0A37A1-5257-45C7-856C-44BCECDBAF59}" sibTransId="{0E0C8AFB-B9F9-4D2D-88CE-FBCAFDBDE86C}"/>
    <dgm:cxn modelId="{CD6B2C59-43FE-46EA-8640-BF260C8235A6}" type="presOf" srcId="{4ED4D894-B318-4ED5-9F71-AD0D84A2A489}" destId="{93D0EAC4-A3FB-45EE-BF4F-1102278000FA}" srcOrd="0" destOrd="0" presId="urn:microsoft.com/office/officeart/2005/8/layout/vList2"/>
    <dgm:cxn modelId="{2BF70FF0-E69B-4F31-83EF-877337E438BE}" type="presOf" srcId="{7DAD379D-9FE0-4ABB-99D5-752FCEE00752}" destId="{4F1095F4-BC6F-40CA-83AF-482FB4436CEF}" srcOrd="0" destOrd="0" presId="urn:microsoft.com/office/officeart/2005/8/layout/vList2"/>
    <dgm:cxn modelId="{2198F994-B9F3-4422-8407-219B1CE2A786}" srcId="{4ED4D894-B318-4ED5-9F71-AD0D84A2A489}" destId="{81CE1C9A-3077-4CAE-8D7C-A570134BBDB7}" srcOrd="0" destOrd="0" parTransId="{5799F095-60CB-4E20-B16D-06D6FC352A36}" sibTransId="{524D1EE0-86ED-475A-92F9-DF8A0B574C81}"/>
    <dgm:cxn modelId="{4299BECC-1A61-4DC5-89EE-70397747C461}" srcId="{4ED4D894-B318-4ED5-9F71-AD0D84A2A489}" destId="{7DAD379D-9FE0-4ABB-99D5-752FCEE00752}" srcOrd="5" destOrd="0" parTransId="{CD8FC949-10DF-4153-BE26-CE7B49A5EE08}" sibTransId="{562160DD-D4A1-4AB6-A84B-C64D611D70E4}"/>
    <dgm:cxn modelId="{5A75F1FC-76DD-4BB0-98F4-09622ED7E2A0}" type="presParOf" srcId="{93D0EAC4-A3FB-45EE-BF4F-1102278000FA}" destId="{0B80F9FB-AE29-4D86-A755-9AF8C2CD57E2}" srcOrd="0" destOrd="0" presId="urn:microsoft.com/office/officeart/2005/8/layout/vList2"/>
    <dgm:cxn modelId="{99E30800-5155-4D99-8FF2-ECED8E81F51C}" type="presParOf" srcId="{93D0EAC4-A3FB-45EE-BF4F-1102278000FA}" destId="{84AA867D-99AE-476F-821E-C6CC9FEB7F34}" srcOrd="1" destOrd="0" presId="urn:microsoft.com/office/officeart/2005/8/layout/vList2"/>
    <dgm:cxn modelId="{A229FEED-51EF-4F34-B719-C8542C278F1C}" type="presParOf" srcId="{93D0EAC4-A3FB-45EE-BF4F-1102278000FA}" destId="{A39749BB-D3FE-4EB2-BFE7-6CE7ABD3BDC0}" srcOrd="2" destOrd="0" presId="urn:microsoft.com/office/officeart/2005/8/layout/vList2"/>
    <dgm:cxn modelId="{371AFCDE-912E-4DBA-BF80-AD6315814712}" type="presParOf" srcId="{93D0EAC4-A3FB-45EE-BF4F-1102278000FA}" destId="{9AF1C64D-726F-497D-B26C-9EDC5C440842}" srcOrd="3" destOrd="0" presId="urn:microsoft.com/office/officeart/2005/8/layout/vList2"/>
    <dgm:cxn modelId="{79D0FCE3-14C1-4F36-8E75-99AB27578387}" type="presParOf" srcId="{93D0EAC4-A3FB-45EE-BF4F-1102278000FA}" destId="{E16420E5-F3D5-4EED-ADB2-F91E9F9E56DA}" srcOrd="4" destOrd="0" presId="urn:microsoft.com/office/officeart/2005/8/layout/vList2"/>
    <dgm:cxn modelId="{4E6F19AC-34EF-4F6A-93D7-846E15E55804}" type="presParOf" srcId="{93D0EAC4-A3FB-45EE-BF4F-1102278000FA}" destId="{84EC7CB8-F502-47F0-B5C8-B6805DC3A521}" srcOrd="5" destOrd="0" presId="urn:microsoft.com/office/officeart/2005/8/layout/vList2"/>
    <dgm:cxn modelId="{A3E99F4C-D78E-42B2-9929-AA1FE8F4AFF2}" type="presParOf" srcId="{93D0EAC4-A3FB-45EE-BF4F-1102278000FA}" destId="{D6A93AE1-8D38-4E4B-A3C6-64FE8F7B2322}" srcOrd="6" destOrd="0" presId="urn:microsoft.com/office/officeart/2005/8/layout/vList2"/>
    <dgm:cxn modelId="{D0D5C5A5-3362-4D40-AF44-E436BA11FEFB}" type="presParOf" srcId="{93D0EAC4-A3FB-45EE-BF4F-1102278000FA}" destId="{28129698-918D-453C-97CF-C520F99957AA}" srcOrd="7" destOrd="0" presId="urn:microsoft.com/office/officeart/2005/8/layout/vList2"/>
    <dgm:cxn modelId="{666F789B-D12D-4212-8461-D61D1ACD3DC6}" type="presParOf" srcId="{93D0EAC4-A3FB-45EE-BF4F-1102278000FA}" destId="{4B2AFD0C-2A07-4019-B089-F949E0BED2DC}" srcOrd="8" destOrd="0" presId="urn:microsoft.com/office/officeart/2005/8/layout/vList2"/>
    <dgm:cxn modelId="{88F886B8-2B1A-422B-808A-0D8EB4ED6250}" type="presParOf" srcId="{93D0EAC4-A3FB-45EE-BF4F-1102278000FA}" destId="{2CB5F8A8-2111-45C7-854F-C5845505E31B}" srcOrd="9" destOrd="0" presId="urn:microsoft.com/office/officeart/2005/8/layout/vList2"/>
    <dgm:cxn modelId="{8BCF73A2-5B87-42D7-9928-7A9C601D2F93}" type="presParOf" srcId="{93D0EAC4-A3FB-45EE-BF4F-1102278000FA}" destId="{4F1095F4-BC6F-40CA-83AF-482FB4436CEF}" srcOrd="10" destOrd="0" presId="urn:microsoft.com/office/officeart/2005/8/layout/vList2"/>
    <dgm:cxn modelId="{F136B875-C610-4D62-8434-4C2A59DAB86C}" type="presParOf" srcId="{93D0EAC4-A3FB-45EE-BF4F-1102278000FA}" destId="{DA6DB0BD-EA83-4A6F-87DB-D2BB8CA16F55}" srcOrd="11" destOrd="0" presId="urn:microsoft.com/office/officeart/2005/8/layout/vList2"/>
    <dgm:cxn modelId="{E8C491FD-C046-4191-B32D-CA07213015B2}" type="presParOf" srcId="{93D0EAC4-A3FB-45EE-BF4F-1102278000FA}" destId="{BFD271AB-304F-49C3-9136-993A29C39634}"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80F9FB-AE29-4D86-A755-9AF8C2CD57E2}">
      <dsp:nvSpPr>
        <dsp:cNvPr id="0" name=""/>
        <dsp:cNvSpPr/>
      </dsp:nvSpPr>
      <dsp:spPr>
        <a:xfrm>
          <a:off x="0" y="53447"/>
          <a:ext cx="7200800" cy="5990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GB" sz="1400" kern="1200" dirty="0" smtClean="0"/>
            <a:t>Simple, intuitive interface requiring minimal user interaction</a:t>
          </a:r>
          <a:endParaRPr lang="en-GB" sz="1400" kern="1200" dirty="0"/>
        </a:p>
      </dsp:txBody>
      <dsp:txXfrm>
        <a:off x="29243" y="82690"/>
        <a:ext cx="7142314" cy="540554"/>
      </dsp:txXfrm>
    </dsp:sp>
    <dsp:sp modelId="{A39749BB-D3FE-4EB2-BFE7-6CE7ABD3BDC0}">
      <dsp:nvSpPr>
        <dsp:cNvPr id="0" name=""/>
        <dsp:cNvSpPr/>
      </dsp:nvSpPr>
      <dsp:spPr>
        <a:xfrm>
          <a:off x="0" y="744647"/>
          <a:ext cx="7200800" cy="5990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GB" sz="1400" kern="1200" smtClean="0"/>
            <a:t>Once setting have been chosen, GUI is in ‘autoreduce’ mode and can be minimised</a:t>
          </a:r>
          <a:endParaRPr lang="en-GB" sz="1400" kern="1200"/>
        </a:p>
      </dsp:txBody>
      <dsp:txXfrm>
        <a:off x="29243" y="773890"/>
        <a:ext cx="7142314" cy="540554"/>
      </dsp:txXfrm>
    </dsp:sp>
    <dsp:sp modelId="{E16420E5-F3D5-4EED-ADB2-F91E9F9E56DA}">
      <dsp:nvSpPr>
        <dsp:cNvPr id="0" name=""/>
        <dsp:cNvSpPr/>
      </dsp:nvSpPr>
      <dsp:spPr>
        <a:xfrm>
          <a:off x="0" y="1435847"/>
          <a:ext cx="7200800" cy="5990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GB" sz="1400" kern="1200" smtClean="0"/>
            <a:t>Reduced data should appear as workspaces in MantidPlot for inspection, fitting etc (naming could be set to either run title or naming convention or both – e.g. in a group workspace)</a:t>
          </a:r>
          <a:endParaRPr lang="en-GB" sz="1400" kern="1200"/>
        </a:p>
      </dsp:txBody>
      <dsp:txXfrm>
        <a:off x="29243" y="1465090"/>
        <a:ext cx="7142314" cy="540554"/>
      </dsp:txXfrm>
    </dsp:sp>
    <dsp:sp modelId="{D6A93AE1-8D38-4E4B-A3C6-64FE8F7B2322}">
      <dsp:nvSpPr>
        <dsp:cNvPr id="0" name=""/>
        <dsp:cNvSpPr/>
      </dsp:nvSpPr>
      <dsp:spPr>
        <a:xfrm>
          <a:off x="0" y="2127048"/>
          <a:ext cx="7200800" cy="5990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GB" sz="1400" kern="1200" smtClean="0"/>
            <a:t>Reduced data should also be automatically saved to a specified location in a specified format.</a:t>
          </a:r>
          <a:endParaRPr lang="en-GB" sz="1400" kern="1200"/>
        </a:p>
      </dsp:txBody>
      <dsp:txXfrm>
        <a:off x="29243" y="2156291"/>
        <a:ext cx="7142314" cy="540554"/>
      </dsp:txXfrm>
    </dsp:sp>
    <dsp:sp modelId="{4B2AFD0C-2A07-4019-B089-F949E0BED2DC}">
      <dsp:nvSpPr>
        <dsp:cNvPr id="0" name=""/>
        <dsp:cNvSpPr/>
      </dsp:nvSpPr>
      <dsp:spPr>
        <a:xfrm>
          <a:off x="0" y="2818248"/>
          <a:ext cx="7200800" cy="5990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GB" sz="1400" kern="1200" smtClean="0"/>
            <a:t>Simple tab for eventmode filtering</a:t>
          </a:r>
          <a:endParaRPr lang="en-GB" sz="1400" kern="1200"/>
        </a:p>
      </dsp:txBody>
      <dsp:txXfrm>
        <a:off x="29243" y="2847491"/>
        <a:ext cx="7142314" cy="540554"/>
      </dsp:txXfrm>
    </dsp:sp>
    <dsp:sp modelId="{4F1095F4-BC6F-40CA-83AF-482FB4436CEF}">
      <dsp:nvSpPr>
        <dsp:cNvPr id="0" name=""/>
        <dsp:cNvSpPr/>
      </dsp:nvSpPr>
      <dsp:spPr>
        <a:xfrm>
          <a:off x="0" y="3509448"/>
          <a:ext cx="7200800" cy="5990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GB" sz="1400" kern="1200" smtClean="0"/>
            <a:t>Should generate reduction script for all data (to be used for later re-processing)</a:t>
          </a:r>
          <a:endParaRPr lang="en-GB" sz="1400" kern="1200"/>
        </a:p>
      </dsp:txBody>
      <dsp:txXfrm>
        <a:off x="29243" y="3538691"/>
        <a:ext cx="7142314" cy="540554"/>
      </dsp:txXfrm>
    </dsp:sp>
    <dsp:sp modelId="{BFD271AB-304F-49C3-9136-993A29C39634}">
      <dsp:nvSpPr>
        <dsp:cNvPr id="0" name=""/>
        <dsp:cNvSpPr/>
      </dsp:nvSpPr>
      <dsp:spPr>
        <a:xfrm>
          <a:off x="0" y="4200648"/>
          <a:ext cx="7200800" cy="5990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GB" sz="1400" kern="1200" smtClean="0"/>
            <a:t>GUI could/should be used in conjunction with the web-based ‘autoreduce’</a:t>
          </a:r>
          <a:endParaRPr lang="en-GB" sz="1400" kern="1200"/>
        </a:p>
      </dsp:txBody>
      <dsp:txXfrm>
        <a:off x="29243" y="4229891"/>
        <a:ext cx="7142314" cy="5405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CF44368-D8AD-4263-9F3D-ECD82E8D3D49}" type="datetimeFigureOut">
              <a:rPr lang="en-GB" smtClean="0"/>
              <a:t>13/07/2016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DEC779-B903-451A-B0D5-15F28FA6D97D}" type="slidenum">
              <a:rPr lang="en-GB" smtClean="0"/>
              <a:t>‹#›</a:t>
            </a:fld>
            <a:endParaRPr lang="en-GB"/>
          </a:p>
        </p:txBody>
      </p:sp>
    </p:spTree>
    <p:extLst>
      <p:ext uri="{BB962C8B-B14F-4D97-AF65-F5344CB8AC3E}">
        <p14:creationId xmlns:p14="http://schemas.microsoft.com/office/powerpoint/2010/main" val="3078674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CF44368-D8AD-4263-9F3D-ECD82E8D3D49}" type="datetimeFigureOut">
              <a:rPr lang="en-GB" smtClean="0"/>
              <a:t>13/07/2016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DEC779-B903-451A-B0D5-15F28FA6D97D}" type="slidenum">
              <a:rPr lang="en-GB" smtClean="0"/>
              <a:t>‹#›</a:t>
            </a:fld>
            <a:endParaRPr lang="en-GB"/>
          </a:p>
        </p:txBody>
      </p:sp>
    </p:spTree>
    <p:extLst>
      <p:ext uri="{BB962C8B-B14F-4D97-AF65-F5344CB8AC3E}">
        <p14:creationId xmlns:p14="http://schemas.microsoft.com/office/powerpoint/2010/main" val="191352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CF44368-D8AD-4263-9F3D-ECD82E8D3D49}" type="datetimeFigureOut">
              <a:rPr lang="en-GB" smtClean="0"/>
              <a:t>13/07/2016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DEC779-B903-451A-B0D5-15F28FA6D97D}" type="slidenum">
              <a:rPr lang="en-GB" smtClean="0"/>
              <a:t>‹#›</a:t>
            </a:fld>
            <a:endParaRPr lang="en-GB"/>
          </a:p>
        </p:txBody>
      </p:sp>
    </p:spTree>
    <p:extLst>
      <p:ext uri="{BB962C8B-B14F-4D97-AF65-F5344CB8AC3E}">
        <p14:creationId xmlns:p14="http://schemas.microsoft.com/office/powerpoint/2010/main" val="494477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CF44368-D8AD-4263-9F3D-ECD82E8D3D49}" type="datetimeFigureOut">
              <a:rPr lang="en-GB" smtClean="0"/>
              <a:t>13/07/2016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DEC779-B903-451A-B0D5-15F28FA6D97D}" type="slidenum">
              <a:rPr lang="en-GB" smtClean="0"/>
              <a:t>‹#›</a:t>
            </a:fld>
            <a:endParaRPr lang="en-GB"/>
          </a:p>
        </p:txBody>
      </p:sp>
    </p:spTree>
    <p:extLst>
      <p:ext uri="{BB962C8B-B14F-4D97-AF65-F5344CB8AC3E}">
        <p14:creationId xmlns:p14="http://schemas.microsoft.com/office/powerpoint/2010/main" val="326192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F44368-D8AD-4263-9F3D-ECD82E8D3D49}" type="datetimeFigureOut">
              <a:rPr lang="en-GB" smtClean="0"/>
              <a:t>13/07/2016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DEC779-B903-451A-B0D5-15F28FA6D97D}" type="slidenum">
              <a:rPr lang="en-GB" smtClean="0"/>
              <a:t>‹#›</a:t>
            </a:fld>
            <a:endParaRPr lang="en-GB"/>
          </a:p>
        </p:txBody>
      </p:sp>
    </p:spTree>
    <p:extLst>
      <p:ext uri="{BB962C8B-B14F-4D97-AF65-F5344CB8AC3E}">
        <p14:creationId xmlns:p14="http://schemas.microsoft.com/office/powerpoint/2010/main" val="3950738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CF44368-D8AD-4263-9F3D-ECD82E8D3D49}" type="datetimeFigureOut">
              <a:rPr lang="en-GB" smtClean="0"/>
              <a:t>13/07/2016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DEC779-B903-451A-B0D5-15F28FA6D97D}" type="slidenum">
              <a:rPr lang="en-GB" smtClean="0"/>
              <a:t>‹#›</a:t>
            </a:fld>
            <a:endParaRPr lang="en-GB"/>
          </a:p>
        </p:txBody>
      </p:sp>
    </p:spTree>
    <p:extLst>
      <p:ext uri="{BB962C8B-B14F-4D97-AF65-F5344CB8AC3E}">
        <p14:creationId xmlns:p14="http://schemas.microsoft.com/office/powerpoint/2010/main" val="3989311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CF44368-D8AD-4263-9F3D-ECD82E8D3D49}" type="datetimeFigureOut">
              <a:rPr lang="en-GB" smtClean="0"/>
              <a:t>13/07/2016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CDEC779-B903-451A-B0D5-15F28FA6D97D}" type="slidenum">
              <a:rPr lang="en-GB" smtClean="0"/>
              <a:t>‹#›</a:t>
            </a:fld>
            <a:endParaRPr lang="en-GB"/>
          </a:p>
        </p:txBody>
      </p:sp>
    </p:spTree>
    <p:extLst>
      <p:ext uri="{BB962C8B-B14F-4D97-AF65-F5344CB8AC3E}">
        <p14:creationId xmlns:p14="http://schemas.microsoft.com/office/powerpoint/2010/main" val="96780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CF44368-D8AD-4263-9F3D-ECD82E8D3D49}" type="datetimeFigureOut">
              <a:rPr lang="en-GB" smtClean="0"/>
              <a:t>13/07/2016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CDEC779-B903-451A-B0D5-15F28FA6D97D}" type="slidenum">
              <a:rPr lang="en-GB" smtClean="0"/>
              <a:t>‹#›</a:t>
            </a:fld>
            <a:endParaRPr lang="en-GB"/>
          </a:p>
        </p:txBody>
      </p:sp>
    </p:spTree>
    <p:extLst>
      <p:ext uri="{BB962C8B-B14F-4D97-AF65-F5344CB8AC3E}">
        <p14:creationId xmlns:p14="http://schemas.microsoft.com/office/powerpoint/2010/main" val="1192516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44368-D8AD-4263-9F3D-ECD82E8D3D49}" type="datetimeFigureOut">
              <a:rPr lang="en-GB" smtClean="0"/>
              <a:t>13/07/2016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CDEC779-B903-451A-B0D5-15F28FA6D97D}" type="slidenum">
              <a:rPr lang="en-GB" smtClean="0"/>
              <a:t>‹#›</a:t>
            </a:fld>
            <a:endParaRPr lang="en-GB"/>
          </a:p>
        </p:txBody>
      </p:sp>
    </p:spTree>
    <p:extLst>
      <p:ext uri="{BB962C8B-B14F-4D97-AF65-F5344CB8AC3E}">
        <p14:creationId xmlns:p14="http://schemas.microsoft.com/office/powerpoint/2010/main" val="3570926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F44368-D8AD-4263-9F3D-ECD82E8D3D49}" type="datetimeFigureOut">
              <a:rPr lang="en-GB" smtClean="0"/>
              <a:t>13/07/2016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DEC779-B903-451A-B0D5-15F28FA6D97D}" type="slidenum">
              <a:rPr lang="en-GB" smtClean="0"/>
              <a:t>‹#›</a:t>
            </a:fld>
            <a:endParaRPr lang="en-GB"/>
          </a:p>
        </p:txBody>
      </p:sp>
    </p:spTree>
    <p:extLst>
      <p:ext uri="{BB962C8B-B14F-4D97-AF65-F5344CB8AC3E}">
        <p14:creationId xmlns:p14="http://schemas.microsoft.com/office/powerpoint/2010/main" val="1110740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F44368-D8AD-4263-9F3D-ECD82E8D3D49}" type="datetimeFigureOut">
              <a:rPr lang="en-GB" smtClean="0"/>
              <a:t>13/07/2016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DEC779-B903-451A-B0D5-15F28FA6D97D}" type="slidenum">
              <a:rPr lang="en-GB" smtClean="0"/>
              <a:t>‹#›</a:t>
            </a:fld>
            <a:endParaRPr lang="en-GB"/>
          </a:p>
        </p:txBody>
      </p:sp>
    </p:spTree>
    <p:extLst>
      <p:ext uri="{BB962C8B-B14F-4D97-AF65-F5344CB8AC3E}">
        <p14:creationId xmlns:p14="http://schemas.microsoft.com/office/powerpoint/2010/main" val="235480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F44368-D8AD-4263-9F3D-ECD82E8D3D49}" type="datetimeFigureOut">
              <a:rPr lang="en-GB" smtClean="0"/>
              <a:t>13/07/2016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DEC779-B903-451A-B0D5-15F28FA6D97D}" type="slidenum">
              <a:rPr lang="en-GB" smtClean="0"/>
              <a:t>‹#›</a:t>
            </a:fld>
            <a:endParaRPr lang="en-GB"/>
          </a:p>
        </p:txBody>
      </p:sp>
    </p:spTree>
    <p:extLst>
      <p:ext uri="{BB962C8B-B14F-4D97-AF65-F5344CB8AC3E}">
        <p14:creationId xmlns:p14="http://schemas.microsoft.com/office/powerpoint/2010/main" val="1744531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New Advanced GUI for </a:t>
            </a:r>
            <a:br>
              <a:rPr lang="en-GB" b="1" dirty="0" smtClean="0"/>
            </a:br>
            <a:r>
              <a:rPr lang="en-GB" b="1" dirty="0" smtClean="0"/>
              <a:t>Reflectometry at ISIS</a:t>
            </a:r>
            <a:endParaRPr lang="en-GB" b="1"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53328010"/>
              </p:ext>
            </p:extLst>
          </p:nvPr>
        </p:nvGraphicFramePr>
        <p:xfrm>
          <a:off x="971600" y="1600200"/>
          <a:ext cx="7200800" cy="4853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1537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000" y="720000"/>
            <a:ext cx="7193280" cy="5189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H="1" flipV="1">
            <a:off x="2375756" y="3140968"/>
            <a:ext cx="504056" cy="576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07804" y="3573015"/>
            <a:ext cx="3204356" cy="1200329"/>
          </a:xfrm>
          <a:prstGeom prst="rect">
            <a:avLst/>
          </a:prstGeom>
          <a:noFill/>
        </p:spPr>
        <p:txBody>
          <a:bodyPr wrap="square" rtlCol="0">
            <a:spAutoFit/>
          </a:bodyPr>
          <a:lstStyle/>
          <a:p>
            <a:r>
              <a:rPr lang="en-GB" b="1" dirty="0" smtClean="0"/>
              <a:t>Tree view, containing individual runs for a given sample.</a:t>
            </a:r>
          </a:p>
          <a:p>
            <a:r>
              <a:rPr lang="en-GB" b="1" dirty="0" smtClean="0"/>
              <a:t>Main branch is labelled with sample/run title.</a:t>
            </a:r>
            <a:endParaRPr lang="en-GB" b="1" dirty="0"/>
          </a:p>
        </p:txBody>
      </p:sp>
      <p:cxnSp>
        <p:nvCxnSpPr>
          <p:cNvPr id="11" name="Straight Arrow Connector 10"/>
          <p:cNvCxnSpPr/>
          <p:nvPr/>
        </p:nvCxnSpPr>
        <p:spPr>
          <a:xfrm flipH="1" flipV="1">
            <a:off x="2096108" y="4952229"/>
            <a:ext cx="504056" cy="576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91780" y="5085184"/>
            <a:ext cx="3204356" cy="923330"/>
          </a:xfrm>
          <a:prstGeom prst="rect">
            <a:avLst/>
          </a:prstGeom>
          <a:noFill/>
        </p:spPr>
        <p:txBody>
          <a:bodyPr wrap="square" rtlCol="0">
            <a:spAutoFit/>
          </a:bodyPr>
          <a:lstStyle/>
          <a:p>
            <a:r>
              <a:rPr lang="en-GB" b="1" dirty="0" smtClean="0"/>
              <a:t>Two or three ‘Pages’ in case one experiment has groups of runs with different ‘settings’.</a:t>
            </a:r>
            <a:endParaRPr lang="en-GB" b="1" dirty="0"/>
          </a:p>
        </p:txBody>
      </p:sp>
      <p:sp>
        <p:nvSpPr>
          <p:cNvPr id="13" name="TextBox 12"/>
          <p:cNvSpPr txBox="1"/>
          <p:nvPr/>
        </p:nvSpPr>
        <p:spPr>
          <a:xfrm>
            <a:off x="1080000" y="6093296"/>
            <a:ext cx="7193280" cy="646331"/>
          </a:xfrm>
          <a:prstGeom prst="rect">
            <a:avLst/>
          </a:prstGeom>
          <a:noFill/>
        </p:spPr>
        <p:txBody>
          <a:bodyPr wrap="square" rtlCol="0">
            <a:spAutoFit/>
          </a:bodyPr>
          <a:lstStyle/>
          <a:p>
            <a:r>
              <a:rPr lang="en-GB" b="1" dirty="0" smtClean="0"/>
              <a:t>The first ‘Page’ should be automatically populated (</a:t>
            </a:r>
            <a:r>
              <a:rPr lang="en-GB" b="1" dirty="0" err="1" smtClean="0"/>
              <a:t>autoreduce</a:t>
            </a:r>
            <a:r>
              <a:rPr lang="en-GB" b="1" dirty="0" smtClean="0"/>
              <a:t>?). Then, drag and drop into other pages for re-processing with different ‘settings’</a:t>
            </a:r>
            <a:endParaRPr lang="en-GB" b="1" dirty="0"/>
          </a:p>
        </p:txBody>
      </p:sp>
      <p:cxnSp>
        <p:nvCxnSpPr>
          <p:cNvPr id="14" name="Straight Arrow Connector 13"/>
          <p:cNvCxnSpPr/>
          <p:nvPr/>
        </p:nvCxnSpPr>
        <p:spPr>
          <a:xfrm flipH="1">
            <a:off x="3923928" y="576064"/>
            <a:ext cx="807709" cy="1124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31636" y="119835"/>
            <a:ext cx="3541643" cy="923330"/>
          </a:xfrm>
          <a:prstGeom prst="rect">
            <a:avLst/>
          </a:prstGeom>
          <a:noFill/>
        </p:spPr>
        <p:txBody>
          <a:bodyPr wrap="square" rtlCol="0">
            <a:spAutoFit/>
          </a:bodyPr>
          <a:lstStyle/>
          <a:p>
            <a:r>
              <a:rPr lang="en-GB" b="1" dirty="0" smtClean="0"/>
              <a:t>Filtering for finding runs and for specifying which data range should </a:t>
            </a:r>
            <a:r>
              <a:rPr lang="en-GB" b="1" dirty="0" err="1" smtClean="0"/>
              <a:t>autoreduce</a:t>
            </a:r>
            <a:r>
              <a:rPr lang="en-GB" b="1" dirty="0" smtClean="0"/>
              <a:t>.</a:t>
            </a:r>
            <a:endParaRPr lang="en-GB" b="1" dirty="0"/>
          </a:p>
        </p:txBody>
      </p:sp>
    </p:spTree>
    <p:extLst>
      <p:ext uri="{BB962C8B-B14F-4D97-AF65-F5344CB8AC3E}">
        <p14:creationId xmlns:p14="http://schemas.microsoft.com/office/powerpoint/2010/main" val="2001792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000" y="720000"/>
            <a:ext cx="7193280" cy="5189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9376" t="32964" r="62749" b="58809"/>
          <a:stretch/>
        </p:blipFill>
        <p:spPr bwMode="auto">
          <a:xfrm>
            <a:off x="1953928" y="2233061"/>
            <a:ext cx="933651" cy="548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V="1">
            <a:off x="2591780" y="2708921"/>
            <a:ext cx="0" cy="7597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27007" y="3468702"/>
            <a:ext cx="3204356" cy="646331"/>
          </a:xfrm>
          <a:prstGeom prst="rect">
            <a:avLst/>
          </a:prstGeom>
          <a:noFill/>
        </p:spPr>
        <p:txBody>
          <a:bodyPr wrap="square" rtlCol="0">
            <a:spAutoFit/>
          </a:bodyPr>
          <a:lstStyle/>
          <a:p>
            <a:r>
              <a:rPr lang="en-GB" b="1" dirty="0" smtClean="0"/>
              <a:t>Context menu for plotting, moving to other page etc.</a:t>
            </a:r>
            <a:endParaRPr lang="en-GB" b="1" dirty="0"/>
          </a:p>
        </p:txBody>
      </p:sp>
      <p:cxnSp>
        <p:nvCxnSpPr>
          <p:cNvPr id="8" name="Straight Arrow Connector 7"/>
          <p:cNvCxnSpPr/>
          <p:nvPr/>
        </p:nvCxnSpPr>
        <p:spPr>
          <a:xfrm flipH="1" flipV="1">
            <a:off x="1799692" y="5662991"/>
            <a:ext cx="252028" cy="4320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25606" y="6095037"/>
            <a:ext cx="3996444" cy="646331"/>
          </a:xfrm>
          <a:prstGeom prst="rect">
            <a:avLst/>
          </a:prstGeom>
          <a:noFill/>
        </p:spPr>
        <p:txBody>
          <a:bodyPr wrap="square" rtlCol="0">
            <a:spAutoFit/>
          </a:bodyPr>
          <a:lstStyle/>
          <a:p>
            <a:r>
              <a:rPr lang="en-GB" b="1" dirty="0" smtClean="0"/>
              <a:t>Adding, removing and re-ordering of runs to be processed</a:t>
            </a:r>
            <a:endParaRPr lang="en-GB" b="1" dirty="0"/>
          </a:p>
        </p:txBody>
      </p:sp>
      <p:cxnSp>
        <p:nvCxnSpPr>
          <p:cNvPr id="11" name="Straight Arrow Connector 10"/>
          <p:cNvCxnSpPr/>
          <p:nvPr/>
        </p:nvCxnSpPr>
        <p:spPr>
          <a:xfrm flipV="1">
            <a:off x="6243486" y="5589240"/>
            <a:ext cx="0" cy="4320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184068" y="6093294"/>
            <a:ext cx="3096344" cy="369332"/>
          </a:xfrm>
          <a:prstGeom prst="rect">
            <a:avLst/>
          </a:prstGeom>
          <a:noFill/>
        </p:spPr>
        <p:txBody>
          <a:bodyPr wrap="square" rtlCol="0">
            <a:spAutoFit/>
          </a:bodyPr>
          <a:lstStyle/>
          <a:p>
            <a:r>
              <a:rPr lang="en-GB" b="1" dirty="0" smtClean="0"/>
              <a:t>Processing individual rows</a:t>
            </a:r>
            <a:endParaRPr lang="en-GB" b="1" dirty="0"/>
          </a:p>
        </p:txBody>
      </p:sp>
      <p:sp>
        <p:nvSpPr>
          <p:cNvPr id="16" name="TextBox 15"/>
          <p:cNvSpPr txBox="1"/>
          <p:nvPr/>
        </p:nvSpPr>
        <p:spPr>
          <a:xfrm>
            <a:off x="4752020" y="3356992"/>
            <a:ext cx="3204356" cy="1477328"/>
          </a:xfrm>
          <a:prstGeom prst="rect">
            <a:avLst/>
          </a:prstGeom>
          <a:noFill/>
        </p:spPr>
        <p:txBody>
          <a:bodyPr wrap="square" rtlCol="0">
            <a:spAutoFit/>
          </a:bodyPr>
          <a:lstStyle/>
          <a:p>
            <a:r>
              <a:rPr lang="en-GB" b="1" dirty="0" smtClean="0"/>
              <a:t>Parameters such as q-ranges, resolution, scaling, transmission run(s) can be edited (changed from defaults) in-line here.</a:t>
            </a:r>
            <a:endParaRPr lang="en-GB" b="1" dirty="0"/>
          </a:p>
        </p:txBody>
      </p:sp>
      <p:cxnSp>
        <p:nvCxnSpPr>
          <p:cNvPr id="17" name="Straight Arrow Connector 16"/>
          <p:cNvCxnSpPr/>
          <p:nvPr/>
        </p:nvCxnSpPr>
        <p:spPr>
          <a:xfrm flipH="1" flipV="1">
            <a:off x="4752020" y="3088811"/>
            <a:ext cx="540060" cy="2681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213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000" y="720000"/>
            <a:ext cx="7193280" cy="5189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080000" y="179348"/>
            <a:ext cx="7193280" cy="369332"/>
          </a:xfrm>
          <a:prstGeom prst="rect">
            <a:avLst/>
          </a:prstGeom>
          <a:noFill/>
        </p:spPr>
        <p:txBody>
          <a:bodyPr wrap="square" rtlCol="0">
            <a:spAutoFit/>
          </a:bodyPr>
          <a:lstStyle/>
          <a:p>
            <a:r>
              <a:rPr lang="en-GB" b="1" dirty="0" smtClean="0"/>
              <a:t>Event mode filtering setting for each ‘page’ (set of runs).</a:t>
            </a:r>
            <a:endParaRPr lang="en-GB" b="1" dirty="0"/>
          </a:p>
        </p:txBody>
      </p:sp>
    </p:spTree>
    <p:extLst>
      <p:ext uri="{BB962C8B-B14F-4D97-AF65-F5344CB8AC3E}">
        <p14:creationId xmlns:p14="http://schemas.microsoft.com/office/powerpoint/2010/main" val="3455364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000" y="720000"/>
            <a:ext cx="7193280" cy="5189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80000" y="116632"/>
            <a:ext cx="7193280" cy="646331"/>
          </a:xfrm>
          <a:prstGeom prst="rect">
            <a:avLst/>
          </a:prstGeom>
          <a:noFill/>
        </p:spPr>
        <p:txBody>
          <a:bodyPr wrap="square" rtlCol="0">
            <a:spAutoFit/>
          </a:bodyPr>
          <a:lstStyle/>
          <a:p>
            <a:r>
              <a:rPr lang="en-GB" b="1" dirty="0" smtClean="0"/>
              <a:t>Settings for each ‘page’ (set of runs). Will be pre-populated from IDF/</a:t>
            </a:r>
            <a:r>
              <a:rPr lang="en-GB" b="1" dirty="0" err="1" smtClean="0"/>
              <a:t>paramter</a:t>
            </a:r>
            <a:r>
              <a:rPr lang="en-GB" b="1" dirty="0" smtClean="0"/>
              <a:t> file of selected instrument.</a:t>
            </a:r>
            <a:endParaRPr lang="en-GB" b="1" dirty="0"/>
          </a:p>
        </p:txBody>
      </p:sp>
    </p:spTree>
    <p:extLst>
      <p:ext uri="{BB962C8B-B14F-4D97-AF65-F5344CB8AC3E}">
        <p14:creationId xmlns:p14="http://schemas.microsoft.com/office/powerpoint/2010/main" val="4247549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891" t="10472" r="19928" b="13309"/>
          <a:stretch/>
        </p:blipFill>
        <p:spPr bwMode="auto">
          <a:xfrm>
            <a:off x="1129184" y="725788"/>
            <a:ext cx="6656311" cy="5079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H="1" flipV="1">
            <a:off x="1763688" y="4581128"/>
            <a:ext cx="584448" cy="1448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348136" y="3645024"/>
            <a:ext cx="639688" cy="23846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348136" y="5013176"/>
            <a:ext cx="1071736" cy="1016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29184" y="6045780"/>
            <a:ext cx="2794744" cy="369332"/>
          </a:xfrm>
          <a:prstGeom prst="rect">
            <a:avLst/>
          </a:prstGeom>
          <a:noFill/>
        </p:spPr>
        <p:txBody>
          <a:bodyPr wrap="square" rtlCol="0">
            <a:spAutoFit/>
          </a:bodyPr>
          <a:lstStyle/>
          <a:p>
            <a:r>
              <a:rPr lang="en-GB" b="1" dirty="0" smtClean="0"/>
              <a:t>fully customisable graphs</a:t>
            </a:r>
            <a:endParaRPr lang="en-GB" b="1" dirty="0"/>
          </a:p>
        </p:txBody>
      </p:sp>
      <p:sp>
        <p:nvSpPr>
          <p:cNvPr id="13" name="TextBox 12"/>
          <p:cNvSpPr txBox="1"/>
          <p:nvPr/>
        </p:nvSpPr>
        <p:spPr>
          <a:xfrm>
            <a:off x="5724128" y="4427239"/>
            <a:ext cx="1872208" cy="307777"/>
          </a:xfrm>
          <a:prstGeom prst="rect">
            <a:avLst/>
          </a:prstGeom>
          <a:noFill/>
        </p:spPr>
        <p:txBody>
          <a:bodyPr wrap="square" rtlCol="0">
            <a:spAutoFit/>
          </a:bodyPr>
          <a:lstStyle/>
          <a:p>
            <a:r>
              <a:rPr lang="en-GB" sz="1400" b="1" dirty="0" smtClean="0"/>
              <a:t>Flood file:</a:t>
            </a:r>
            <a:endParaRPr lang="en-GB" sz="1400" b="1" dirty="0"/>
          </a:p>
        </p:txBody>
      </p:sp>
      <p:sp>
        <p:nvSpPr>
          <p:cNvPr id="14" name="Rectangle 13"/>
          <p:cNvSpPr/>
          <p:nvPr/>
        </p:nvSpPr>
        <p:spPr>
          <a:xfrm>
            <a:off x="6588224" y="4504183"/>
            <a:ext cx="792088" cy="15388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5724128" y="4653136"/>
            <a:ext cx="1872208" cy="307777"/>
          </a:xfrm>
          <a:prstGeom prst="rect">
            <a:avLst/>
          </a:prstGeom>
          <a:noFill/>
        </p:spPr>
        <p:txBody>
          <a:bodyPr wrap="square" rtlCol="0">
            <a:spAutoFit/>
          </a:bodyPr>
          <a:lstStyle/>
          <a:p>
            <a:r>
              <a:rPr lang="en-GB" sz="1400" b="1" dirty="0" smtClean="0"/>
              <a:t>Mask file:</a:t>
            </a:r>
            <a:endParaRPr lang="en-GB" sz="1400" b="1" dirty="0"/>
          </a:p>
        </p:txBody>
      </p:sp>
      <p:sp>
        <p:nvSpPr>
          <p:cNvPr id="16" name="Rectangle 15"/>
          <p:cNvSpPr/>
          <p:nvPr/>
        </p:nvSpPr>
        <p:spPr>
          <a:xfrm>
            <a:off x="6588224" y="4730080"/>
            <a:ext cx="792088" cy="15388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p:cNvCxnSpPr>
            <a:stCxn id="19" idx="1"/>
          </p:cNvCxnSpPr>
          <p:nvPr/>
        </p:nvCxnSpPr>
        <p:spPr>
          <a:xfrm flipH="1" flipV="1">
            <a:off x="4777184" y="2350368"/>
            <a:ext cx="1018952" cy="6543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96136" y="2850865"/>
            <a:ext cx="1784176" cy="307777"/>
          </a:xfrm>
          <a:prstGeom prst="rect">
            <a:avLst/>
          </a:prstGeom>
          <a:noFill/>
        </p:spPr>
        <p:txBody>
          <a:bodyPr wrap="square" rtlCol="0">
            <a:spAutoFit/>
          </a:bodyPr>
          <a:lstStyle/>
          <a:p>
            <a:r>
              <a:rPr lang="en-GB" sz="1400" b="1" dirty="0" smtClean="0"/>
              <a:t>Background:</a:t>
            </a:r>
            <a:endParaRPr lang="en-GB" sz="1400" b="1" dirty="0"/>
          </a:p>
        </p:txBody>
      </p:sp>
      <p:sp>
        <p:nvSpPr>
          <p:cNvPr id="20" name="TextBox 19"/>
          <p:cNvSpPr txBox="1"/>
          <p:nvPr/>
        </p:nvSpPr>
        <p:spPr>
          <a:xfrm>
            <a:off x="5796136" y="3121223"/>
            <a:ext cx="1800200" cy="307777"/>
          </a:xfrm>
          <a:prstGeom prst="rect">
            <a:avLst/>
          </a:prstGeom>
          <a:noFill/>
        </p:spPr>
        <p:txBody>
          <a:bodyPr wrap="square" rtlCol="0">
            <a:spAutoFit/>
          </a:bodyPr>
          <a:lstStyle/>
          <a:p>
            <a:r>
              <a:rPr lang="en-GB" sz="1400" b="1" dirty="0" smtClean="0"/>
              <a:t>Specular:</a:t>
            </a:r>
            <a:endParaRPr lang="en-GB" sz="1400" b="1" dirty="0"/>
          </a:p>
        </p:txBody>
      </p:sp>
      <p:cxnSp>
        <p:nvCxnSpPr>
          <p:cNvPr id="21" name="Straight Arrow Connector 20"/>
          <p:cNvCxnSpPr>
            <a:stCxn id="20" idx="1"/>
          </p:cNvCxnSpPr>
          <p:nvPr/>
        </p:nvCxnSpPr>
        <p:spPr>
          <a:xfrm flipH="1">
            <a:off x="4777184" y="3275112"/>
            <a:ext cx="1018952" cy="1287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457368" y="1385344"/>
            <a:ext cx="4050736" cy="15388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solidFill>
                  <a:schemeClr val="tx1"/>
                </a:solidFill>
              </a:rPr>
              <a:t>Lots of edit buttons</a:t>
            </a:r>
            <a:endParaRPr lang="en-GB" sz="1400" b="1" dirty="0">
              <a:solidFill>
                <a:schemeClr val="tx1"/>
              </a:solidFill>
            </a:endParaRPr>
          </a:p>
        </p:txBody>
      </p:sp>
      <p:sp>
        <p:nvSpPr>
          <p:cNvPr id="18" name="TextBox 17"/>
          <p:cNvSpPr txBox="1"/>
          <p:nvPr/>
        </p:nvSpPr>
        <p:spPr>
          <a:xfrm>
            <a:off x="1080000" y="116632"/>
            <a:ext cx="7193280" cy="646331"/>
          </a:xfrm>
          <a:prstGeom prst="rect">
            <a:avLst/>
          </a:prstGeom>
          <a:noFill/>
        </p:spPr>
        <p:txBody>
          <a:bodyPr wrap="square" rtlCol="0">
            <a:spAutoFit/>
          </a:bodyPr>
          <a:lstStyle/>
          <a:p>
            <a:r>
              <a:rPr lang="en-GB" b="1" dirty="0" smtClean="0"/>
              <a:t>This can be a tab similar to the ‘</a:t>
            </a:r>
            <a:r>
              <a:rPr lang="en-GB" b="1" dirty="0" err="1" smtClean="0"/>
              <a:t>SliceViewer</a:t>
            </a:r>
            <a:r>
              <a:rPr lang="en-GB" b="1" dirty="0" smtClean="0"/>
              <a:t>’, but with improved functionality (irregular pixel ranges, editable cut graphs etc.)</a:t>
            </a:r>
            <a:endParaRPr lang="en-GB" b="1" dirty="0"/>
          </a:p>
        </p:txBody>
      </p:sp>
    </p:spTree>
    <p:extLst>
      <p:ext uri="{BB962C8B-B14F-4D97-AF65-F5344CB8AC3E}">
        <p14:creationId xmlns:p14="http://schemas.microsoft.com/office/powerpoint/2010/main" val="3516301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000" y="1120100"/>
            <a:ext cx="7193280" cy="5189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80000" y="116632"/>
            <a:ext cx="7193280" cy="923330"/>
          </a:xfrm>
          <a:prstGeom prst="rect">
            <a:avLst/>
          </a:prstGeom>
          <a:noFill/>
        </p:spPr>
        <p:txBody>
          <a:bodyPr wrap="square" rtlCol="0">
            <a:spAutoFit/>
          </a:bodyPr>
          <a:lstStyle/>
          <a:p>
            <a:r>
              <a:rPr lang="en-GB" b="1" dirty="0" smtClean="0"/>
              <a:t>Saving should also happen automatically, at the end of the processing chain, into the specified directory. Separate saving with custom options should also be possible, just as it works now in the Reflectometry GUI.</a:t>
            </a:r>
            <a:endParaRPr lang="en-GB" b="1" dirty="0"/>
          </a:p>
        </p:txBody>
      </p:sp>
    </p:spTree>
    <p:extLst>
      <p:ext uri="{BB962C8B-B14F-4D97-AF65-F5344CB8AC3E}">
        <p14:creationId xmlns:p14="http://schemas.microsoft.com/office/powerpoint/2010/main" val="2857176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11544</TotalTime>
  <Words>353</Words>
  <Application>Microsoft Office PowerPoint</Application>
  <PresentationFormat>On-screen Show (4:3)</PresentationFormat>
  <Paragraphs>27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New Advanced GUI for  Reflectometry at ISIS</vt:lpstr>
      <vt:lpstr>PowerPoint Presentation</vt:lpstr>
      <vt:lpstr>PowerPoint Presentation</vt:lpstr>
      <vt:lpstr>PowerPoint Presentation</vt:lpstr>
      <vt:lpstr>PowerPoint Presentation</vt:lpstr>
      <vt:lpstr>PowerPoint Presentation</vt:lpstr>
      <vt:lpstr>PowerPoint Presentation</vt:lpstr>
    </vt:vector>
  </TitlesOfParts>
  <Company>STFC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Skoda, Maximilian (STFC,RAL,ISIS)</dc:creator>
  <cp:lastModifiedBy>Alvarez Banos, Raquel (STFC,RAL,ISIS)</cp:lastModifiedBy>
  <cp:revision>18</cp:revision>
  <dcterms:created xsi:type="dcterms:W3CDTF">2016-05-04T14:40:28Z</dcterms:created>
  <dcterms:modified xsi:type="dcterms:W3CDTF">2016-07-13T13:33:09Z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