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3"/>
  </p:notesMasterIdLst>
  <p:sldIdLst>
    <p:sldId id="408" r:id="rId2"/>
    <p:sldId id="409" r:id="rId3"/>
    <p:sldId id="415" r:id="rId4"/>
    <p:sldId id="417" r:id="rId5"/>
    <p:sldId id="416" r:id="rId6"/>
    <p:sldId id="426" r:id="rId7"/>
    <p:sldId id="418" r:id="rId8"/>
    <p:sldId id="419" r:id="rId9"/>
    <p:sldId id="430" r:id="rId10"/>
    <p:sldId id="420" r:id="rId11"/>
    <p:sldId id="422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EEEEEE"/>
    <a:srgbClr val="E1E1E1"/>
    <a:srgbClr val="E1E8E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98" autoAdjust="0"/>
  </p:normalViewPr>
  <p:slideViewPr>
    <p:cSldViewPr>
      <p:cViewPr varScale="1">
        <p:scale>
          <a:sx n="99" d="100"/>
          <a:sy n="99" d="100"/>
        </p:scale>
        <p:origin x="-6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C5A6BFE7-F88E-47BC-8480-AE0877F66E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296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 descr="C:\Mantid\Documents\Images\icons\New Icons\mantid_256.pn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09" y="625475"/>
            <a:ext cx="5209232" cy="520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NS_logo_words_trans_back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097476"/>
            <a:ext cx="971600" cy="650006"/>
          </a:xfrm>
          <a:prstGeom prst="rect">
            <a:avLst/>
          </a:prstGeom>
          <a:noFill/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  <a:noFill/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  <a:noFill/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356314"/>
            <a:ext cx="1708150" cy="36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C:\Mantid\Documents\Images\ISIS Logo - Transparent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56436"/>
            <a:ext cx="11620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3" name="Picture 5" descr="C:\Mantid\Documents\Images\Tessella_Logo - Transparent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99" y="6165304"/>
            <a:ext cx="1379123" cy="55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04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171450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71450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6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5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0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5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2" name="Picture 8" descr="C:\Mantid\Documents\Images\icons\New Icons\mantid_256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9259" cy="76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767" y="6367259"/>
            <a:ext cx="1159873" cy="24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ntidproject.org/Category:Developme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articles/fork-a-rep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your_email@youremail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ntidproject/manti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projects/mantid/files/develope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GB" sz="4800" dirty="0"/>
              <a:t>Demo: How to build </a:t>
            </a:r>
            <a:r>
              <a:rPr lang="en-GB" sz="4800" dirty="0" err="1"/>
              <a:t>Mantid</a:t>
            </a:r>
            <a:r>
              <a:rPr lang="en-GB" sz="4800" dirty="0"/>
              <a:t> from </a:t>
            </a:r>
            <a:r>
              <a:rPr lang="en-GB" sz="4800" dirty="0" smtClean="0"/>
              <a:t>source</a:t>
            </a:r>
          </a:p>
          <a:p>
            <a:pPr marL="0" indent="0" algn="ctr">
              <a:buNone/>
            </a:pPr>
            <a:r>
              <a:rPr lang="en-GB" sz="2000" dirty="0">
                <a:hlinkClick r:id="rId3"/>
              </a:rPr>
              <a:t>http://</a:t>
            </a:r>
            <a:r>
              <a:rPr lang="en-GB" sz="2000" dirty="0" smtClean="0">
                <a:hlinkClick r:id="rId3"/>
              </a:rPr>
              <a:t>www.mantidproject.org/Category:Development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1449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</a:t>
            </a:r>
            <a:r>
              <a:rPr lang="en-GB" dirty="0" err="1" smtClean="0"/>
              <a:t>cmake</a:t>
            </a:r>
            <a:r>
              <a:rPr lang="en-GB" dirty="0" smtClean="0"/>
              <a:t> console output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8507288" cy="5976664"/>
          </a:xfrm>
          <a:solidFill>
            <a:srgbClr val="F7F7F7"/>
          </a:solidFill>
        </p:spPr>
        <p:txBody>
          <a:bodyPr/>
          <a:lstStyle/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The C compiler identification is GNU 4.9.2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The CXX compiler identification is GNU 4.9.2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Check for working C compiler: /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/bin/cc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Check for working C compiler: /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/bin/cc -- works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Detecting C compiler ABI info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Detecting C compiler ABI info - done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Check for working CXX compiler: /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c++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Check for working CXX compiler: /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c++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-- works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Detecting CXX compiler ABI info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Detecting CXX compiler ABI info - done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Looking for Q_WS_X11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Looking for Q_WS_X11 - found</a:t>
            </a:r>
          </a:p>
          <a:p>
            <a:pPr marL="0" indent="0">
              <a:buNone/>
            </a:pPr>
            <a:endParaRPr lang="en-GB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-- 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Boost version: 1.55.0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Found the following Boost libraries: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  python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Found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: /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/lib/python2.7/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dist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-packages/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/core/include  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Found OpenSSL: /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/lib/x86_64-linux-gnu/libssl.so;/usr/lib/x86_64-linux-gnu/libcrypto.so (found version "1.0.1j") 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Looking for include file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pthread.h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Looking for include file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pthread.h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- found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Looking for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Looking for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- found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Found Threads: TRUE  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Found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QScintilla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: /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/include/qt4/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Qsci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Found Qt4: /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qmake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(found version "4.8.6") 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Found QwtPlot3d: /usr/lib/libqwtplot3d-qt4.so  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Found Sphinx: /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/bin/sphinx-build (Required is at least version "1.2") 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Configuring done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Generating done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Build files have been written to: /home/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fedemp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/foo/build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63888" y="293594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ahoma"/>
                <a:ea typeface="Tahoma"/>
                <a:cs typeface="Tahoma"/>
              </a:rPr>
              <a:t>⁞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802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Contributing </a:t>
            </a:r>
            <a:r>
              <a:rPr lang="en-GB" dirty="0" smtClean="0">
                <a:solidFill>
                  <a:schemeClr val="tx1"/>
                </a:solidFill>
              </a:rPr>
              <a:t>– integrating </a:t>
            </a:r>
            <a:r>
              <a:rPr lang="en-GB" dirty="0" smtClean="0">
                <a:solidFill>
                  <a:schemeClr val="tx1"/>
                </a:solidFill>
              </a:rPr>
              <a:t>changes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3720422"/>
          </a:xfrm>
        </p:spPr>
        <p:txBody>
          <a:bodyPr/>
          <a:lstStyle/>
          <a:p>
            <a:r>
              <a:rPr lang="en-GB" dirty="0" smtClean="0"/>
              <a:t>Work on </a:t>
            </a:r>
            <a:r>
              <a:rPr lang="en-GB" dirty="0"/>
              <a:t>a git </a:t>
            </a:r>
            <a:r>
              <a:rPr lang="en-GB" dirty="0" smtClean="0"/>
              <a:t>branch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(steps: </a:t>
            </a:r>
            <a:r>
              <a:rPr lang="en-GB" sz="2000" dirty="0" smtClean="0"/>
              <a:t>http</a:t>
            </a:r>
            <a:r>
              <a:rPr lang="en-GB" sz="2000" dirty="0"/>
              <a:t>://</a:t>
            </a:r>
            <a:r>
              <a:rPr lang="en-GB" sz="2000" dirty="0" smtClean="0"/>
              <a:t>www.mantidproject.org/Working_with_git</a:t>
            </a:r>
            <a:r>
              <a:rPr lang="en-GB" dirty="0" smtClean="0"/>
              <a:t>)</a:t>
            </a:r>
          </a:p>
          <a:p>
            <a:r>
              <a:rPr lang="en-GB" dirty="0" smtClean="0"/>
              <a:t>When it’s finished: </a:t>
            </a:r>
            <a:r>
              <a:rPr lang="en-GB" b="1" dirty="0" smtClean="0"/>
              <a:t>pull request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sz="2000" dirty="0" smtClean="0">
              <a:latin typeface="Lucida Sans (Body)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 smtClean="0">
              <a:latin typeface="Lucida Sans (Body)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 smtClean="0">
              <a:latin typeface="Lucida Sans (Body)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Lucida Sans (Body)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60848"/>
            <a:ext cx="6732240" cy="29728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204864"/>
            <a:ext cx="6948264" cy="44165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3429000"/>
            <a:ext cx="8424936" cy="2677656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endParaRPr lang="en-GB" sz="2200" b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sz="2200" b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Hints </a:t>
            </a:r>
            <a:r>
              <a:rPr lang="en-GB" sz="2200" b="0" dirty="0">
                <a:latin typeface="HElvetica" panose="020B0604020202020204" pitchFamily="34" charset="0"/>
                <a:cs typeface="HElvetica" panose="020B0604020202020204" pitchFamily="34" charset="0"/>
              </a:rPr>
              <a:t>to make the integration of your changes easy </a:t>
            </a:r>
            <a:r>
              <a:rPr lang="en-GB" sz="2200" b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(faster):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b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Keep </a:t>
            </a:r>
            <a:r>
              <a:rPr lang="en-GB" sz="2200" b="0" dirty="0">
                <a:latin typeface="HElvetica" panose="020B0604020202020204" pitchFamily="34" charset="0"/>
                <a:cs typeface="HElvetica" panose="020B0604020202020204" pitchFamily="34" charset="0"/>
              </a:rPr>
              <a:t>your pull requests </a:t>
            </a:r>
            <a:r>
              <a:rPr lang="en-GB" sz="2200" b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b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Don't </a:t>
            </a:r>
            <a:r>
              <a:rPr lang="en-GB" sz="2200" b="0" dirty="0">
                <a:latin typeface="HElvetica" panose="020B0604020202020204" pitchFamily="34" charset="0"/>
                <a:cs typeface="HElvetica" panose="020B0604020202020204" pitchFamily="34" charset="0"/>
              </a:rPr>
              <a:t>forget your unit </a:t>
            </a:r>
            <a:r>
              <a:rPr lang="en-GB" sz="2200" b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b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 </a:t>
            </a:r>
            <a:r>
              <a:rPr lang="en-GB" sz="2200" b="0" dirty="0">
                <a:latin typeface="HElvetica" panose="020B0604020202020204" pitchFamily="34" charset="0"/>
                <a:cs typeface="HElvetica" panose="020B0604020202020204" pitchFamily="34" charset="0"/>
              </a:rPr>
              <a:t>algorithms need </a:t>
            </a:r>
            <a:r>
              <a:rPr lang="en-GB" sz="2200" b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user documentation</a:t>
            </a:r>
            <a:r>
              <a:rPr lang="en-GB" sz="2200" b="0" dirty="0">
                <a:latin typeface="HElvetica" panose="020B0604020202020204" pitchFamily="34" charset="0"/>
                <a:cs typeface="HElvetica" panose="020B0604020202020204" pitchFamily="34" charset="0"/>
              </a:rPr>
              <a:t>, don't forget the .</a:t>
            </a:r>
            <a:r>
              <a:rPr lang="en-GB" sz="2200" b="0" dirty="0" err="1">
                <a:latin typeface="HElvetica" panose="020B0604020202020204" pitchFamily="34" charset="0"/>
                <a:cs typeface="HElvetica" panose="020B0604020202020204" pitchFamily="34" charset="0"/>
              </a:rPr>
              <a:t>rst</a:t>
            </a:r>
            <a:r>
              <a:rPr lang="en-GB" sz="2200" b="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2200" b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b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Don't </a:t>
            </a:r>
            <a:r>
              <a:rPr lang="en-GB" sz="2200" b="0" dirty="0">
                <a:latin typeface="HElvetica" panose="020B0604020202020204" pitchFamily="34" charset="0"/>
                <a:cs typeface="HElvetica" panose="020B0604020202020204" pitchFamily="34" charset="0"/>
              </a:rPr>
              <a:t>take changes requests to change your code personally</a:t>
            </a:r>
          </a:p>
          <a:p>
            <a:endParaRPr lang="en-GB" b="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GB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94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Mantidproject.org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836712"/>
            <a:ext cx="8280920" cy="5657024"/>
          </a:xfrm>
        </p:spPr>
      </p:pic>
      <p:sp>
        <p:nvSpPr>
          <p:cNvPr id="9" name="Freeform 8"/>
          <p:cNvSpPr/>
          <p:nvPr/>
        </p:nvSpPr>
        <p:spPr bwMode="auto">
          <a:xfrm>
            <a:off x="6660232" y="1052737"/>
            <a:ext cx="466100" cy="432048"/>
          </a:xfrm>
          <a:custGeom>
            <a:avLst/>
            <a:gdLst>
              <a:gd name="connsiteX0" fmla="*/ 512956 w 970156"/>
              <a:gd name="connsiteY0" fmla="*/ 55757 h 825191"/>
              <a:gd name="connsiteX1" fmla="*/ 457200 w 970156"/>
              <a:gd name="connsiteY1" fmla="*/ 33454 h 825191"/>
              <a:gd name="connsiteX2" fmla="*/ 289931 w 970156"/>
              <a:gd name="connsiteY2" fmla="*/ 11152 h 825191"/>
              <a:gd name="connsiteX3" fmla="*/ 234175 w 970156"/>
              <a:gd name="connsiteY3" fmla="*/ 22303 h 825191"/>
              <a:gd name="connsiteX4" fmla="*/ 178419 w 970156"/>
              <a:gd name="connsiteY4" fmla="*/ 66908 h 825191"/>
              <a:gd name="connsiteX5" fmla="*/ 133814 w 970156"/>
              <a:gd name="connsiteY5" fmla="*/ 89210 h 825191"/>
              <a:gd name="connsiteX6" fmla="*/ 89209 w 970156"/>
              <a:gd name="connsiteY6" fmla="*/ 133815 h 825191"/>
              <a:gd name="connsiteX7" fmla="*/ 44604 w 970156"/>
              <a:gd name="connsiteY7" fmla="*/ 189571 h 825191"/>
              <a:gd name="connsiteX8" fmla="*/ 11151 w 970156"/>
              <a:gd name="connsiteY8" fmla="*/ 289932 h 825191"/>
              <a:gd name="connsiteX9" fmla="*/ 0 w 970156"/>
              <a:gd name="connsiteY9" fmla="*/ 323386 h 825191"/>
              <a:gd name="connsiteX10" fmla="*/ 11151 w 970156"/>
              <a:gd name="connsiteY10" fmla="*/ 657922 h 825191"/>
              <a:gd name="connsiteX11" fmla="*/ 22302 w 970156"/>
              <a:gd name="connsiteY11" fmla="*/ 691376 h 825191"/>
              <a:gd name="connsiteX12" fmla="*/ 89209 w 970156"/>
              <a:gd name="connsiteY12" fmla="*/ 747132 h 825191"/>
              <a:gd name="connsiteX13" fmla="*/ 122663 w 970156"/>
              <a:gd name="connsiteY13" fmla="*/ 758283 h 825191"/>
              <a:gd name="connsiteX14" fmla="*/ 223024 w 970156"/>
              <a:gd name="connsiteY14" fmla="*/ 791737 h 825191"/>
              <a:gd name="connsiteX15" fmla="*/ 289931 w 970156"/>
              <a:gd name="connsiteY15" fmla="*/ 814039 h 825191"/>
              <a:gd name="connsiteX16" fmla="*/ 334536 w 970156"/>
              <a:gd name="connsiteY16" fmla="*/ 825191 h 825191"/>
              <a:gd name="connsiteX17" fmla="*/ 557561 w 970156"/>
              <a:gd name="connsiteY17" fmla="*/ 780586 h 825191"/>
              <a:gd name="connsiteX18" fmla="*/ 591014 w 970156"/>
              <a:gd name="connsiteY18" fmla="*/ 769435 h 825191"/>
              <a:gd name="connsiteX19" fmla="*/ 657921 w 970156"/>
              <a:gd name="connsiteY19" fmla="*/ 724830 h 825191"/>
              <a:gd name="connsiteX20" fmla="*/ 691375 w 970156"/>
              <a:gd name="connsiteY20" fmla="*/ 702527 h 825191"/>
              <a:gd name="connsiteX21" fmla="*/ 758282 w 970156"/>
              <a:gd name="connsiteY21" fmla="*/ 680225 h 825191"/>
              <a:gd name="connsiteX22" fmla="*/ 814039 w 970156"/>
              <a:gd name="connsiteY22" fmla="*/ 635620 h 825191"/>
              <a:gd name="connsiteX23" fmla="*/ 847492 w 970156"/>
              <a:gd name="connsiteY23" fmla="*/ 624469 h 825191"/>
              <a:gd name="connsiteX24" fmla="*/ 903248 w 970156"/>
              <a:gd name="connsiteY24" fmla="*/ 557561 h 825191"/>
              <a:gd name="connsiteX25" fmla="*/ 936702 w 970156"/>
              <a:gd name="connsiteY25" fmla="*/ 479503 h 825191"/>
              <a:gd name="connsiteX26" fmla="*/ 947853 w 970156"/>
              <a:gd name="connsiteY26" fmla="*/ 434898 h 825191"/>
              <a:gd name="connsiteX27" fmla="*/ 970156 w 970156"/>
              <a:gd name="connsiteY27" fmla="*/ 367991 h 825191"/>
              <a:gd name="connsiteX28" fmla="*/ 947853 w 970156"/>
              <a:gd name="connsiteY28" fmla="*/ 178420 h 825191"/>
              <a:gd name="connsiteX29" fmla="*/ 936702 w 970156"/>
              <a:gd name="connsiteY29" fmla="*/ 144966 h 825191"/>
              <a:gd name="connsiteX30" fmla="*/ 892097 w 970156"/>
              <a:gd name="connsiteY30" fmla="*/ 89210 h 825191"/>
              <a:gd name="connsiteX31" fmla="*/ 869795 w 970156"/>
              <a:gd name="connsiteY31" fmla="*/ 55757 h 825191"/>
              <a:gd name="connsiteX32" fmla="*/ 802887 w 970156"/>
              <a:gd name="connsiteY32" fmla="*/ 44605 h 825191"/>
              <a:gd name="connsiteX33" fmla="*/ 758282 w 970156"/>
              <a:gd name="connsiteY33" fmla="*/ 33454 h 825191"/>
              <a:gd name="connsiteX34" fmla="*/ 724829 w 970156"/>
              <a:gd name="connsiteY34" fmla="*/ 11152 h 825191"/>
              <a:gd name="connsiteX35" fmla="*/ 657921 w 970156"/>
              <a:gd name="connsiteY35" fmla="*/ 0 h 825191"/>
              <a:gd name="connsiteX36" fmla="*/ 379141 w 970156"/>
              <a:gd name="connsiteY36" fmla="*/ 11152 h 82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70156" h="825191">
                <a:moveTo>
                  <a:pt x="512956" y="55757"/>
                </a:moveTo>
                <a:cubicBezTo>
                  <a:pt x="494371" y="48323"/>
                  <a:pt x="476912" y="36933"/>
                  <a:pt x="457200" y="33454"/>
                </a:cubicBezTo>
                <a:cubicBezTo>
                  <a:pt x="225254" y="-7478"/>
                  <a:pt x="388542" y="44021"/>
                  <a:pt x="289931" y="11152"/>
                </a:cubicBezTo>
                <a:cubicBezTo>
                  <a:pt x="271346" y="14869"/>
                  <a:pt x="251922" y="15648"/>
                  <a:pt x="234175" y="22303"/>
                </a:cubicBezTo>
                <a:cubicBezTo>
                  <a:pt x="187871" y="39667"/>
                  <a:pt x="213415" y="43577"/>
                  <a:pt x="178419" y="66908"/>
                </a:cubicBezTo>
                <a:cubicBezTo>
                  <a:pt x="164588" y="76129"/>
                  <a:pt x="148682" y="81776"/>
                  <a:pt x="133814" y="89210"/>
                </a:cubicBezTo>
                <a:cubicBezTo>
                  <a:pt x="118946" y="104078"/>
                  <a:pt x="100872" y="116319"/>
                  <a:pt x="89209" y="133815"/>
                </a:cubicBezTo>
                <a:cubicBezTo>
                  <a:pt x="61075" y="176017"/>
                  <a:pt x="76384" y="157792"/>
                  <a:pt x="44604" y="189571"/>
                </a:cubicBezTo>
                <a:lnTo>
                  <a:pt x="11151" y="289932"/>
                </a:lnTo>
                <a:lnTo>
                  <a:pt x="0" y="323386"/>
                </a:lnTo>
                <a:cubicBezTo>
                  <a:pt x="3717" y="434898"/>
                  <a:pt x="4401" y="546552"/>
                  <a:pt x="11151" y="657922"/>
                </a:cubicBezTo>
                <a:cubicBezTo>
                  <a:pt x="11862" y="669655"/>
                  <a:pt x="15782" y="681596"/>
                  <a:pt x="22302" y="691376"/>
                </a:cubicBezTo>
                <a:cubicBezTo>
                  <a:pt x="34633" y="709872"/>
                  <a:pt x="68638" y="736847"/>
                  <a:pt x="89209" y="747132"/>
                </a:cubicBezTo>
                <a:cubicBezTo>
                  <a:pt x="99723" y="752389"/>
                  <a:pt x="111512" y="754566"/>
                  <a:pt x="122663" y="758283"/>
                </a:cubicBezTo>
                <a:cubicBezTo>
                  <a:pt x="184428" y="799460"/>
                  <a:pt x="126872" y="767699"/>
                  <a:pt x="223024" y="791737"/>
                </a:cubicBezTo>
                <a:cubicBezTo>
                  <a:pt x="245831" y="797439"/>
                  <a:pt x="267124" y="808337"/>
                  <a:pt x="289931" y="814039"/>
                </a:cubicBezTo>
                <a:lnTo>
                  <a:pt x="334536" y="825191"/>
                </a:lnTo>
                <a:cubicBezTo>
                  <a:pt x="379683" y="816726"/>
                  <a:pt x="491823" y="799368"/>
                  <a:pt x="557561" y="780586"/>
                </a:cubicBezTo>
                <a:cubicBezTo>
                  <a:pt x="568863" y="777357"/>
                  <a:pt x="579863" y="773152"/>
                  <a:pt x="591014" y="769435"/>
                </a:cubicBezTo>
                <a:lnTo>
                  <a:pt x="657921" y="724830"/>
                </a:lnTo>
                <a:cubicBezTo>
                  <a:pt x="669072" y="717396"/>
                  <a:pt x="678660" y="706765"/>
                  <a:pt x="691375" y="702527"/>
                </a:cubicBezTo>
                <a:lnTo>
                  <a:pt x="758282" y="680225"/>
                </a:lnTo>
                <a:cubicBezTo>
                  <a:pt x="779027" y="659480"/>
                  <a:pt x="785903" y="649688"/>
                  <a:pt x="814039" y="635620"/>
                </a:cubicBezTo>
                <a:cubicBezTo>
                  <a:pt x="824552" y="630363"/>
                  <a:pt x="836341" y="628186"/>
                  <a:pt x="847492" y="624469"/>
                </a:cubicBezTo>
                <a:cubicBezTo>
                  <a:pt x="872941" y="599020"/>
                  <a:pt x="881156" y="592908"/>
                  <a:pt x="903248" y="557561"/>
                </a:cubicBezTo>
                <a:cubicBezTo>
                  <a:pt x="918901" y="532516"/>
                  <a:pt x="928714" y="507463"/>
                  <a:pt x="936702" y="479503"/>
                </a:cubicBezTo>
                <a:cubicBezTo>
                  <a:pt x="940912" y="464767"/>
                  <a:pt x="943449" y="449578"/>
                  <a:pt x="947853" y="434898"/>
                </a:cubicBezTo>
                <a:cubicBezTo>
                  <a:pt x="954608" y="412381"/>
                  <a:pt x="970156" y="367991"/>
                  <a:pt x="970156" y="367991"/>
                </a:cubicBezTo>
                <a:cubicBezTo>
                  <a:pt x="961641" y="257305"/>
                  <a:pt x="969553" y="254370"/>
                  <a:pt x="947853" y="178420"/>
                </a:cubicBezTo>
                <a:cubicBezTo>
                  <a:pt x="944624" y="167118"/>
                  <a:pt x="941959" y="155480"/>
                  <a:pt x="936702" y="144966"/>
                </a:cubicBezTo>
                <a:cubicBezTo>
                  <a:pt x="913822" y="99205"/>
                  <a:pt x="919755" y="123782"/>
                  <a:pt x="892097" y="89210"/>
                </a:cubicBezTo>
                <a:cubicBezTo>
                  <a:pt x="883725" y="78745"/>
                  <a:pt x="881782" y="61750"/>
                  <a:pt x="869795" y="55757"/>
                </a:cubicBezTo>
                <a:cubicBezTo>
                  <a:pt x="849572" y="45645"/>
                  <a:pt x="825058" y="49039"/>
                  <a:pt x="802887" y="44605"/>
                </a:cubicBezTo>
                <a:cubicBezTo>
                  <a:pt x="787859" y="41599"/>
                  <a:pt x="773150" y="37171"/>
                  <a:pt x="758282" y="33454"/>
                </a:cubicBezTo>
                <a:cubicBezTo>
                  <a:pt x="747131" y="26020"/>
                  <a:pt x="737543" y="15390"/>
                  <a:pt x="724829" y="11152"/>
                </a:cubicBezTo>
                <a:cubicBezTo>
                  <a:pt x="703379" y="4002"/>
                  <a:pt x="680531" y="0"/>
                  <a:pt x="657921" y="0"/>
                </a:cubicBezTo>
                <a:cubicBezTo>
                  <a:pt x="564920" y="0"/>
                  <a:pt x="472142" y="11152"/>
                  <a:pt x="379141" y="11152"/>
                </a:cubicBezTo>
              </a:path>
            </a:pathLst>
          </a:custGeom>
          <a:noFill/>
          <a:ln w="444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36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Releases and sources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740770"/>
            <a:ext cx="8280920" cy="5660832"/>
          </a:xfrm>
        </p:spPr>
      </p:pic>
      <p:sp>
        <p:nvSpPr>
          <p:cNvPr id="6" name="Rounded Rectangle 5"/>
          <p:cNvSpPr/>
          <p:nvPr/>
        </p:nvSpPr>
        <p:spPr bwMode="auto">
          <a:xfrm>
            <a:off x="2915816" y="1556792"/>
            <a:ext cx="3528392" cy="2174439"/>
          </a:xfrm>
          <a:prstGeom prst="roundRect">
            <a:avLst>
              <a:gd name="adj" fmla="val 29904"/>
            </a:avLst>
          </a:prstGeom>
          <a:noFill/>
          <a:ln w="508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652120" y="4077072"/>
            <a:ext cx="2520280" cy="2160240"/>
          </a:xfrm>
          <a:prstGeom prst="roundRect">
            <a:avLst>
              <a:gd name="adj" fmla="val 22542"/>
            </a:avLst>
          </a:prstGeom>
          <a:noFill/>
          <a:ln w="508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24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Developer info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692696"/>
            <a:ext cx="8614956" cy="5638880"/>
          </a:xfrm>
        </p:spPr>
      </p:pic>
      <p:sp>
        <p:nvSpPr>
          <p:cNvPr id="5" name="Rounded Rectangle 4"/>
          <p:cNvSpPr/>
          <p:nvPr/>
        </p:nvSpPr>
        <p:spPr bwMode="auto">
          <a:xfrm>
            <a:off x="971600" y="4509120"/>
            <a:ext cx="2520280" cy="1800200"/>
          </a:xfrm>
          <a:prstGeom prst="roundRect">
            <a:avLst>
              <a:gd name="adj" fmla="val 22542"/>
            </a:avLst>
          </a:prstGeom>
          <a:noFill/>
          <a:ln w="508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82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Repository on GitHub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97481"/>
            <a:ext cx="8064896" cy="5503588"/>
          </a:xfrm>
        </p:spPr>
      </p:pic>
      <p:sp>
        <p:nvSpPr>
          <p:cNvPr id="7" name="Rounded Rectangle 6"/>
          <p:cNvSpPr/>
          <p:nvPr/>
        </p:nvSpPr>
        <p:spPr bwMode="auto">
          <a:xfrm>
            <a:off x="6550192" y="3429000"/>
            <a:ext cx="1406184" cy="936104"/>
          </a:xfrm>
          <a:prstGeom prst="roundRect">
            <a:avLst>
              <a:gd name="adj" fmla="val 22542"/>
            </a:avLst>
          </a:prstGeom>
          <a:noFill/>
          <a:ln w="508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7298518" y="4365104"/>
            <a:ext cx="225810" cy="7237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6660232" y="5088835"/>
            <a:ext cx="2137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Download/clone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instructions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3792" y="6290887"/>
            <a:ext cx="5692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You can get the bleeding edge ‘master’ branch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68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Forking </a:t>
            </a:r>
            <a:r>
              <a:rPr lang="en-GB" dirty="0" err="1" smtClean="0">
                <a:solidFill>
                  <a:schemeClr val="tx1"/>
                </a:solidFill>
              </a:rPr>
              <a:t>Mantid</a:t>
            </a:r>
            <a:r>
              <a:rPr lang="en-GB" dirty="0" smtClean="0">
                <a:solidFill>
                  <a:schemeClr val="tx1"/>
                </a:solidFill>
              </a:rPr>
              <a:t> and cloning it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546" y="908720"/>
            <a:ext cx="8229600" cy="5544616"/>
          </a:xfrm>
        </p:spPr>
        <p:txBody>
          <a:bodyPr/>
          <a:lstStyle/>
          <a:p>
            <a:pPr marL="0" indent="0">
              <a:buNone/>
            </a:pPr>
            <a:endParaRPr lang="en-GB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GB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Fork: replica into your own GitHub user account</a:t>
            </a:r>
          </a:p>
          <a:p>
            <a:pPr marL="0" indent="0">
              <a:buNone/>
            </a:pPr>
            <a:endParaRPr lang="en-GB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GB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GB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Create fork: </a:t>
            </a:r>
            <a:r>
              <a:rPr lang="en-GB" u="sng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“2 clicks” demo</a:t>
            </a:r>
          </a:p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Free to play with, delete, etc. / peace of mind</a:t>
            </a:r>
          </a:p>
          <a:p>
            <a:endParaRPr lang="en-GB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Advanced options:</a:t>
            </a:r>
          </a:p>
          <a:p>
            <a:pPr marL="0" indent="0">
              <a:buNone/>
            </a:pPr>
            <a:r>
              <a:rPr lang="en-GB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</a:t>
            </a:r>
            <a:r>
              <a:rPr lang="en-GB" dirty="0" smtClean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https</a:t>
            </a:r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://help.github.com/articles/fork-a-repo</a:t>
            </a:r>
            <a:r>
              <a:rPr lang="en-GB" dirty="0" smtClean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/</a:t>
            </a:r>
            <a:endParaRPr lang="en-GB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sz="2000" dirty="0" smtClean="0">
              <a:latin typeface="Lucida Sans (Body)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Lucida Sans (Body)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54" y="2258844"/>
            <a:ext cx="9144000" cy="600891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 bwMode="auto">
          <a:xfrm>
            <a:off x="7850459" y="2207941"/>
            <a:ext cx="970156" cy="825191"/>
          </a:xfrm>
          <a:custGeom>
            <a:avLst/>
            <a:gdLst>
              <a:gd name="connsiteX0" fmla="*/ 512956 w 970156"/>
              <a:gd name="connsiteY0" fmla="*/ 55757 h 825191"/>
              <a:gd name="connsiteX1" fmla="*/ 457200 w 970156"/>
              <a:gd name="connsiteY1" fmla="*/ 33454 h 825191"/>
              <a:gd name="connsiteX2" fmla="*/ 289931 w 970156"/>
              <a:gd name="connsiteY2" fmla="*/ 11152 h 825191"/>
              <a:gd name="connsiteX3" fmla="*/ 234175 w 970156"/>
              <a:gd name="connsiteY3" fmla="*/ 22303 h 825191"/>
              <a:gd name="connsiteX4" fmla="*/ 178419 w 970156"/>
              <a:gd name="connsiteY4" fmla="*/ 66908 h 825191"/>
              <a:gd name="connsiteX5" fmla="*/ 133814 w 970156"/>
              <a:gd name="connsiteY5" fmla="*/ 89210 h 825191"/>
              <a:gd name="connsiteX6" fmla="*/ 89209 w 970156"/>
              <a:gd name="connsiteY6" fmla="*/ 133815 h 825191"/>
              <a:gd name="connsiteX7" fmla="*/ 44604 w 970156"/>
              <a:gd name="connsiteY7" fmla="*/ 189571 h 825191"/>
              <a:gd name="connsiteX8" fmla="*/ 11151 w 970156"/>
              <a:gd name="connsiteY8" fmla="*/ 289932 h 825191"/>
              <a:gd name="connsiteX9" fmla="*/ 0 w 970156"/>
              <a:gd name="connsiteY9" fmla="*/ 323386 h 825191"/>
              <a:gd name="connsiteX10" fmla="*/ 11151 w 970156"/>
              <a:gd name="connsiteY10" fmla="*/ 657922 h 825191"/>
              <a:gd name="connsiteX11" fmla="*/ 22302 w 970156"/>
              <a:gd name="connsiteY11" fmla="*/ 691376 h 825191"/>
              <a:gd name="connsiteX12" fmla="*/ 89209 w 970156"/>
              <a:gd name="connsiteY12" fmla="*/ 747132 h 825191"/>
              <a:gd name="connsiteX13" fmla="*/ 122663 w 970156"/>
              <a:gd name="connsiteY13" fmla="*/ 758283 h 825191"/>
              <a:gd name="connsiteX14" fmla="*/ 223024 w 970156"/>
              <a:gd name="connsiteY14" fmla="*/ 791737 h 825191"/>
              <a:gd name="connsiteX15" fmla="*/ 289931 w 970156"/>
              <a:gd name="connsiteY15" fmla="*/ 814039 h 825191"/>
              <a:gd name="connsiteX16" fmla="*/ 334536 w 970156"/>
              <a:gd name="connsiteY16" fmla="*/ 825191 h 825191"/>
              <a:gd name="connsiteX17" fmla="*/ 557561 w 970156"/>
              <a:gd name="connsiteY17" fmla="*/ 780586 h 825191"/>
              <a:gd name="connsiteX18" fmla="*/ 591014 w 970156"/>
              <a:gd name="connsiteY18" fmla="*/ 769435 h 825191"/>
              <a:gd name="connsiteX19" fmla="*/ 657921 w 970156"/>
              <a:gd name="connsiteY19" fmla="*/ 724830 h 825191"/>
              <a:gd name="connsiteX20" fmla="*/ 691375 w 970156"/>
              <a:gd name="connsiteY20" fmla="*/ 702527 h 825191"/>
              <a:gd name="connsiteX21" fmla="*/ 758282 w 970156"/>
              <a:gd name="connsiteY21" fmla="*/ 680225 h 825191"/>
              <a:gd name="connsiteX22" fmla="*/ 814039 w 970156"/>
              <a:gd name="connsiteY22" fmla="*/ 635620 h 825191"/>
              <a:gd name="connsiteX23" fmla="*/ 847492 w 970156"/>
              <a:gd name="connsiteY23" fmla="*/ 624469 h 825191"/>
              <a:gd name="connsiteX24" fmla="*/ 903248 w 970156"/>
              <a:gd name="connsiteY24" fmla="*/ 557561 h 825191"/>
              <a:gd name="connsiteX25" fmla="*/ 936702 w 970156"/>
              <a:gd name="connsiteY25" fmla="*/ 479503 h 825191"/>
              <a:gd name="connsiteX26" fmla="*/ 947853 w 970156"/>
              <a:gd name="connsiteY26" fmla="*/ 434898 h 825191"/>
              <a:gd name="connsiteX27" fmla="*/ 970156 w 970156"/>
              <a:gd name="connsiteY27" fmla="*/ 367991 h 825191"/>
              <a:gd name="connsiteX28" fmla="*/ 947853 w 970156"/>
              <a:gd name="connsiteY28" fmla="*/ 178420 h 825191"/>
              <a:gd name="connsiteX29" fmla="*/ 936702 w 970156"/>
              <a:gd name="connsiteY29" fmla="*/ 144966 h 825191"/>
              <a:gd name="connsiteX30" fmla="*/ 892097 w 970156"/>
              <a:gd name="connsiteY30" fmla="*/ 89210 h 825191"/>
              <a:gd name="connsiteX31" fmla="*/ 869795 w 970156"/>
              <a:gd name="connsiteY31" fmla="*/ 55757 h 825191"/>
              <a:gd name="connsiteX32" fmla="*/ 802887 w 970156"/>
              <a:gd name="connsiteY32" fmla="*/ 44605 h 825191"/>
              <a:gd name="connsiteX33" fmla="*/ 758282 w 970156"/>
              <a:gd name="connsiteY33" fmla="*/ 33454 h 825191"/>
              <a:gd name="connsiteX34" fmla="*/ 724829 w 970156"/>
              <a:gd name="connsiteY34" fmla="*/ 11152 h 825191"/>
              <a:gd name="connsiteX35" fmla="*/ 657921 w 970156"/>
              <a:gd name="connsiteY35" fmla="*/ 0 h 825191"/>
              <a:gd name="connsiteX36" fmla="*/ 379141 w 970156"/>
              <a:gd name="connsiteY36" fmla="*/ 11152 h 82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70156" h="825191">
                <a:moveTo>
                  <a:pt x="512956" y="55757"/>
                </a:moveTo>
                <a:cubicBezTo>
                  <a:pt x="494371" y="48323"/>
                  <a:pt x="476912" y="36933"/>
                  <a:pt x="457200" y="33454"/>
                </a:cubicBezTo>
                <a:cubicBezTo>
                  <a:pt x="225254" y="-7478"/>
                  <a:pt x="388542" y="44021"/>
                  <a:pt x="289931" y="11152"/>
                </a:cubicBezTo>
                <a:cubicBezTo>
                  <a:pt x="271346" y="14869"/>
                  <a:pt x="251922" y="15648"/>
                  <a:pt x="234175" y="22303"/>
                </a:cubicBezTo>
                <a:cubicBezTo>
                  <a:pt x="187871" y="39667"/>
                  <a:pt x="213415" y="43577"/>
                  <a:pt x="178419" y="66908"/>
                </a:cubicBezTo>
                <a:cubicBezTo>
                  <a:pt x="164588" y="76129"/>
                  <a:pt x="148682" y="81776"/>
                  <a:pt x="133814" y="89210"/>
                </a:cubicBezTo>
                <a:cubicBezTo>
                  <a:pt x="118946" y="104078"/>
                  <a:pt x="100872" y="116319"/>
                  <a:pt x="89209" y="133815"/>
                </a:cubicBezTo>
                <a:cubicBezTo>
                  <a:pt x="61075" y="176017"/>
                  <a:pt x="76384" y="157792"/>
                  <a:pt x="44604" y="189571"/>
                </a:cubicBezTo>
                <a:lnTo>
                  <a:pt x="11151" y="289932"/>
                </a:lnTo>
                <a:lnTo>
                  <a:pt x="0" y="323386"/>
                </a:lnTo>
                <a:cubicBezTo>
                  <a:pt x="3717" y="434898"/>
                  <a:pt x="4401" y="546552"/>
                  <a:pt x="11151" y="657922"/>
                </a:cubicBezTo>
                <a:cubicBezTo>
                  <a:pt x="11862" y="669655"/>
                  <a:pt x="15782" y="681596"/>
                  <a:pt x="22302" y="691376"/>
                </a:cubicBezTo>
                <a:cubicBezTo>
                  <a:pt x="34633" y="709872"/>
                  <a:pt x="68638" y="736847"/>
                  <a:pt x="89209" y="747132"/>
                </a:cubicBezTo>
                <a:cubicBezTo>
                  <a:pt x="99723" y="752389"/>
                  <a:pt x="111512" y="754566"/>
                  <a:pt x="122663" y="758283"/>
                </a:cubicBezTo>
                <a:cubicBezTo>
                  <a:pt x="184428" y="799460"/>
                  <a:pt x="126872" y="767699"/>
                  <a:pt x="223024" y="791737"/>
                </a:cubicBezTo>
                <a:cubicBezTo>
                  <a:pt x="245831" y="797439"/>
                  <a:pt x="267124" y="808337"/>
                  <a:pt x="289931" y="814039"/>
                </a:cubicBezTo>
                <a:lnTo>
                  <a:pt x="334536" y="825191"/>
                </a:lnTo>
                <a:cubicBezTo>
                  <a:pt x="379683" y="816726"/>
                  <a:pt x="491823" y="799368"/>
                  <a:pt x="557561" y="780586"/>
                </a:cubicBezTo>
                <a:cubicBezTo>
                  <a:pt x="568863" y="777357"/>
                  <a:pt x="579863" y="773152"/>
                  <a:pt x="591014" y="769435"/>
                </a:cubicBezTo>
                <a:lnTo>
                  <a:pt x="657921" y="724830"/>
                </a:lnTo>
                <a:cubicBezTo>
                  <a:pt x="669072" y="717396"/>
                  <a:pt x="678660" y="706765"/>
                  <a:pt x="691375" y="702527"/>
                </a:cubicBezTo>
                <a:lnTo>
                  <a:pt x="758282" y="680225"/>
                </a:lnTo>
                <a:cubicBezTo>
                  <a:pt x="779027" y="659480"/>
                  <a:pt x="785903" y="649688"/>
                  <a:pt x="814039" y="635620"/>
                </a:cubicBezTo>
                <a:cubicBezTo>
                  <a:pt x="824552" y="630363"/>
                  <a:pt x="836341" y="628186"/>
                  <a:pt x="847492" y="624469"/>
                </a:cubicBezTo>
                <a:cubicBezTo>
                  <a:pt x="872941" y="599020"/>
                  <a:pt x="881156" y="592908"/>
                  <a:pt x="903248" y="557561"/>
                </a:cubicBezTo>
                <a:cubicBezTo>
                  <a:pt x="918901" y="532516"/>
                  <a:pt x="928714" y="507463"/>
                  <a:pt x="936702" y="479503"/>
                </a:cubicBezTo>
                <a:cubicBezTo>
                  <a:pt x="940912" y="464767"/>
                  <a:pt x="943449" y="449578"/>
                  <a:pt x="947853" y="434898"/>
                </a:cubicBezTo>
                <a:cubicBezTo>
                  <a:pt x="954608" y="412381"/>
                  <a:pt x="970156" y="367991"/>
                  <a:pt x="970156" y="367991"/>
                </a:cubicBezTo>
                <a:cubicBezTo>
                  <a:pt x="961641" y="257305"/>
                  <a:pt x="969553" y="254370"/>
                  <a:pt x="947853" y="178420"/>
                </a:cubicBezTo>
                <a:cubicBezTo>
                  <a:pt x="944624" y="167118"/>
                  <a:pt x="941959" y="155480"/>
                  <a:pt x="936702" y="144966"/>
                </a:cubicBezTo>
                <a:cubicBezTo>
                  <a:pt x="913822" y="99205"/>
                  <a:pt x="919755" y="123782"/>
                  <a:pt x="892097" y="89210"/>
                </a:cubicBezTo>
                <a:cubicBezTo>
                  <a:pt x="883725" y="78745"/>
                  <a:pt x="881782" y="61750"/>
                  <a:pt x="869795" y="55757"/>
                </a:cubicBezTo>
                <a:cubicBezTo>
                  <a:pt x="849572" y="45645"/>
                  <a:pt x="825058" y="49039"/>
                  <a:pt x="802887" y="44605"/>
                </a:cubicBezTo>
                <a:cubicBezTo>
                  <a:pt x="787859" y="41599"/>
                  <a:pt x="773150" y="37171"/>
                  <a:pt x="758282" y="33454"/>
                </a:cubicBezTo>
                <a:cubicBezTo>
                  <a:pt x="747131" y="26020"/>
                  <a:pt x="737543" y="15390"/>
                  <a:pt x="724829" y="11152"/>
                </a:cubicBezTo>
                <a:cubicBezTo>
                  <a:pt x="703379" y="4002"/>
                  <a:pt x="680531" y="0"/>
                  <a:pt x="657921" y="0"/>
                </a:cubicBezTo>
                <a:cubicBezTo>
                  <a:pt x="564920" y="0"/>
                  <a:pt x="472142" y="11152"/>
                  <a:pt x="379141" y="11152"/>
                </a:cubicBezTo>
              </a:path>
            </a:pathLst>
          </a:custGeom>
          <a:noFill/>
          <a:ln w="444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6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– cloning the repository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328592"/>
          </a:xfrm>
        </p:spPr>
        <p:txBody>
          <a:bodyPr/>
          <a:lstStyle/>
          <a:p>
            <a:r>
              <a:rPr lang="en-GB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Install git SCM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clone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git@githumb.com:YOUR_USERNAME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mantid.git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=&gt; will create a subdirectory (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mantid</a:t>
            </a:r>
            <a:r>
              <a:rPr lang="en-GB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 with all sources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Highly recommended:</a:t>
            </a:r>
          </a:p>
          <a:p>
            <a:pPr lvl="1"/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--global user.name "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 lvl="1"/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--global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user.email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your_email@youremail.com</a:t>
            </a:r>
            <a:endParaRPr lang="en-GB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sz="1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Get an account on github.com and set your email address(</a:t>
            </a:r>
            <a:r>
              <a:rPr lang="en-GB" sz="18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es</a:t>
            </a:r>
            <a:r>
              <a:rPr lang="en-GB" sz="1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lvl="1"/>
            <a:r>
              <a:rPr lang="en-GB" sz="1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More settings: see developer info page.</a:t>
            </a:r>
            <a:endParaRPr lang="en-GB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Other alternatives to </a:t>
            </a:r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checkout the </a:t>
            </a:r>
            <a:r>
              <a:rPr lang="en-GB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code (subversion, </a:t>
            </a:r>
            <a:r>
              <a:rPr lang="en-GB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ssh</a:t>
            </a:r>
            <a:r>
              <a:rPr lang="en-GB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etc.): </a:t>
            </a:r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https://</a:t>
            </a:r>
            <a:r>
              <a:rPr lang="en-GB" dirty="0" smtClean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github.com/mantidproject/mantid</a:t>
            </a:r>
            <a:endParaRPr lang="en-GB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GB" dirty="0">
              <a:latin typeface="Lucida Sans (Body)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Lucida Sans (Body)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95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 from (cloned) sources: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76064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Install </a:t>
            </a:r>
            <a:r>
              <a:rPr lang="en-GB" dirty="0" err="1" smtClean="0"/>
              <a:t>cmake</a:t>
            </a:r>
            <a:r>
              <a:rPr lang="en-GB" dirty="0" smtClean="0"/>
              <a:t> and dependencies</a:t>
            </a:r>
          </a:p>
          <a:p>
            <a:pPr marL="0" indent="0">
              <a:buNone/>
            </a:pPr>
            <a:r>
              <a:rPr lang="en-GB" dirty="0" smtClean="0"/>
              <a:t>Dependencies: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mantid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-developer</a:t>
            </a:r>
            <a:r>
              <a:rPr lang="en-GB" dirty="0" smtClean="0"/>
              <a:t> (meta)packages</a:t>
            </a:r>
          </a:p>
          <a:p>
            <a:pPr lvl="1"/>
            <a:r>
              <a:rPr lang="en-GB" dirty="0" smtClean="0"/>
              <a:t>Ubuntu and </a:t>
            </a:r>
            <a:r>
              <a:rPr lang="en-GB" dirty="0"/>
              <a:t>Red hat (</a:t>
            </a:r>
            <a:r>
              <a:rPr lang="en-GB" dirty="0">
                <a:hlinkClick r:id="rId3"/>
              </a:rPr>
              <a:t>http://sourceforge.net/projects/mantid/files/developer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 smtClean="0"/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git clone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git@githumb.com:YOUR_USERNAME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mantid.git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build &amp;&amp; cd build</a:t>
            </a:r>
          </a:p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cmake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../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mantid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/Code/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Mantid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make –j4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 smtClean="0">
              <a:latin typeface="Lucida Sans (Body)"/>
              <a:cs typeface="Consolas" panose="020B0609020204030204" pitchFamily="49" charset="0"/>
            </a:endParaRPr>
          </a:p>
          <a:p>
            <a:r>
              <a:rPr lang="en-GB" dirty="0" smtClean="0">
                <a:latin typeface="Lucida Sans (Body)"/>
                <a:cs typeface="Consolas" panose="020B0609020204030204" pitchFamily="49" charset="0"/>
              </a:rPr>
              <a:t>IDE: </a:t>
            </a:r>
            <a:r>
              <a:rPr lang="en-GB" dirty="0" err="1" smtClean="0">
                <a:latin typeface="Lucida Sans (Body)"/>
                <a:cs typeface="Consolas" panose="020B0609020204030204" pitchFamily="49" charset="0"/>
              </a:rPr>
              <a:t>Qt</a:t>
            </a:r>
            <a:r>
              <a:rPr lang="en-GB" dirty="0" smtClean="0">
                <a:latin typeface="Lucida Sans (Body)"/>
                <a:cs typeface="Consolas" panose="020B0609020204030204" pitchFamily="49" charset="0"/>
              </a:rPr>
              <a:t> creator/Eclipse can import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Code/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Mantid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/CMakeLists.txt</a:t>
            </a:r>
          </a:p>
          <a:p>
            <a:r>
              <a:rPr lang="en-GB" dirty="0" smtClean="0">
                <a:latin typeface="Lucida Sans (Body)"/>
                <a:cs typeface="Consolas" panose="020B0609020204030204" pitchFamily="49" charset="0"/>
              </a:rPr>
              <a:t>Graphical tools might be useful for advanced tweaking:</a:t>
            </a:r>
            <a:endParaRPr lang="en-GB" dirty="0">
              <a:latin typeface="Lucida Sans (Body)"/>
              <a:cs typeface="Consolas" panose="020B0609020204030204" pitchFamily="49" charset="0"/>
            </a:endParaRPr>
          </a:p>
          <a:p>
            <a:pPr lvl="1"/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cmake-gui</a:t>
            </a: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ccmake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&lt;path-to-source-or-existing-build&gt;</a:t>
            </a:r>
          </a:p>
          <a:p>
            <a:pPr marL="0" indent="0">
              <a:buNone/>
            </a:pPr>
            <a:endParaRPr lang="en-GB" sz="2000" dirty="0">
              <a:latin typeface="Lucida Sans (Body)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43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Devel</a:t>
            </a:r>
            <a:r>
              <a:rPr lang="en-GB" dirty="0" smtClean="0"/>
              <a:t> </a:t>
            </a:r>
            <a:r>
              <a:rPr lang="en-GB" dirty="0" err="1" smtClean="0"/>
              <a:t>metapackage</a:t>
            </a:r>
            <a:r>
              <a:rPr lang="en-GB" dirty="0" smtClean="0"/>
              <a:t> – Ubuntu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61763"/>
            <a:ext cx="8928992" cy="5976664"/>
          </a:xfrm>
          <a:solidFill>
            <a:srgbClr val="F7F7F7"/>
          </a:solidFill>
        </p:spPr>
        <p:txBody>
          <a:bodyPr/>
          <a:lstStyle/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Package: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mantid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-developer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Version: 1.2.5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Section: main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Priority: optional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Architecture: all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Depends: g++, git, clang,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cmake-qt-gui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(&gt;=2.8.12), qt4-qmake, qt4-dev-tools, libqt4-dbg,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libpoco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-dev(&gt;=1.4.2),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libboost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-all-dev,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libboost-dbg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, libnexus0-dev,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libgoogle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perftools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-dev, libqwt5-qt4-dev, libqwtplot3d-qt4-dev, python-qt4-dev, libgsl0-dev,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liboce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-visualization-dev,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libmuparser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-dev, python-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libssl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-dev, libqscintilla2-dev,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texlive,texlive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-latex-extra,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dvipng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, libhdf4-dev,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doxygen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, python-sphinx, python-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scipy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ipython-qtconsole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(&gt;=1.2.0), libhdf5-dev, libhdf4-dev, libpococrypto11-dbg, libpocodata11-dbg, libpocofoundation11-dbg, libpocomysql11-dbg, libpoconet11-dbg, libpoconetssl11-dbg, libpocoodbc11-dbg, libpocosqlite11-dbg, libpocoutil11-dbg, libpocoxml11-dbg, libpocozip11-dbg, python-qt4-dbg, qt4-default, ninja-build,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libjsoncpp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-dev, python-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dateutil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, python-sphinx-bootstrap-theme,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graphviz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, python-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matplotlib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Installed-Size: 0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Maintainer: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Mantid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Project &lt;mantid-help@mantidproject.org&gt;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Description: Installs all packages required for a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Mantid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developer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metapackage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which requires all the dependencies and tools that are 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required for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Mantid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development. It works for Ubuntu version 14.04, 14.10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Some packages 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poco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 must be newer than those in the Ubuntu repository. Please 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follow instructions at http://www.mantidproject.org/Mantid_Prerequisites#Repositories</a:t>
            </a:r>
          </a:p>
        </p:txBody>
      </p:sp>
    </p:spTree>
    <p:extLst>
      <p:ext uri="{BB962C8B-B14F-4D97-AF65-F5344CB8AC3E}">
        <p14:creationId xmlns:p14="http://schemas.microsoft.com/office/powerpoint/2010/main" val="156401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ntid slide template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Mantid slide template</Template>
  <TotalTime>5459</TotalTime>
  <Words>711</Words>
  <Application>Microsoft Office PowerPoint</Application>
  <PresentationFormat>On-screen Show (4:3)</PresentationFormat>
  <Paragraphs>121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Mantid slide template</vt:lpstr>
      <vt:lpstr>PowerPoint Presentation</vt:lpstr>
      <vt:lpstr>Mantidproject.org</vt:lpstr>
      <vt:lpstr>Releases and sources</vt:lpstr>
      <vt:lpstr>Developer info</vt:lpstr>
      <vt:lpstr>Repository on GitHub</vt:lpstr>
      <vt:lpstr>Forking Mantid and cloning it</vt:lpstr>
      <vt:lpstr>Git – cloning the repository</vt:lpstr>
      <vt:lpstr>Build from (cloned) sources:</vt:lpstr>
      <vt:lpstr>Devel metapackage – Ubuntu</vt:lpstr>
      <vt:lpstr>Example cmake console output</vt:lpstr>
      <vt:lpstr>Contributing – integrating changes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Mantid Release Presentation</dc:title>
  <dc:creator>Nicholas Draper</dc:creator>
  <cp:lastModifiedBy>Montesino Pouzols, Federico (STFC,RAL,ISIS)</cp:lastModifiedBy>
  <cp:revision>160</cp:revision>
  <dcterms:created xsi:type="dcterms:W3CDTF">2013-04-30T09:36:35Z</dcterms:created>
  <dcterms:modified xsi:type="dcterms:W3CDTF">2015-07-31T16:45:46Z</dcterms:modified>
</cp:coreProperties>
</file>