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customXml/itemProps4.xml" ContentType="application/vnd.openxmlformats-officedocument.customXml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9931400" cy="14351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2D55"/>
    <a:srgbClr val="001B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55" d="100"/>
          <a:sy n="55" d="100"/>
        </p:scale>
        <p:origin x="-204" y="4272"/>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3608" cy="717550"/>
          </a:xfrm>
          <a:prstGeom prst="rect">
            <a:avLst/>
          </a:prstGeom>
        </p:spPr>
        <p:txBody>
          <a:bodyPr vert="horz" lIns="138735" tIns="69369" rIns="138735" bIns="69369" rtlCol="0"/>
          <a:lstStyle>
            <a:lvl1pPr algn="l">
              <a:defRPr sz="1800"/>
            </a:lvl1pPr>
          </a:lstStyle>
          <a:p>
            <a:endParaRPr lang="en-GB"/>
          </a:p>
        </p:txBody>
      </p:sp>
      <p:sp>
        <p:nvSpPr>
          <p:cNvPr id="3" name="Date Placeholder 2"/>
          <p:cNvSpPr>
            <a:spLocks noGrp="1"/>
          </p:cNvSpPr>
          <p:nvPr>
            <p:ph type="dt" sz="quarter" idx="1"/>
          </p:nvPr>
        </p:nvSpPr>
        <p:spPr>
          <a:xfrm>
            <a:off x="5625495" y="1"/>
            <a:ext cx="4303608" cy="717550"/>
          </a:xfrm>
          <a:prstGeom prst="rect">
            <a:avLst/>
          </a:prstGeom>
        </p:spPr>
        <p:txBody>
          <a:bodyPr vert="horz" lIns="138735" tIns="69369" rIns="138735" bIns="69369" rtlCol="0"/>
          <a:lstStyle>
            <a:lvl1pPr algn="r">
              <a:defRPr sz="1800"/>
            </a:lvl1pPr>
          </a:lstStyle>
          <a:p>
            <a:fld id="{E78E1D5F-7523-4815-A670-60864F601D30}" type="datetimeFigureOut">
              <a:rPr lang="en-GB" smtClean="0"/>
              <a:pPr/>
              <a:t>06/09/2012</a:t>
            </a:fld>
            <a:endParaRPr lang="en-GB"/>
          </a:p>
        </p:txBody>
      </p:sp>
      <p:sp>
        <p:nvSpPr>
          <p:cNvPr id="4" name="Footer Placeholder 3"/>
          <p:cNvSpPr>
            <a:spLocks noGrp="1"/>
          </p:cNvSpPr>
          <p:nvPr>
            <p:ph type="ftr" sz="quarter" idx="2"/>
          </p:nvPr>
        </p:nvSpPr>
        <p:spPr>
          <a:xfrm>
            <a:off x="0" y="13630960"/>
            <a:ext cx="4303608" cy="717550"/>
          </a:xfrm>
          <a:prstGeom prst="rect">
            <a:avLst/>
          </a:prstGeom>
        </p:spPr>
        <p:txBody>
          <a:bodyPr vert="horz" lIns="138735" tIns="69369" rIns="138735" bIns="69369" rtlCol="0" anchor="b"/>
          <a:lstStyle>
            <a:lvl1pPr algn="l">
              <a:defRPr sz="1800"/>
            </a:lvl1pPr>
          </a:lstStyle>
          <a:p>
            <a:endParaRPr lang="en-GB"/>
          </a:p>
        </p:txBody>
      </p:sp>
      <p:sp>
        <p:nvSpPr>
          <p:cNvPr id="5" name="Slide Number Placeholder 4"/>
          <p:cNvSpPr>
            <a:spLocks noGrp="1"/>
          </p:cNvSpPr>
          <p:nvPr>
            <p:ph type="sldNum" sz="quarter" idx="3"/>
          </p:nvPr>
        </p:nvSpPr>
        <p:spPr>
          <a:xfrm>
            <a:off x="5625495" y="13630960"/>
            <a:ext cx="4303608" cy="717550"/>
          </a:xfrm>
          <a:prstGeom prst="rect">
            <a:avLst/>
          </a:prstGeom>
        </p:spPr>
        <p:txBody>
          <a:bodyPr vert="horz" lIns="138735" tIns="69369" rIns="138735" bIns="69369" rtlCol="0" anchor="b"/>
          <a:lstStyle>
            <a:lvl1pPr algn="r">
              <a:defRPr sz="1800"/>
            </a:lvl1pPr>
          </a:lstStyle>
          <a:p>
            <a:fld id="{2733490B-C151-4ED9-AE1B-2EC601608F54}"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3608" cy="717550"/>
          </a:xfrm>
          <a:prstGeom prst="rect">
            <a:avLst/>
          </a:prstGeom>
        </p:spPr>
        <p:txBody>
          <a:bodyPr vert="horz" lIns="138735" tIns="69369" rIns="138735" bIns="69369" rtlCol="0"/>
          <a:lstStyle>
            <a:lvl1pPr algn="l">
              <a:defRPr sz="1800"/>
            </a:lvl1pPr>
          </a:lstStyle>
          <a:p>
            <a:endParaRPr lang="en-GB"/>
          </a:p>
        </p:txBody>
      </p:sp>
      <p:sp>
        <p:nvSpPr>
          <p:cNvPr id="3" name="Date Placeholder 2"/>
          <p:cNvSpPr>
            <a:spLocks noGrp="1"/>
          </p:cNvSpPr>
          <p:nvPr>
            <p:ph type="dt" idx="1"/>
          </p:nvPr>
        </p:nvSpPr>
        <p:spPr>
          <a:xfrm>
            <a:off x="5625495" y="1"/>
            <a:ext cx="4303608" cy="717550"/>
          </a:xfrm>
          <a:prstGeom prst="rect">
            <a:avLst/>
          </a:prstGeom>
        </p:spPr>
        <p:txBody>
          <a:bodyPr vert="horz" lIns="138735" tIns="69369" rIns="138735" bIns="69369" rtlCol="0"/>
          <a:lstStyle>
            <a:lvl1pPr algn="r">
              <a:defRPr sz="1800"/>
            </a:lvl1pPr>
          </a:lstStyle>
          <a:p>
            <a:fld id="{376B4F07-E738-4DFD-883D-BE3839CD703B}" type="datetimeFigureOut">
              <a:rPr lang="en-GB" smtClean="0"/>
              <a:pPr/>
              <a:t>06/09/2012</a:t>
            </a:fld>
            <a:endParaRPr lang="en-GB"/>
          </a:p>
        </p:txBody>
      </p:sp>
      <p:sp>
        <p:nvSpPr>
          <p:cNvPr id="4" name="Slide Image Placeholder 3"/>
          <p:cNvSpPr>
            <a:spLocks noGrp="1" noRot="1" noChangeAspect="1"/>
          </p:cNvSpPr>
          <p:nvPr>
            <p:ph type="sldImg" idx="2"/>
          </p:nvPr>
        </p:nvSpPr>
        <p:spPr>
          <a:xfrm>
            <a:off x="3065463" y="1077913"/>
            <a:ext cx="3800475" cy="5380037"/>
          </a:xfrm>
          <a:prstGeom prst="rect">
            <a:avLst/>
          </a:prstGeom>
          <a:noFill/>
          <a:ln w="12700">
            <a:solidFill>
              <a:prstClr val="black"/>
            </a:solidFill>
          </a:ln>
        </p:spPr>
        <p:txBody>
          <a:bodyPr vert="horz" lIns="138735" tIns="69369" rIns="138735" bIns="69369" rtlCol="0" anchor="ctr"/>
          <a:lstStyle/>
          <a:p>
            <a:endParaRPr lang="en-GB"/>
          </a:p>
        </p:txBody>
      </p:sp>
      <p:sp>
        <p:nvSpPr>
          <p:cNvPr id="5" name="Notes Placeholder 4"/>
          <p:cNvSpPr>
            <a:spLocks noGrp="1"/>
          </p:cNvSpPr>
          <p:nvPr>
            <p:ph type="body" sz="quarter" idx="3"/>
          </p:nvPr>
        </p:nvSpPr>
        <p:spPr>
          <a:xfrm>
            <a:off x="993140" y="6816725"/>
            <a:ext cx="7945120" cy="6457950"/>
          </a:xfrm>
          <a:prstGeom prst="rect">
            <a:avLst/>
          </a:prstGeom>
        </p:spPr>
        <p:txBody>
          <a:bodyPr vert="horz" lIns="138735" tIns="69369" rIns="138735" bIns="6936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13630960"/>
            <a:ext cx="4303608" cy="717550"/>
          </a:xfrm>
          <a:prstGeom prst="rect">
            <a:avLst/>
          </a:prstGeom>
        </p:spPr>
        <p:txBody>
          <a:bodyPr vert="horz" lIns="138735" tIns="69369" rIns="138735" bIns="69369" rtlCol="0" anchor="b"/>
          <a:lstStyle>
            <a:lvl1pPr algn="l">
              <a:defRPr sz="1800"/>
            </a:lvl1pPr>
          </a:lstStyle>
          <a:p>
            <a:endParaRPr lang="en-GB"/>
          </a:p>
        </p:txBody>
      </p:sp>
      <p:sp>
        <p:nvSpPr>
          <p:cNvPr id="7" name="Slide Number Placeholder 6"/>
          <p:cNvSpPr>
            <a:spLocks noGrp="1"/>
          </p:cNvSpPr>
          <p:nvPr>
            <p:ph type="sldNum" sz="quarter" idx="5"/>
          </p:nvPr>
        </p:nvSpPr>
        <p:spPr>
          <a:xfrm>
            <a:off x="5625495" y="13630960"/>
            <a:ext cx="4303608" cy="717550"/>
          </a:xfrm>
          <a:prstGeom prst="rect">
            <a:avLst/>
          </a:prstGeom>
        </p:spPr>
        <p:txBody>
          <a:bodyPr vert="horz" lIns="138735" tIns="69369" rIns="138735" bIns="69369" rtlCol="0" anchor="b"/>
          <a:lstStyle>
            <a:lvl1pPr algn="r">
              <a:defRPr sz="1800"/>
            </a:lvl1pPr>
          </a:lstStyle>
          <a:p>
            <a:fld id="{18A9DC45-0F2D-44F2-940F-E024711DAC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www.mantidproject.org/" TargetMode="External"/><Relationship Id="rId7" Type="http://schemas.openxmlformats.org/officeDocument/2006/relationships/image" Target="../media/image4.gif"/><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gif"/><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www.mantidproject.org/MuonAnalysis"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nvGraphicFramePr>
        <p:xfrm>
          <a:off x="1066800" y="8610599"/>
          <a:ext cx="28194000" cy="30505249"/>
        </p:xfrm>
        <a:graphic>
          <a:graphicData uri="http://schemas.openxmlformats.org/drawingml/2006/table">
            <a:tbl>
              <a:tblPr/>
              <a:tblGrid>
                <a:gridCol w="9398000"/>
                <a:gridCol w="9398000"/>
                <a:gridCol w="9398000"/>
              </a:tblGrid>
              <a:tr h="30505249">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Introduction</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The development of Mantid (</a:t>
                      </a:r>
                      <a:r>
                        <a:rPr kumimoji="0" lang="en-GB" sz="2400" b="0" i="0" u="none" strike="noStrike" kern="0" cap="none" normalizeH="0" baseline="0" dirty="0" smtClean="0">
                          <a:ln>
                            <a:noFill/>
                          </a:ln>
                          <a:solidFill>
                            <a:schemeClr val="tx1"/>
                          </a:solidFill>
                          <a:effectLst/>
                          <a:latin typeface="Arial" pitchFamily="34" charset="0"/>
                          <a:cs typeface="Arial" pitchFamily="34" charset="0"/>
                          <a:hlinkClick r:id="rId3"/>
                        </a:rPr>
                        <a:t>www.mantidproject.org</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[see, for example also, the posters entitled “Continuous Build, Test and Deployment – the Mantid Model” and “Deep Integration With Python - The New Mantid API”] offers the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community access to an analysis framework that is attracting broad international support, with both ISIS and the SNS committed to using it as the primary means of data analysis. The Mantid project provides an open source cross-platform framework of core routines and visualisation tools on which the various scientific communities can build analysis software specific to their needs.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Here, we report on a successful development of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μSR</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analysis tools for the ISIS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group, to analysis data collected on the instruments EMU, ARGUS,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MuSR</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and HIFI.</a:t>
                      </a: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In action</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Scripting</a:t>
                      </a: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0" cap="none" normalizeH="0" baseline="0" dirty="0" smtClean="0">
                          <a:ln>
                            <a:noFill/>
                          </a:ln>
                          <a:solidFill>
                            <a:schemeClr val="tx1"/>
                          </a:solidFill>
                          <a:effectLst/>
                          <a:latin typeface="Arial" pitchFamily="34" charset="0"/>
                          <a:cs typeface="Arial" pitchFamily="34" charset="0"/>
                        </a:rPr>
                        <a:t>The visual interface makes calls to Mantid algorithms that are designed and coded to perform specific tasks within the workflow associated with analysing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data. These include applying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deadtime</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correction to the data, calculating asymmetry plots and data fitting with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specific functions.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0" cap="none" normalizeH="0" baseline="0" dirty="0" smtClean="0">
                          <a:ln>
                            <a:noFill/>
                          </a:ln>
                          <a:solidFill>
                            <a:schemeClr val="tx1"/>
                          </a:solidFill>
                          <a:effectLst/>
                          <a:latin typeface="Arial" pitchFamily="34" charset="0"/>
                          <a:cs typeface="Arial" pitchFamily="34" charset="0"/>
                        </a:rPr>
                        <a:t>All algorithms are available from the Mantid Python scripting interface, enabling users to carry out automated data reduction and to build customised analysis tools for specialised experiments.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0" cap="none" normalizeH="0" baseline="0" dirty="0" smtClean="0">
                          <a:ln>
                            <a:noFill/>
                          </a:ln>
                          <a:solidFill>
                            <a:schemeClr val="tx1"/>
                          </a:solidFill>
                          <a:effectLst/>
                          <a:latin typeface="Arial" pitchFamily="34" charset="0"/>
                          <a:cs typeface="Arial" pitchFamily="34" charset="0"/>
                        </a:rPr>
                        <a:t>Below is shown an example where two datasets are loaded and one of these are corrected for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deadtimes</a:t>
                      </a:r>
                      <a:r>
                        <a:rPr kumimoji="0" lang="en-GB" sz="2400" b="0" i="0" u="none" strike="noStrike" kern="0" cap="none" normalizeH="0" baseline="0" dirty="0" smtClean="0">
                          <a:ln>
                            <a:noFill/>
                          </a:ln>
                          <a:solidFill>
                            <a:schemeClr val="tx1"/>
                          </a:solidFill>
                          <a:effectLst/>
                          <a:latin typeface="Arial" pitchFamily="34" charset="0"/>
                          <a:cs typeface="Arial" pitchFamily="34" charset="0"/>
                        </a:rPr>
                        <a:t>.</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n-lt"/>
                          <a:ea typeface="+mn-ea"/>
                          <a:cs typeface="Arial" pitchFamily="34" charset="0"/>
                        </a:rPr>
                        <a:t>Adding fitting functions</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Mantid ships with a library of functions to fit against data. In addition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Mantid's</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plugin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architecture has been engineered so that it is easy for a user to write their own fitting functions. The latter was used in the early stages of this project, where a student, not otherwise familiar with the Mantid code, was able to create the first set the Muon fitting functions. This library of functions was further tested by members of the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group, and then added to the Mantid project together with unit tests.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To create a custom fitting function requires: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MantidPlot</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installed, a C++ compiler, filling in the blanks of a template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cpp</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file and a .h file, and placing these in a subfolder of the Mantid install directory.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0" cap="none" normalizeH="0" baseline="0" dirty="0" smtClean="0">
                          <a:ln>
                            <a:noFill/>
                          </a:ln>
                          <a:solidFill>
                            <a:schemeClr val="tx1"/>
                          </a:solidFill>
                          <a:effectLst/>
                          <a:latin typeface="Arial" pitchFamily="34" charset="0"/>
                          <a:cs typeface="Arial" pitchFamily="34" charset="0"/>
                        </a:rPr>
                        <a:t>Below is shown a copy of a </a:t>
                      </a:r>
                      <a:r>
                        <a:rPr kumimoji="0" lang="en-GB" sz="2400" b="0" i="0" u="none" strike="noStrike" kern="0" cap="none" normalizeH="0" baseline="0" dirty="0" err="1" smtClean="0">
                          <a:ln>
                            <a:noFill/>
                          </a:ln>
                          <a:solidFill>
                            <a:schemeClr val="tx1"/>
                          </a:solidFill>
                          <a:effectLst/>
                          <a:latin typeface="Arial" pitchFamily="34" charset="0"/>
                          <a:cs typeface="Arial" pitchFamily="34" charset="0"/>
                        </a:rPr>
                        <a:t>Lorentzian</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fitting unction</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baseline="0" dirty="0" smtClean="0">
                        <a:solidFill>
                          <a:schemeClr val="tx1"/>
                        </a:solidFill>
                        <a:latin typeface="+mj-lt"/>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cs typeface="Arial" pitchFamily="34" charset="0"/>
                        </a:rPr>
                        <a:t>Documentation</a:t>
                      </a:r>
                      <a:endParaRPr kumimoji="0" lang="en-US" sz="50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0" cap="none" normalizeH="0" baseline="0" dirty="0" smtClean="0">
                          <a:ln>
                            <a:noFill/>
                          </a:ln>
                          <a:solidFill>
                            <a:schemeClr val="tx1"/>
                          </a:solidFill>
                          <a:effectLst/>
                          <a:latin typeface="Arial" pitchFamily="34" charset="0"/>
                          <a:cs typeface="Arial" pitchFamily="34" charset="0"/>
                        </a:rPr>
                        <a:t>For documentation on the Mantid Muon interface see </a:t>
                      </a:r>
                      <a:r>
                        <a:rPr kumimoji="0" lang="en-GB" sz="2400" b="0" i="0" u="none" strike="noStrike" kern="0" cap="none" normalizeH="0" baseline="0" dirty="0" smtClean="0">
                          <a:ln>
                            <a:noFill/>
                          </a:ln>
                          <a:solidFill>
                            <a:schemeClr val="tx1"/>
                          </a:solidFill>
                          <a:effectLst/>
                          <a:latin typeface="Arial" pitchFamily="34" charset="0"/>
                          <a:cs typeface="Arial" pitchFamily="34" charset="0"/>
                          <a:hlinkClick r:id="rId4"/>
                        </a:rPr>
                        <a:t>www.mantidproject.org/MuonAnalysis</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For Mantid doc in general see  </a:t>
                      </a:r>
                      <a:r>
                        <a:rPr kumimoji="0" lang="en-GB" sz="2400" b="0" i="0" u="none" strike="noStrike" kern="0" cap="none" normalizeH="0" baseline="0" dirty="0" smtClean="0">
                          <a:ln>
                            <a:noFill/>
                          </a:ln>
                          <a:solidFill>
                            <a:schemeClr val="tx1"/>
                          </a:solidFill>
                          <a:effectLst/>
                          <a:latin typeface="Arial" pitchFamily="34" charset="0"/>
                          <a:cs typeface="Arial" pitchFamily="34" charset="0"/>
                          <a:hlinkClick r:id="rId3"/>
                        </a:rPr>
                        <a:t>www.mantidproject.org</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Some of the work presented here was also recently reported in </a:t>
                      </a:r>
                      <a:r>
                        <a:rPr kumimoji="0" lang="fr-FR" sz="2400" b="0" i="0" u="none" strike="noStrike" kern="0" cap="none" normalizeH="0" baseline="0" dirty="0" smtClean="0">
                          <a:ln>
                            <a:noFill/>
                          </a:ln>
                          <a:solidFill>
                            <a:schemeClr val="tx1"/>
                          </a:solidFill>
                          <a:effectLst/>
                          <a:latin typeface="Arial" pitchFamily="34" charset="0"/>
                          <a:cs typeface="Arial" pitchFamily="34" charset="0"/>
                        </a:rPr>
                        <a:t>S. Cottrell et al., </a:t>
                      </a:r>
                      <a:r>
                        <a:rPr kumimoji="0" lang="fr-FR" sz="2400" b="0" i="0" u="none" strike="noStrike" kern="0" cap="none" normalizeH="0" baseline="0" dirty="0" err="1" smtClean="0">
                          <a:ln>
                            <a:noFill/>
                          </a:ln>
                          <a:solidFill>
                            <a:schemeClr val="tx1"/>
                          </a:solidFill>
                          <a:effectLst/>
                          <a:latin typeface="Arial" pitchFamily="34" charset="0"/>
                          <a:cs typeface="Arial" pitchFamily="34" charset="0"/>
                        </a:rPr>
                        <a:t>Physics</a:t>
                      </a:r>
                      <a:r>
                        <a:rPr kumimoji="0" lang="fr-FR" sz="2400" b="0" i="0" u="none" strike="noStrike" kern="0" cap="none" normalizeH="0" baseline="0" dirty="0" smtClean="0">
                          <a:ln>
                            <a:noFill/>
                          </a:ln>
                          <a:solidFill>
                            <a:schemeClr val="tx1"/>
                          </a:solidFill>
                          <a:effectLst/>
                          <a:latin typeface="Arial" pitchFamily="34" charset="0"/>
                          <a:cs typeface="Arial" pitchFamily="34" charset="0"/>
                        </a:rPr>
                        <a:t> </a:t>
                      </a:r>
                      <a:r>
                        <a:rPr kumimoji="0" lang="fr-FR" sz="2400" b="0" i="0" u="none" strike="noStrike" kern="0" cap="none" normalizeH="0" baseline="0" dirty="0" err="1" smtClean="0">
                          <a:ln>
                            <a:noFill/>
                          </a:ln>
                          <a:solidFill>
                            <a:schemeClr val="tx1"/>
                          </a:solidFill>
                          <a:effectLst/>
                          <a:latin typeface="Arial" pitchFamily="34" charset="0"/>
                          <a:cs typeface="Arial" pitchFamily="34" charset="0"/>
                        </a:rPr>
                        <a:t>Procedia</a:t>
                      </a:r>
                      <a:r>
                        <a:rPr kumimoji="0" lang="fr-FR" sz="2400" b="0" i="0" u="none" strike="noStrike" kern="0" cap="none" normalizeH="0" baseline="0" dirty="0" smtClean="0">
                          <a:ln>
                            <a:noFill/>
                          </a:ln>
                          <a:solidFill>
                            <a:schemeClr val="tx1"/>
                          </a:solidFill>
                          <a:effectLst/>
                          <a:latin typeface="Arial" pitchFamily="34" charset="0"/>
                          <a:cs typeface="Arial" pitchFamily="34" charset="0"/>
                        </a:rPr>
                        <a:t> 30, 20-25 (2012)</a:t>
                      </a:r>
                      <a:r>
                        <a:rPr kumimoji="0" lang="en-GB" sz="2400" b="0" i="0" u="none" strike="noStrike" kern="0" cap="none" normalizeH="0" baseline="0" dirty="0" smtClean="0">
                          <a:ln>
                            <a:noFill/>
                          </a:ln>
                          <a:solidFill>
                            <a:schemeClr val="tx1"/>
                          </a:solidFill>
                          <a:effectLst/>
                          <a:latin typeface="Arial" pitchFamily="34" charset="0"/>
                          <a:cs typeface="Arial" pitchFamily="34" charset="0"/>
                        </a:rPr>
                        <a:t>. </a:t>
                      </a: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143000" y="7162800"/>
            <a:ext cx="27813000" cy="830997"/>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Anders Markvardsen</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Robert Whitley</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Stephen Cottrell</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Francis Pratt</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Adrian Hillier</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Philip King</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Freddie Akeroyd</a:t>
            </a:r>
            <a:r>
              <a:rPr lang="en-US" baseline="30000" dirty="0" smtClean="0">
                <a:solidFill>
                  <a:srgbClr val="002D55"/>
                </a:solidFill>
                <a:latin typeface="Corisande Light" pitchFamily="2" charset="0"/>
              </a:rPr>
              <a:t>1</a:t>
            </a:r>
            <a:r>
              <a:rPr lang="en-US" dirty="0" smtClean="0">
                <a:solidFill>
                  <a:srgbClr val="002D55"/>
                </a:solidFill>
                <a:latin typeface="Corisande Light" pitchFamily="2" charset="0"/>
              </a:rPr>
              <a:t>, Nick Draper</a:t>
            </a:r>
            <a:r>
              <a:rPr lang="en-US" baseline="30000" dirty="0" smtClean="0">
                <a:solidFill>
                  <a:srgbClr val="002D55"/>
                </a:solidFill>
                <a:latin typeface="Corisande Light" pitchFamily="2" charset="0"/>
              </a:rPr>
              <a:t>2</a:t>
            </a:r>
            <a:r>
              <a:rPr lang="en-US" dirty="0" smtClean="0">
                <a:solidFill>
                  <a:srgbClr val="002D55"/>
                </a:solidFill>
                <a:latin typeface="Corisande Light" pitchFamily="2" charset="0"/>
              </a:rPr>
              <a:t>, Yuan </a:t>
            </a:r>
            <a:r>
              <a:rPr lang="en-US" dirty="0" smtClean="0">
                <a:solidFill>
                  <a:srgbClr val="002D55"/>
                </a:solidFill>
                <a:latin typeface="Corisande Light" pitchFamily="2" charset="0"/>
              </a:rPr>
              <a:t>Yao</a:t>
            </a:r>
            <a:r>
              <a:rPr lang="en-US" baseline="30000" dirty="0" smtClean="0">
                <a:solidFill>
                  <a:srgbClr val="002D55"/>
                </a:solidFill>
                <a:latin typeface="Corisande Light" pitchFamily="2" charset="0"/>
              </a:rPr>
              <a:t>3</a:t>
            </a:r>
          </a:p>
          <a:p>
            <a:pPr algn="ctr"/>
            <a:r>
              <a:rPr lang="en-US" baseline="30000" dirty="0" smtClean="0">
                <a:solidFill>
                  <a:srgbClr val="002D55"/>
                </a:solidFill>
                <a:latin typeface="+mn-lt"/>
              </a:rPr>
              <a:t>1</a:t>
            </a:r>
            <a:r>
              <a:rPr lang="en-US" dirty="0" smtClean="0">
                <a:solidFill>
                  <a:srgbClr val="002D55"/>
                </a:solidFill>
                <a:latin typeface="+mn-lt"/>
              </a:rPr>
              <a:t>STFC – Rutherford Appleton Laboratory, Chilton, </a:t>
            </a:r>
            <a:r>
              <a:rPr lang="en-US" dirty="0" err="1" smtClean="0">
                <a:solidFill>
                  <a:srgbClr val="002D55"/>
                </a:solidFill>
                <a:latin typeface="+mn-lt"/>
              </a:rPr>
              <a:t>Didcot</a:t>
            </a:r>
            <a:r>
              <a:rPr lang="en-US" dirty="0" smtClean="0">
                <a:solidFill>
                  <a:srgbClr val="002D55"/>
                </a:solidFill>
                <a:latin typeface="+mn-lt"/>
              </a:rPr>
              <a:t>, Oxfordshire,OX11 0QX, UK </a:t>
            </a:r>
            <a:r>
              <a:rPr lang="en-US" baseline="30000" dirty="0" smtClean="0">
                <a:solidFill>
                  <a:srgbClr val="002D55"/>
                </a:solidFill>
                <a:latin typeface="+mn-lt"/>
              </a:rPr>
              <a:t>2</a:t>
            </a:r>
            <a:r>
              <a:rPr lang="en-US" dirty="0" smtClean="0">
                <a:solidFill>
                  <a:srgbClr val="002D55"/>
                </a:solidFill>
                <a:latin typeface="+mn-lt"/>
              </a:rPr>
              <a:t>Tessella plc, 26 The Quadrant, Abingdon, Oxfordshire, OX14 3YS, </a:t>
            </a:r>
            <a:r>
              <a:rPr lang="en-US" dirty="0" smtClean="0">
                <a:solidFill>
                  <a:srgbClr val="002D55"/>
                </a:solidFill>
                <a:latin typeface="+mn-lt"/>
              </a:rPr>
              <a:t>UK </a:t>
            </a:r>
            <a:r>
              <a:rPr lang="en-US" baseline="30000" dirty="0" smtClean="0">
                <a:solidFill>
                  <a:srgbClr val="002D55"/>
                </a:solidFill>
                <a:latin typeface="+mn-lt"/>
              </a:rPr>
              <a:t>3</a:t>
            </a:r>
            <a:r>
              <a:rPr lang="en-US" dirty="0" smtClean="0">
                <a:solidFill>
                  <a:srgbClr val="002D55"/>
                </a:solidFill>
                <a:latin typeface="+mn-lt"/>
              </a:rPr>
              <a:t>Department </a:t>
            </a:r>
            <a:r>
              <a:rPr lang="en-US" dirty="0" smtClean="0">
                <a:solidFill>
                  <a:srgbClr val="002D55"/>
                </a:solidFill>
                <a:latin typeface="+mn-lt"/>
              </a:rPr>
              <a:t>of Physics, Clarendon Laboratory, Parks Road, Oxford, Oxfordshire, OX1 3PU, UK</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6" name="Text Box 329"/>
          <p:cNvSpPr txBox="1">
            <a:spLocks noChangeArrowheads="1"/>
          </p:cNvSpPr>
          <p:nvPr/>
        </p:nvSpPr>
        <p:spPr bwMode="auto">
          <a:xfrm>
            <a:off x="18669000" y="40081200"/>
            <a:ext cx="10972800" cy="457200"/>
          </a:xfrm>
          <a:prstGeom prst="rect">
            <a:avLst/>
          </a:prstGeom>
          <a:noFill/>
          <a:ln w="9525">
            <a:noFill/>
            <a:miter lim="800000"/>
            <a:headEnd/>
            <a:tailEnd/>
          </a:ln>
        </p:spPr>
        <p:txBody>
          <a:bodyPr>
            <a:spAutoFit/>
          </a:bodyPr>
          <a:lstStyle/>
          <a:p>
            <a:pPr>
              <a:spcBef>
                <a:spcPct val="50000"/>
              </a:spcBef>
            </a:pPr>
            <a:r>
              <a:rPr lang="en-US" dirty="0" smtClean="0">
                <a:latin typeface="Arial" charset="0"/>
                <a:cs typeface="Arial" charset="0"/>
              </a:rPr>
              <a:t>Acknowledgements: Martyn </a:t>
            </a:r>
            <a:r>
              <a:rPr lang="en-US" dirty="0" err="1" smtClean="0">
                <a:latin typeface="Arial" charset="0"/>
                <a:cs typeface="Arial" charset="0"/>
              </a:rPr>
              <a:t>Giggs</a:t>
            </a:r>
            <a:r>
              <a:rPr lang="en-US" dirty="0" smtClean="0">
                <a:latin typeface="Arial" charset="0"/>
                <a:cs typeface="Arial" charset="0"/>
              </a:rPr>
              <a:t>, Roman Tolchenov and Karl Palmen</a:t>
            </a:r>
            <a:endParaRPr lang="en-US" dirty="0">
              <a:latin typeface="Arial" charset="0"/>
              <a:cs typeface="Arial" charset="0"/>
            </a:endParaRPr>
          </a:p>
        </p:txBody>
      </p:sp>
      <p:sp>
        <p:nvSpPr>
          <p:cNvPr id="3087" name="TextBox 38"/>
          <p:cNvSpPr txBox="1">
            <a:spLocks noChangeArrowheads="1"/>
          </p:cNvSpPr>
          <p:nvPr/>
        </p:nvSpPr>
        <p:spPr bwMode="auto">
          <a:xfrm>
            <a:off x="3903663" y="4541838"/>
            <a:ext cx="22002750" cy="1016000"/>
          </a:xfrm>
          <a:prstGeom prst="rect">
            <a:avLst/>
          </a:prstGeom>
          <a:noFill/>
          <a:ln w="9525">
            <a:noFill/>
            <a:miter lim="800000"/>
            <a:headEnd/>
            <a:tailEnd/>
          </a:ln>
        </p:spPr>
        <p:txBody>
          <a:bodyPr>
            <a:spAutoFit/>
          </a:bodyPr>
          <a:lstStyle/>
          <a:p>
            <a:pPr algn="ctr"/>
            <a:r>
              <a:rPr lang="en-GB" sz="6000" b="1" dirty="0" smtClean="0">
                <a:latin typeface="Corisande" pitchFamily="2" charset="0"/>
              </a:rPr>
              <a:t>Mantid as a tool for </a:t>
            </a:r>
            <a:r>
              <a:rPr lang="en-GB" sz="6000" dirty="0" err="1" smtClean="0">
                <a:latin typeface="Corisande" pitchFamily="2" charset="0"/>
              </a:rPr>
              <a:t>μ</a:t>
            </a:r>
            <a:r>
              <a:rPr lang="en-GB" sz="6000" b="1" dirty="0" err="1" smtClean="0">
                <a:latin typeface="Corisande" pitchFamily="2" charset="0"/>
              </a:rPr>
              <a:t>SR</a:t>
            </a:r>
            <a:r>
              <a:rPr lang="en-GB" sz="6000" b="1" dirty="0" smtClean="0">
                <a:latin typeface="Corisande" pitchFamily="2" charset="0"/>
              </a:rPr>
              <a:t> analysis</a:t>
            </a:r>
            <a:endParaRPr lang="en-GB" sz="6000" b="1" dirty="0">
              <a:latin typeface="Corisande" pitchFamily="2" charset="0"/>
            </a:endParaRPr>
          </a:p>
        </p:txBody>
      </p:sp>
      <p:pic>
        <p:nvPicPr>
          <p:cNvPr id="3088" name="Picture 16" descr="C:\Mantid\Documents\Images\Mantid Logo Transparent Cropped - Large.png"/>
          <p:cNvPicPr>
            <a:picLocks noChangeAspect="1" noChangeArrowheads="1"/>
          </p:cNvPicPr>
          <p:nvPr/>
        </p:nvPicPr>
        <p:blipFill>
          <a:blip r:embed="rId5" cstate="print"/>
          <a:srcRect/>
          <a:stretch>
            <a:fillRect/>
          </a:stretch>
        </p:blipFill>
        <p:spPr bwMode="auto">
          <a:xfrm>
            <a:off x="573734" y="3933187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6" cstate="print"/>
          <a:srcRect/>
          <a:stretch>
            <a:fillRect/>
          </a:stretch>
        </p:blipFill>
        <p:spPr bwMode="auto">
          <a:xfrm>
            <a:off x="5398270" y="3990793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7" cstate="print"/>
          <a:srcRect/>
          <a:stretch>
            <a:fillRect/>
          </a:stretch>
        </p:blipFill>
        <p:spPr bwMode="auto">
          <a:xfrm>
            <a:off x="9648588" y="39619905"/>
            <a:ext cx="3670562" cy="2457543"/>
          </a:xfrm>
          <a:prstGeom prst="rect">
            <a:avLst/>
          </a:prstGeom>
          <a:noFill/>
        </p:spPr>
      </p:pic>
      <p:pic>
        <p:nvPicPr>
          <p:cNvPr id="4" name="Picture 4" descr="C:\Users\ajm64\Desktop\Capture.PNG"/>
          <p:cNvPicPr>
            <a:picLocks noChangeAspect="1" noChangeArrowheads="1"/>
          </p:cNvPicPr>
          <p:nvPr/>
        </p:nvPicPr>
        <p:blipFill>
          <a:blip r:embed="rId8" cstate="print"/>
          <a:srcRect/>
          <a:stretch>
            <a:fillRect/>
          </a:stretch>
        </p:blipFill>
        <p:spPr bwMode="auto">
          <a:xfrm>
            <a:off x="20663966" y="15641241"/>
            <a:ext cx="6650038" cy="8278812"/>
          </a:xfrm>
          <a:prstGeom prst="rect">
            <a:avLst/>
          </a:prstGeom>
          <a:noFill/>
        </p:spPr>
      </p:pic>
      <p:pic>
        <p:nvPicPr>
          <p:cNvPr id="1031" name="Picture 7" descr="C:\Users\ajm64\Desktop\Capture2.PNG"/>
          <p:cNvPicPr>
            <a:picLocks noChangeAspect="1" noChangeArrowheads="1"/>
          </p:cNvPicPr>
          <p:nvPr/>
        </p:nvPicPr>
        <p:blipFill>
          <a:blip r:embed="rId9" cstate="print"/>
          <a:srcRect/>
          <a:stretch>
            <a:fillRect/>
          </a:stretch>
        </p:blipFill>
        <p:spPr bwMode="auto">
          <a:xfrm>
            <a:off x="13520166" y="19529673"/>
            <a:ext cx="6135688" cy="7278687"/>
          </a:xfrm>
          <a:prstGeom prst="rect">
            <a:avLst/>
          </a:prstGeom>
          <a:noFill/>
        </p:spPr>
      </p:pic>
      <p:pic>
        <p:nvPicPr>
          <p:cNvPr id="5" name="Picture 14" descr="C:\Users\ajm64\Desktop\Capture12.PNG"/>
          <p:cNvPicPr>
            <a:picLocks noChangeAspect="1" noChangeArrowheads="1"/>
          </p:cNvPicPr>
          <p:nvPr/>
        </p:nvPicPr>
        <p:blipFill>
          <a:blip r:embed="rId10" cstate="print"/>
          <a:srcRect/>
          <a:stretch>
            <a:fillRect/>
          </a:stretch>
        </p:blipFill>
        <p:spPr bwMode="auto">
          <a:xfrm>
            <a:off x="10798870" y="14899804"/>
            <a:ext cx="7593012" cy="1533525"/>
          </a:xfrm>
          <a:prstGeom prst="rect">
            <a:avLst/>
          </a:prstGeom>
          <a:noFill/>
        </p:spPr>
      </p:pic>
      <p:grpSp>
        <p:nvGrpSpPr>
          <p:cNvPr id="39" name="Group 38"/>
          <p:cNvGrpSpPr/>
          <p:nvPr/>
        </p:nvGrpSpPr>
        <p:grpSpPr>
          <a:xfrm>
            <a:off x="1111845" y="19529673"/>
            <a:ext cx="12279313" cy="7926388"/>
            <a:chOff x="861766" y="20177745"/>
            <a:chExt cx="12279313" cy="7926388"/>
          </a:xfrm>
        </p:grpSpPr>
        <p:pic>
          <p:nvPicPr>
            <p:cNvPr id="1030" name="Picture 6" descr="C:\Users\ajm64\Desktop\Capture1.PNG"/>
            <p:cNvPicPr>
              <a:picLocks noChangeAspect="1" noChangeArrowheads="1"/>
            </p:cNvPicPr>
            <p:nvPr/>
          </p:nvPicPr>
          <p:blipFill>
            <a:blip r:embed="rId11" cstate="print"/>
            <a:srcRect/>
            <a:stretch>
              <a:fillRect/>
            </a:stretch>
          </p:blipFill>
          <p:spPr bwMode="auto">
            <a:xfrm>
              <a:off x="861766" y="20177745"/>
              <a:ext cx="12279313" cy="7926388"/>
            </a:xfrm>
            <a:prstGeom prst="rect">
              <a:avLst/>
            </a:prstGeom>
            <a:noFill/>
          </p:spPr>
        </p:pic>
        <p:cxnSp>
          <p:nvCxnSpPr>
            <p:cNvPr id="34" name="Straight Arrow Connector 33"/>
            <p:cNvCxnSpPr/>
            <p:nvPr/>
          </p:nvCxnSpPr>
          <p:spPr bwMode="auto">
            <a:xfrm>
              <a:off x="3814094" y="21545897"/>
              <a:ext cx="2160240" cy="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35" name="TextBox 34"/>
            <p:cNvSpPr txBox="1"/>
            <p:nvPr/>
          </p:nvSpPr>
          <p:spPr>
            <a:xfrm>
              <a:off x="4246142" y="21617905"/>
              <a:ext cx="1742785" cy="369332"/>
            </a:xfrm>
            <a:prstGeom prst="rect">
              <a:avLst/>
            </a:prstGeom>
            <a:noFill/>
          </p:spPr>
          <p:txBody>
            <a:bodyPr wrap="none" rtlCol="0">
              <a:spAutoFit/>
            </a:bodyPr>
            <a:lstStyle/>
            <a:p>
              <a:r>
                <a:rPr lang="en-GB" sz="1800" dirty="0" smtClean="0">
                  <a:solidFill>
                    <a:srgbClr val="FF0000"/>
                  </a:solidFill>
                </a:rPr>
                <a:t>Launch interface</a:t>
              </a:r>
              <a:endParaRPr lang="en-GB" sz="1800" dirty="0">
                <a:solidFill>
                  <a:srgbClr val="FF0000"/>
                </a:solidFill>
              </a:endParaRPr>
            </a:p>
          </p:txBody>
        </p:sp>
        <p:cxnSp>
          <p:nvCxnSpPr>
            <p:cNvPr id="37" name="Straight Arrow Connector 36"/>
            <p:cNvCxnSpPr/>
            <p:nvPr/>
          </p:nvCxnSpPr>
          <p:spPr bwMode="auto">
            <a:xfrm flipH="1">
              <a:off x="4534174" y="22409993"/>
              <a:ext cx="1800200" cy="115212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38" name="Rounded Rectangle 37"/>
            <p:cNvSpPr/>
            <p:nvPr/>
          </p:nvSpPr>
          <p:spPr bwMode="auto">
            <a:xfrm>
              <a:off x="6334374" y="22265977"/>
              <a:ext cx="828000" cy="1800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pitchFamily="18" charset="0"/>
              </a:endParaRPr>
            </a:p>
          </p:txBody>
        </p:sp>
      </p:grpSp>
      <p:sp>
        <p:nvSpPr>
          <p:cNvPr id="41" name="TextBox 40"/>
          <p:cNvSpPr txBox="1"/>
          <p:nvPr/>
        </p:nvSpPr>
        <p:spPr>
          <a:xfrm>
            <a:off x="13559617" y="18779976"/>
            <a:ext cx="5016117" cy="461665"/>
          </a:xfrm>
          <a:prstGeom prst="rect">
            <a:avLst/>
          </a:prstGeom>
          <a:noFill/>
        </p:spPr>
        <p:txBody>
          <a:bodyPr wrap="none" rtlCol="0">
            <a:spAutoFit/>
          </a:bodyPr>
          <a:lstStyle/>
          <a:p>
            <a:r>
              <a:rPr lang="en-GB" dirty="0" smtClean="0"/>
              <a:t>Optionally visualise data on instrument</a:t>
            </a:r>
            <a:endParaRPr lang="en-GB" dirty="0"/>
          </a:p>
        </p:txBody>
      </p:sp>
      <p:sp>
        <p:nvSpPr>
          <p:cNvPr id="42" name="TextBox 41"/>
          <p:cNvSpPr txBox="1"/>
          <p:nvPr/>
        </p:nvSpPr>
        <p:spPr>
          <a:xfrm>
            <a:off x="1005782" y="18521561"/>
            <a:ext cx="7552067" cy="830997"/>
          </a:xfrm>
          <a:prstGeom prst="rect">
            <a:avLst/>
          </a:prstGeom>
          <a:noFill/>
        </p:spPr>
        <p:txBody>
          <a:bodyPr wrap="none" rtlCol="0">
            <a:spAutoFit/>
          </a:bodyPr>
          <a:lstStyle/>
          <a:p>
            <a:pPr lvl="0"/>
            <a:r>
              <a:rPr lang="en-GB" b="1" kern="0" dirty="0" smtClean="0">
                <a:latin typeface="Arial" pitchFamily="34" charset="0"/>
                <a:cs typeface="Arial" pitchFamily="34" charset="0"/>
              </a:rPr>
              <a:t>Launch MuonAnalysis interface and visualise data</a:t>
            </a:r>
          </a:p>
          <a:p>
            <a:endParaRPr lang="en-GB" dirty="0"/>
          </a:p>
        </p:txBody>
      </p:sp>
      <p:sp>
        <p:nvSpPr>
          <p:cNvPr id="43" name="TextBox 42"/>
          <p:cNvSpPr txBox="1"/>
          <p:nvPr/>
        </p:nvSpPr>
        <p:spPr>
          <a:xfrm>
            <a:off x="1005782" y="28746697"/>
            <a:ext cx="1840568" cy="830997"/>
          </a:xfrm>
          <a:prstGeom prst="rect">
            <a:avLst/>
          </a:prstGeom>
          <a:noFill/>
        </p:spPr>
        <p:txBody>
          <a:bodyPr wrap="none" rtlCol="0">
            <a:spAutoFit/>
          </a:bodyPr>
          <a:lstStyle/>
          <a:p>
            <a:pPr lvl="0"/>
            <a:r>
              <a:rPr lang="en-GB" b="1" kern="0" dirty="0" smtClean="0">
                <a:latin typeface="Arial" pitchFamily="34" charset="0"/>
                <a:cs typeface="Arial" pitchFamily="34" charset="0"/>
              </a:rPr>
              <a:t>Fitting data</a:t>
            </a:r>
          </a:p>
          <a:p>
            <a:endParaRPr lang="en-GB" dirty="0"/>
          </a:p>
        </p:txBody>
      </p:sp>
      <p:sp>
        <p:nvSpPr>
          <p:cNvPr id="44" name="TextBox 43"/>
          <p:cNvSpPr txBox="1"/>
          <p:nvPr/>
        </p:nvSpPr>
        <p:spPr>
          <a:xfrm>
            <a:off x="12527062" y="28818705"/>
            <a:ext cx="5040162" cy="830997"/>
          </a:xfrm>
          <a:prstGeom prst="rect">
            <a:avLst/>
          </a:prstGeom>
          <a:noFill/>
        </p:spPr>
        <p:txBody>
          <a:bodyPr wrap="none" rtlCol="0">
            <a:spAutoFit/>
          </a:bodyPr>
          <a:lstStyle/>
          <a:p>
            <a:pPr lvl="0"/>
            <a:r>
              <a:rPr lang="en-US" b="1" kern="0" dirty="0" err="1" smtClean="0">
                <a:latin typeface="Arial" pitchFamily="34" charset="0"/>
                <a:cs typeface="Arial" pitchFamily="34" charset="0"/>
              </a:rPr>
              <a:t>Analyse</a:t>
            </a:r>
            <a:r>
              <a:rPr lang="en-US" b="1" kern="0" dirty="0" smtClean="0">
                <a:latin typeface="Arial" pitchFamily="34" charset="0"/>
                <a:cs typeface="Arial" pitchFamily="34" charset="0"/>
              </a:rPr>
              <a:t> results from </a:t>
            </a:r>
            <a:r>
              <a:rPr lang="en-US" b="1" kern="0" dirty="0" smtClean="0">
                <a:latin typeface="Arial" pitchFamily="34" charset="0"/>
                <a:cs typeface="Arial" pitchFamily="34" charset="0"/>
              </a:rPr>
              <a:t>multiple fits</a:t>
            </a:r>
            <a:endParaRPr lang="en-US" b="1" kern="0" dirty="0" smtClean="0">
              <a:latin typeface="Arial" pitchFamily="34" charset="0"/>
              <a:cs typeface="Arial" pitchFamily="34" charset="0"/>
            </a:endParaRPr>
          </a:p>
          <a:p>
            <a:endParaRPr lang="en-GB" dirty="0"/>
          </a:p>
        </p:txBody>
      </p:sp>
      <p:grpSp>
        <p:nvGrpSpPr>
          <p:cNvPr id="58" name="Group 57"/>
          <p:cNvGrpSpPr/>
          <p:nvPr/>
        </p:nvGrpSpPr>
        <p:grpSpPr>
          <a:xfrm>
            <a:off x="1077790" y="29898825"/>
            <a:ext cx="11098213" cy="7935913"/>
            <a:chOff x="789758" y="30186857"/>
            <a:chExt cx="11098213" cy="7935913"/>
          </a:xfrm>
        </p:grpSpPr>
        <p:pic>
          <p:nvPicPr>
            <p:cNvPr id="1036" name="Picture 12" descr="C:\Users\ajm64\Desktop\Capture3.PNG"/>
            <p:cNvPicPr>
              <a:picLocks noChangeAspect="1" noChangeArrowheads="1"/>
            </p:cNvPicPr>
            <p:nvPr/>
          </p:nvPicPr>
          <p:blipFill>
            <a:blip r:embed="rId12" cstate="print"/>
            <a:srcRect/>
            <a:stretch>
              <a:fillRect/>
            </a:stretch>
          </p:blipFill>
          <p:spPr bwMode="auto">
            <a:xfrm>
              <a:off x="789758" y="30186857"/>
              <a:ext cx="11098213" cy="7935913"/>
            </a:xfrm>
            <a:prstGeom prst="rect">
              <a:avLst/>
            </a:prstGeom>
            <a:noFill/>
          </p:spPr>
        </p:pic>
        <p:sp>
          <p:nvSpPr>
            <p:cNvPr id="45" name="Rounded Rectangle 44"/>
            <p:cNvSpPr/>
            <p:nvPr/>
          </p:nvSpPr>
          <p:spPr bwMode="auto">
            <a:xfrm>
              <a:off x="6228000" y="31140000"/>
              <a:ext cx="1692000" cy="2160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pitchFamily="18" charset="0"/>
              </a:endParaRPr>
            </a:p>
          </p:txBody>
        </p:sp>
        <p:cxnSp>
          <p:nvCxnSpPr>
            <p:cNvPr id="47" name="Straight Arrow Connector 46"/>
            <p:cNvCxnSpPr>
              <a:stCxn id="45" idx="1"/>
            </p:cNvCxnSpPr>
            <p:nvPr/>
          </p:nvCxnSpPr>
          <p:spPr bwMode="auto">
            <a:xfrm flipH="1">
              <a:off x="4606182" y="31248000"/>
              <a:ext cx="1621818" cy="3187329"/>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49" name="Straight Connector 48"/>
            <p:cNvCxnSpPr/>
            <p:nvPr/>
          </p:nvCxnSpPr>
          <p:spPr bwMode="auto">
            <a:xfrm>
              <a:off x="7846542" y="35515449"/>
              <a:ext cx="0" cy="201622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51" name="Straight Arrow Connector 50"/>
            <p:cNvCxnSpPr/>
            <p:nvPr/>
          </p:nvCxnSpPr>
          <p:spPr bwMode="auto">
            <a:xfrm>
              <a:off x="7846542" y="36451553"/>
              <a:ext cx="720080"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52" name="TextBox 51"/>
            <p:cNvSpPr txBox="1"/>
            <p:nvPr/>
          </p:nvSpPr>
          <p:spPr>
            <a:xfrm>
              <a:off x="6694414" y="35960271"/>
              <a:ext cx="1122936" cy="923330"/>
            </a:xfrm>
            <a:prstGeom prst="rect">
              <a:avLst/>
            </a:prstGeom>
            <a:noFill/>
          </p:spPr>
          <p:txBody>
            <a:bodyPr wrap="none" rtlCol="0">
              <a:spAutoFit/>
            </a:bodyPr>
            <a:lstStyle/>
            <a:p>
              <a:r>
                <a:rPr lang="en-GB" sz="1800" dirty="0" smtClean="0">
                  <a:solidFill>
                    <a:srgbClr val="FF0000"/>
                  </a:solidFill>
                </a:rPr>
                <a:t>Available </a:t>
              </a:r>
            </a:p>
            <a:p>
              <a:r>
                <a:rPr lang="en-GB" sz="1800" dirty="0" smtClean="0">
                  <a:solidFill>
                    <a:srgbClr val="FF0000"/>
                  </a:solidFill>
                </a:rPr>
                <a:t>f</a:t>
              </a:r>
              <a:r>
                <a:rPr lang="en-GB" sz="1800" dirty="0" smtClean="0">
                  <a:solidFill>
                    <a:srgbClr val="FF0000"/>
                  </a:solidFill>
                </a:rPr>
                <a:t>itting</a:t>
              </a:r>
            </a:p>
            <a:p>
              <a:r>
                <a:rPr lang="en-GB" sz="1800" dirty="0" smtClean="0">
                  <a:solidFill>
                    <a:srgbClr val="FF0000"/>
                  </a:solidFill>
                </a:rPr>
                <a:t>f</a:t>
              </a:r>
              <a:r>
                <a:rPr lang="en-GB" sz="1800" dirty="0" smtClean="0">
                  <a:solidFill>
                    <a:srgbClr val="FF0000"/>
                  </a:solidFill>
                </a:rPr>
                <a:t>unctions</a:t>
              </a:r>
              <a:endParaRPr lang="en-GB" sz="1800" dirty="0">
                <a:solidFill>
                  <a:srgbClr val="FF0000"/>
                </a:solidFill>
              </a:endParaRPr>
            </a:p>
          </p:txBody>
        </p:sp>
        <p:cxnSp>
          <p:nvCxnSpPr>
            <p:cNvPr id="54" name="Straight Connector 53"/>
            <p:cNvCxnSpPr/>
            <p:nvPr/>
          </p:nvCxnSpPr>
          <p:spPr bwMode="auto">
            <a:xfrm>
              <a:off x="10222806" y="32203081"/>
              <a:ext cx="0" cy="1008112"/>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56" name="Straight Arrow Connector 55"/>
            <p:cNvCxnSpPr/>
            <p:nvPr/>
          </p:nvCxnSpPr>
          <p:spPr bwMode="auto">
            <a:xfrm flipH="1">
              <a:off x="9934774" y="32707137"/>
              <a:ext cx="288032"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57" name="TextBox 56"/>
            <p:cNvSpPr txBox="1"/>
            <p:nvPr/>
          </p:nvSpPr>
          <p:spPr>
            <a:xfrm>
              <a:off x="10294814" y="32275089"/>
              <a:ext cx="915635" cy="830997"/>
            </a:xfrm>
            <a:prstGeom prst="rect">
              <a:avLst/>
            </a:prstGeom>
            <a:noFill/>
          </p:spPr>
          <p:txBody>
            <a:bodyPr wrap="none" rtlCol="0">
              <a:spAutoFit/>
            </a:bodyPr>
            <a:lstStyle/>
            <a:p>
              <a:r>
                <a:rPr lang="en-GB" sz="1600" dirty="0" smtClean="0">
                  <a:solidFill>
                    <a:srgbClr val="FF0000"/>
                  </a:solidFill>
                </a:rPr>
                <a:t>Function</a:t>
              </a:r>
            </a:p>
            <a:p>
              <a:r>
                <a:rPr lang="en-GB" sz="1600" dirty="0" smtClean="0">
                  <a:solidFill>
                    <a:srgbClr val="FF0000"/>
                  </a:solidFill>
                </a:rPr>
                <a:t>u</a:t>
              </a:r>
              <a:r>
                <a:rPr lang="en-GB" sz="1600" dirty="0" smtClean="0">
                  <a:solidFill>
                    <a:srgbClr val="FF0000"/>
                  </a:solidFill>
                </a:rPr>
                <a:t>sed for</a:t>
              </a:r>
            </a:p>
            <a:p>
              <a:r>
                <a:rPr lang="en-GB" sz="1600" dirty="0" smtClean="0">
                  <a:solidFill>
                    <a:srgbClr val="FF0000"/>
                  </a:solidFill>
                </a:rPr>
                <a:t>fit</a:t>
              </a:r>
              <a:endParaRPr lang="en-GB" sz="1600" dirty="0">
                <a:solidFill>
                  <a:srgbClr val="FF0000"/>
                </a:solidFill>
              </a:endParaRPr>
            </a:p>
          </p:txBody>
        </p:sp>
      </p:grpSp>
      <p:grpSp>
        <p:nvGrpSpPr>
          <p:cNvPr id="89" name="Group 88"/>
          <p:cNvGrpSpPr/>
          <p:nvPr/>
        </p:nvGrpSpPr>
        <p:grpSpPr>
          <a:xfrm>
            <a:off x="12628775" y="29878460"/>
            <a:ext cx="17180207" cy="7869237"/>
            <a:chOff x="12815094" y="30166492"/>
            <a:chExt cx="17180207" cy="7869237"/>
          </a:xfrm>
        </p:grpSpPr>
        <p:grpSp>
          <p:nvGrpSpPr>
            <p:cNvPr id="76" name="Group 75"/>
            <p:cNvGrpSpPr/>
            <p:nvPr/>
          </p:nvGrpSpPr>
          <p:grpSpPr>
            <a:xfrm>
              <a:off x="12815094" y="30166492"/>
              <a:ext cx="16613187" cy="7869237"/>
              <a:chOff x="12815094" y="30186857"/>
              <a:chExt cx="16613187" cy="7869237"/>
            </a:xfrm>
          </p:grpSpPr>
          <p:pic>
            <p:nvPicPr>
              <p:cNvPr id="1035" name="Picture 11" descr="C:\Users\ajm64\Desktop\Capture9.PNG"/>
              <p:cNvPicPr>
                <a:picLocks noChangeAspect="1" noChangeArrowheads="1"/>
              </p:cNvPicPr>
              <p:nvPr/>
            </p:nvPicPr>
            <p:blipFill>
              <a:blip r:embed="rId13" cstate="print"/>
              <a:srcRect/>
              <a:stretch>
                <a:fillRect/>
              </a:stretch>
            </p:blipFill>
            <p:spPr bwMode="auto">
              <a:xfrm>
                <a:off x="12815094" y="30186857"/>
                <a:ext cx="16613187" cy="7869237"/>
              </a:xfrm>
              <a:prstGeom prst="rect">
                <a:avLst/>
              </a:prstGeom>
              <a:noFill/>
            </p:spPr>
          </p:pic>
          <p:sp>
            <p:nvSpPr>
              <p:cNvPr id="59" name="Rounded Rectangle 58"/>
              <p:cNvSpPr/>
              <p:nvPr/>
            </p:nvSpPr>
            <p:spPr bwMode="auto">
              <a:xfrm>
                <a:off x="25848542" y="37027617"/>
                <a:ext cx="720080"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pitchFamily="18" charset="0"/>
                </a:endParaRPr>
              </a:p>
            </p:txBody>
          </p:sp>
          <p:cxnSp>
            <p:nvCxnSpPr>
              <p:cNvPr id="61" name="Straight Arrow Connector 60"/>
              <p:cNvCxnSpPr/>
              <p:nvPr/>
            </p:nvCxnSpPr>
            <p:spPr bwMode="auto">
              <a:xfrm flipH="1" flipV="1">
                <a:off x="20807982" y="33211193"/>
                <a:ext cx="5040560" cy="3816424"/>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63" name="Straight Arrow Connector 62"/>
              <p:cNvCxnSpPr/>
              <p:nvPr/>
            </p:nvCxnSpPr>
            <p:spPr bwMode="auto">
              <a:xfrm>
                <a:off x="17855654" y="32779145"/>
                <a:ext cx="360040" cy="5760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5" name="Straight Arrow Connector 64"/>
              <p:cNvCxnSpPr/>
              <p:nvPr/>
            </p:nvCxnSpPr>
            <p:spPr bwMode="auto">
              <a:xfrm flipH="1">
                <a:off x="18215694" y="32779145"/>
                <a:ext cx="1656184" cy="5760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8" name="Straight Arrow Connector 67"/>
              <p:cNvCxnSpPr/>
              <p:nvPr/>
            </p:nvCxnSpPr>
            <p:spPr bwMode="auto">
              <a:xfrm>
                <a:off x="18215694" y="33355209"/>
                <a:ext cx="0" cy="165618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72" name="TextBox 71"/>
              <p:cNvSpPr txBox="1"/>
              <p:nvPr/>
            </p:nvSpPr>
            <p:spPr>
              <a:xfrm>
                <a:off x="18215694" y="34147297"/>
                <a:ext cx="2497607" cy="830997"/>
              </a:xfrm>
              <a:prstGeom prst="rect">
                <a:avLst/>
              </a:prstGeom>
              <a:noFill/>
            </p:spPr>
            <p:txBody>
              <a:bodyPr wrap="none" rtlCol="0">
                <a:spAutoFit/>
              </a:bodyPr>
              <a:lstStyle/>
              <a:p>
                <a:r>
                  <a:rPr lang="en-GB" sz="1600" dirty="0" smtClean="0">
                    <a:solidFill>
                      <a:srgbClr val="FF0000"/>
                    </a:solidFill>
                  </a:rPr>
                  <a:t>Plot fit parameter, Lambda, </a:t>
                </a:r>
              </a:p>
              <a:p>
                <a:r>
                  <a:rPr lang="en-GB" sz="1600" dirty="0" smtClean="0">
                    <a:solidFill>
                      <a:srgbClr val="FF0000"/>
                    </a:solidFill>
                  </a:rPr>
                  <a:t>as a function of log value, </a:t>
                </a:r>
              </a:p>
              <a:p>
                <a:r>
                  <a:rPr lang="en-GB" sz="1600" dirty="0" err="1" smtClean="0">
                    <a:solidFill>
                      <a:srgbClr val="FF0000"/>
                    </a:solidFill>
                  </a:rPr>
                  <a:t>Temp_Sample</a:t>
                </a:r>
                <a:endParaRPr lang="en-GB" sz="1600" dirty="0">
                  <a:solidFill>
                    <a:srgbClr val="FF0000"/>
                  </a:solidFill>
                </a:endParaRPr>
              </a:p>
            </p:txBody>
          </p:sp>
        </p:grpSp>
        <p:cxnSp>
          <p:nvCxnSpPr>
            <p:cNvPr id="78" name="Straight Connector 77"/>
            <p:cNvCxnSpPr/>
            <p:nvPr/>
          </p:nvCxnSpPr>
          <p:spPr bwMode="auto">
            <a:xfrm>
              <a:off x="28800870" y="34723361"/>
              <a:ext cx="0" cy="187220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80" name="Straight Arrow Connector 79"/>
            <p:cNvCxnSpPr/>
            <p:nvPr/>
          </p:nvCxnSpPr>
          <p:spPr bwMode="auto">
            <a:xfrm flipH="1">
              <a:off x="28512838" y="35659465"/>
              <a:ext cx="288032"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1" name="TextBox 80"/>
            <p:cNvSpPr txBox="1"/>
            <p:nvPr/>
          </p:nvSpPr>
          <p:spPr>
            <a:xfrm>
              <a:off x="28872878" y="35352269"/>
              <a:ext cx="1122423" cy="584775"/>
            </a:xfrm>
            <a:prstGeom prst="rect">
              <a:avLst/>
            </a:prstGeom>
            <a:noFill/>
          </p:spPr>
          <p:txBody>
            <a:bodyPr wrap="none" rtlCol="0">
              <a:spAutoFit/>
            </a:bodyPr>
            <a:lstStyle/>
            <a:p>
              <a:r>
                <a:rPr lang="en-GB" sz="1600" dirty="0" smtClean="0">
                  <a:solidFill>
                    <a:srgbClr val="FF0000"/>
                  </a:solidFill>
                </a:rPr>
                <a:t>Algorithms</a:t>
              </a:r>
            </a:p>
            <a:p>
              <a:r>
                <a:rPr lang="en-GB" sz="1600" dirty="0" smtClean="0">
                  <a:solidFill>
                    <a:srgbClr val="FF0000"/>
                  </a:solidFill>
                </a:rPr>
                <a:t>library</a:t>
              </a:r>
              <a:endParaRPr lang="en-GB" sz="1600" dirty="0">
                <a:solidFill>
                  <a:srgbClr val="FF0000"/>
                </a:solidFill>
              </a:endParaRPr>
            </a:p>
          </p:txBody>
        </p:sp>
        <p:cxnSp>
          <p:nvCxnSpPr>
            <p:cNvPr id="83" name="Straight Connector 82"/>
            <p:cNvCxnSpPr/>
            <p:nvPr/>
          </p:nvCxnSpPr>
          <p:spPr bwMode="auto">
            <a:xfrm>
              <a:off x="28728862" y="32203081"/>
              <a:ext cx="0" cy="1224136"/>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85" name="Straight Arrow Connector 84"/>
            <p:cNvCxnSpPr/>
            <p:nvPr/>
          </p:nvCxnSpPr>
          <p:spPr bwMode="auto">
            <a:xfrm flipH="1">
              <a:off x="28440830" y="32491113"/>
              <a:ext cx="288032"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8" name="TextBox 87"/>
            <p:cNvSpPr txBox="1"/>
            <p:nvPr/>
          </p:nvSpPr>
          <p:spPr>
            <a:xfrm>
              <a:off x="28800870" y="32347097"/>
              <a:ext cx="1173335" cy="1077218"/>
            </a:xfrm>
            <a:prstGeom prst="rect">
              <a:avLst/>
            </a:prstGeom>
            <a:noFill/>
          </p:spPr>
          <p:txBody>
            <a:bodyPr wrap="none" rtlCol="0">
              <a:spAutoFit/>
            </a:bodyPr>
            <a:lstStyle/>
            <a:p>
              <a:r>
                <a:rPr lang="en-GB" sz="1600" dirty="0" smtClean="0">
                  <a:solidFill>
                    <a:srgbClr val="FF0000"/>
                  </a:solidFill>
                </a:rPr>
                <a:t>Workspaces</a:t>
              </a:r>
            </a:p>
            <a:p>
              <a:r>
                <a:rPr lang="en-GB" sz="1600" dirty="0" smtClean="0">
                  <a:solidFill>
                    <a:srgbClr val="FF0000"/>
                  </a:solidFill>
                </a:rPr>
                <a:t>c</a:t>
              </a:r>
              <a:r>
                <a:rPr lang="en-GB" sz="1600" dirty="0" smtClean="0">
                  <a:solidFill>
                    <a:srgbClr val="FF0000"/>
                  </a:solidFill>
                </a:rPr>
                <a:t>reated</a:t>
              </a:r>
            </a:p>
            <a:p>
              <a:r>
                <a:rPr lang="en-GB" sz="1600" dirty="0" smtClean="0">
                  <a:solidFill>
                    <a:srgbClr val="FF0000"/>
                  </a:solidFill>
                </a:rPr>
                <a:t>d</a:t>
              </a:r>
              <a:r>
                <a:rPr lang="en-GB" sz="1600" dirty="0" smtClean="0">
                  <a:solidFill>
                    <a:srgbClr val="FF0000"/>
                  </a:solidFill>
                </a:rPr>
                <a:t>uring </a:t>
              </a:r>
            </a:p>
            <a:p>
              <a:r>
                <a:rPr lang="en-GB" sz="1600" dirty="0" smtClean="0">
                  <a:solidFill>
                    <a:srgbClr val="FF0000"/>
                  </a:solidFill>
                </a:rPr>
                <a:t>analysis</a:t>
              </a:r>
              <a:endParaRPr lang="en-GB" sz="1600" dirty="0">
                <a:solidFill>
                  <a:srgbClr val="FF0000"/>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9142</TotalTime>
  <Words>573</Words>
  <Application>Microsoft Office PowerPoint</Application>
  <PresentationFormat>Custom</PresentationFormat>
  <Paragraphs>131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Slide 1</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ajm64</cp:lastModifiedBy>
  <cp:revision>169</cp:revision>
  <dcterms:created xsi:type="dcterms:W3CDTF">2007-04-05T18:09:36Z</dcterms:created>
  <dcterms:modified xsi:type="dcterms:W3CDTF">2012-09-12T08:37:02Z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