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5373A-4C4E-4C6B-A122-4AC1D59BC39D}" type="datetimeFigureOut">
              <a:rPr lang="en-GB" smtClean="0"/>
              <a:pPr/>
              <a:t>21/09/2012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7EA7E-69D7-461A-A300-BAE77062E57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7EA7E-69D7-461A-A300-BAE77062E57E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7EA7E-69D7-461A-A300-BAE77062E57E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7EA7E-69D7-461A-A300-BAE77062E57E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7EA7E-69D7-461A-A300-BAE77062E57E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7EA7E-69D7-461A-A300-BAE77062E57E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7EA7E-69D7-461A-A300-BAE77062E57E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7EA7E-69D7-461A-A300-BAE77062E57E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60D9-1E76-4858-904E-41042D116276}" type="datetimeFigureOut">
              <a:rPr lang="en-GB" smtClean="0"/>
              <a:pPr/>
              <a:t>21/09/2012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E648-7231-4BE3-A23A-E93E8FD8C5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60D9-1E76-4858-904E-41042D116276}" type="datetimeFigureOut">
              <a:rPr lang="en-GB" smtClean="0"/>
              <a:pPr/>
              <a:t>21/09/2012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E648-7231-4BE3-A23A-E93E8FD8C5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60D9-1E76-4858-904E-41042D116276}" type="datetimeFigureOut">
              <a:rPr lang="en-GB" smtClean="0"/>
              <a:pPr/>
              <a:t>21/09/2012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E648-7231-4BE3-A23A-E93E8FD8C5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60D9-1E76-4858-904E-41042D116276}" type="datetimeFigureOut">
              <a:rPr lang="en-GB" smtClean="0"/>
              <a:pPr/>
              <a:t>21/09/2012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E648-7231-4BE3-A23A-E93E8FD8C5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60D9-1E76-4858-904E-41042D116276}" type="datetimeFigureOut">
              <a:rPr lang="en-GB" smtClean="0"/>
              <a:pPr/>
              <a:t>21/09/2012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E648-7231-4BE3-A23A-E93E8FD8C5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60D9-1E76-4858-904E-41042D116276}" type="datetimeFigureOut">
              <a:rPr lang="en-GB" smtClean="0"/>
              <a:pPr/>
              <a:t>21/09/2012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E648-7231-4BE3-A23A-E93E8FD8C5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60D9-1E76-4858-904E-41042D116276}" type="datetimeFigureOut">
              <a:rPr lang="en-GB" smtClean="0"/>
              <a:pPr/>
              <a:t>21/09/2012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E648-7231-4BE3-A23A-E93E8FD8C5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60D9-1E76-4858-904E-41042D116276}" type="datetimeFigureOut">
              <a:rPr lang="en-GB" smtClean="0"/>
              <a:pPr/>
              <a:t>21/09/2012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E648-7231-4BE3-A23A-E93E8FD8C5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60D9-1E76-4858-904E-41042D116276}" type="datetimeFigureOut">
              <a:rPr lang="en-GB" smtClean="0"/>
              <a:pPr/>
              <a:t>21/09/2012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E648-7231-4BE3-A23A-E93E8FD8C5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60D9-1E76-4858-904E-41042D116276}" type="datetimeFigureOut">
              <a:rPr lang="en-GB" smtClean="0"/>
              <a:pPr/>
              <a:t>21/09/2012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E648-7231-4BE3-A23A-E93E8FD8C5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60D9-1E76-4858-904E-41042D116276}" type="datetimeFigureOut">
              <a:rPr lang="en-GB" smtClean="0"/>
              <a:pPr/>
              <a:t>21/09/2012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E648-7231-4BE3-A23A-E93E8FD8C5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160D9-1E76-4858-904E-41042D116276}" type="datetimeFigureOut">
              <a:rPr lang="en-GB" smtClean="0"/>
              <a:pPr/>
              <a:t>21/09/2012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3E648-7231-4BE3-A23A-E93E8FD8C52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388843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Data </a:t>
            </a:r>
            <a:r>
              <a:rPr lang="en-US" sz="2800" dirty="0" smtClean="0">
                <a:solidFill>
                  <a:srgbClr val="002060"/>
                </a:solidFill>
                <a:sym typeface="Wingdings" pitchFamily="2" charset="2"/>
              </a:rPr>
              <a:t></a:t>
            </a:r>
            <a:r>
              <a:rPr lang="en-US" sz="2800" dirty="0" err="1" smtClean="0">
                <a:solidFill>
                  <a:srgbClr val="002060"/>
                </a:solidFill>
                <a:sym typeface="Wingdings" pitchFamily="2" charset="2"/>
              </a:rPr>
              <a:t>ReductionUser</a:t>
            </a:r>
            <a:r>
              <a:rPr lang="en-US" sz="2800" dirty="0" smtClean="0">
                <a:solidFill>
                  <a:srgbClr val="002060"/>
                </a:solidFill>
                <a:sym typeface="Wingdings" pitchFamily="2" charset="2"/>
              </a:rPr>
              <a:t> Access ICAT</a:t>
            </a:r>
          </a:p>
          <a:p>
            <a:r>
              <a:rPr lang="en-US" sz="2800" dirty="0" smtClean="0">
                <a:solidFill>
                  <a:srgbClr val="002060"/>
                </a:solidFill>
                <a:sym typeface="Wingdings" pitchFamily="2" charset="2"/>
              </a:rPr>
              <a:t>Details design, status &amp; future direction</a:t>
            </a:r>
            <a:endParaRPr lang="en-US" sz="2800" dirty="0" smtClean="0">
              <a:solidFill>
                <a:srgbClr val="002060"/>
              </a:solidFill>
            </a:endParaRPr>
          </a:p>
        </p:txBody>
      </p:sp>
      <p:pic>
        <p:nvPicPr>
          <p:cNvPr id="4" name="Picture 3" descr="Mantid_Logo_Transpar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653136"/>
            <a:ext cx="4381500" cy="2381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4736" y="6021288"/>
            <a:ext cx="2267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ahoma" pitchFamily="34" charset="0"/>
              </a:rPr>
              <a:t>Poster Sessions</a:t>
            </a:r>
            <a:endParaRPr lang="en-GB" sz="2400" dirty="0"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16632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rgbClr val="FFFF00"/>
                </a:solidFill>
              </a:rPr>
              <a:t>Automated Reduction</a:t>
            </a:r>
            <a:endParaRPr lang="en-GB" sz="3200" dirty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CECEEF"/>
              </a:clrFrom>
              <a:clrTo>
                <a:srgbClr val="CECEE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47864" y="2013345"/>
            <a:ext cx="5580152" cy="328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3888432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rgbClr val="002060"/>
                </a:solidFill>
              </a:rPr>
              <a:t>Project lifecycle</a:t>
            </a:r>
          </a:p>
          <a:p>
            <a:r>
              <a:rPr lang="en-GB" sz="2400" dirty="0" smtClean="0">
                <a:solidFill>
                  <a:srgbClr val="002060"/>
                </a:solidFill>
              </a:rPr>
              <a:t>Automated build environment</a:t>
            </a:r>
          </a:p>
          <a:p>
            <a:r>
              <a:rPr lang="en-GB" sz="2400" dirty="0" smtClean="0">
                <a:solidFill>
                  <a:srgbClr val="002060"/>
                </a:solidFill>
              </a:rPr>
              <a:t>Ensuring software quality</a:t>
            </a:r>
          </a:p>
          <a:p>
            <a:endParaRPr lang="en-GB" sz="2400" dirty="0" smtClean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  <p:pic>
        <p:nvPicPr>
          <p:cNvPr id="4" name="Picture 3" descr="Mantid_Logo_Transpar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653136"/>
            <a:ext cx="4381500" cy="2381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4736" y="6021288"/>
            <a:ext cx="2267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ahoma" pitchFamily="34" charset="0"/>
              </a:rPr>
              <a:t>Poster Sessions</a:t>
            </a:r>
            <a:endParaRPr lang="en-GB" sz="2400" dirty="0"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16632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rgbClr val="FFFF00"/>
                </a:solidFill>
              </a:rPr>
              <a:t>Continuous Build, Test &amp; Deploy</a:t>
            </a:r>
            <a:endParaRPr lang="en-GB" sz="3200" dirty="0">
              <a:solidFill>
                <a:srgbClr val="FFFF00"/>
              </a:solidFill>
            </a:endParaRPr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3212976"/>
            <a:ext cx="570611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3888432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rgbClr val="002060"/>
                </a:solidFill>
              </a:rPr>
              <a:t>Exposing C++ framework to Python</a:t>
            </a:r>
          </a:p>
          <a:p>
            <a:r>
              <a:rPr lang="en-GB" sz="2400" dirty="0" smtClean="0">
                <a:solidFill>
                  <a:srgbClr val="002060"/>
                </a:solidFill>
              </a:rPr>
              <a:t>Connecting with </a:t>
            </a:r>
            <a:r>
              <a:rPr lang="en-GB" sz="2400" dirty="0" err="1" smtClean="0">
                <a:solidFill>
                  <a:srgbClr val="002060"/>
                </a:solidFill>
              </a:rPr>
              <a:t>Numpy</a:t>
            </a:r>
            <a:endParaRPr lang="en-GB" sz="2400" dirty="0" smtClean="0">
              <a:solidFill>
                <a:srgbClr val="002060"/>
              </a:solidFill>
            </a:endParaRPr>
          </a:p>
          <a:p>
            <a:r>
              <a:rPr lang="en-GB" sz="2400" dirty="0" smtClean="0">
                <a:solidFill>
                  <a:srgbClr val="002060"/>
                </a:solidFill>
              </a:rPr>
              <a:t>Embedding </a:t>
            </a:r>
            <a:r>
              <a:rPr lang="en-GB" sz="2400" dirty="0" err="1" smtClean="0">
                <a:solidFill>
                  <a:srgbClr val="002060"/>
                </a:solidFill>
              </a:rPr>
              <a:t>IPython</a:t>
            </a:r>
            <a:endParaRPr lang="en-GB" sz="2400" dirty="0">
              <a:solidFill>
                <a:srgbClr val="002060"/>
              </a:solidFill>
            </a:endParaRPr>
          </a:p>
        </p:txBody>
      </p:sp>
      <p:pic>
        <p:nvPicPr>
          <p:cNvPr id="4" name="Picture 3" descr="Mantid_Logo_Transpar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653136"/>
            <a:ext cx="4381500" cy="2381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4736" y="6021288"/>
            <a:ext cx="2267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ahoma" pitchFamily="34" charset="0"/>
              </a:rPr>
              <a:t>Poster Sessions</a:t>
            </a:r>
            <a:endParaRPr lang="en-GB" sz="2400" dirty="0"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16632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rgbClr val="FFFF00"/>
                </a:solidFill>
              </a:rPr>
              <a:t>Deep Integration With Python</a:t>
            </a:r>
            <a:endParaRPr lang="en-GB" sz="3200" dirty="0">
              <a:solidFill>
                <a:srgbClr val="FFFF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2BFF"/>
              </a:clrFrom>
              <a:clrTo>
                <a:srgbClr val="F72B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77724" y="2204864"/>
            <a:ext cx="6461490" cy="3776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5760640" cy="3888432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rgbClr val="002060"/>
                </a:solidFill>
              </a:rPr>
              <a:t>Control ISIS Instruments with Mantid &amp; </a:t>
            </a:r>
            <a:r>
              <a:rPr lang="en-GB" sz="2400" dirty="0" err="1" smtClean="0">
                <a:solidFill>
                  <a:srgbClr val="002060"/>
                </a:solidFill>
              </a:rPr>
              <a:t>PyGenie</a:t>
            </a:r>
            <a:endParaRPr lang="en-GB" sz="2400" dirty="0" smtClean="0">
              <a:solidFill>
                <a:srgbClr val="002060"/>
              </a:solidFill>
            </a:endParaRPr>
          </a:p>
          <a:p>
            <a:r>
              <a:rPr lang="en-GB" sz="2400" dirty="0" smtClean="0">
                <a:solidFill>
                  <a:srgbClr val="002060"/>
                </a:solidFill>
              </a:rPr>
              <a:t>Intelligent run control based on statistics</a:t>
            </a:r>
          </a:p>
        </p:txBody>
      </p:sp>
      <p:pic>
        <p:nvPicPr>
          <p:cNvPr id="4" name="Picture 3" descr="Mantid_Logo_Transpar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653136"/>
            <a:ext cx="4381500" cy="2381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4736" y="6021288"/>
            <a:ext cx="2267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ahoma" pitchFamily="34" charset="0"/>
              </a:rPr>
              <a:t>Poster Sessions</a:t>
            </a:r>
            <a:endParaRPr lang="en-GB" sz="2400" dirty="0"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16632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rgbClr val="FFFF00"/>
                </a:solidFill>
              </a:rPr>
              <a:t>Linking Instrument Control And Data Analysis</a:t>
            </a:r>
            <a:endParaRPr lang="en-GB" sz="3200" dirty="0">
              <a:solidFill>
                <a:srgbClr val="FFFF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64506" y="908720"/>
            <a:ext cx="2343877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3888432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rgbClr val="002060"/>
                </a:solidFill>
              </a:rPr>
              <a:t>MUSR uses </a:t>
            </a:r>
            <a:r>
              <a:rPr lang="en-GB" sz="2400" dirty="0" err="1" smtClean="0">
                <a:solidFill>
                  <a:srgbClr val="002060"/>
                </a:solidFill>
              </a:rPr>
              <a:t>muons</a:t>
            </a:r>
            <a:r>
              <a:rPr lang="en-GB" sz="2400" dirty="0" smtClean="0">
                <a:solidFill>
                  <a:srgbClr val="002060"/>
                </a:solidFill>
              </a:rPr>
              <a:t> </a:t>
            </a:r>
            <a:r>
              <a:rPr lang="en-GB" sz="2400" dirty="0" smtClean="0">
                <a:solidFill>
                  <a:srgbClr val="002060"/>
                </a:solidFill>
                <a:sym typeface="Wingdings" pitchFamily="2" charset="2"/>
              </a:rPr>
              <a:t> </a:t>
            </a:r>
            <a:r>
              <a:rPr lang="en-GB" sz="2400" dirty="0" smtClean="0">
                <a:solidFill>
                  <a:srgbClr val="002060"/>
                </a:solidFill>
              </a:rPr>
              <a:t>Mantid is not restricted to neutron data</a:t>
            </a:r>
          </a:p>
          <a:p>
            <a:r>
              <a:rPr lang="en-GB" sz="2400" dirty="0" smtClean="0">
                <a:solidFill>
                  <a:srgbClr val="002060"/>
                </a:solidFill>
              </a:rPr>
              <a:t>GUIs to easily perform common muon related tasks</a:t>
            </a:r>
          </a:p>
          <a:p>
            <a:endParaRPr lang="en-GB" sz="2400" dirty="0" smtClean="0">
              <a:solidFill>
                <a:srgbClr val="002060"/>
              </a:solidFill>
            </a:endParaRPr>
          </a:p>
        </p:txBody>
      </p:sp>
      <p:pic>
        <p:nvPicPr>
          <p:cNvPr id="4" name="Picture 3" descr="Mantid_Logo_Transpar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653136"/>
            <a:ext cx="4381500" cy="2381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4736" y="6021288"/>
            <a:ext cx="2267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ahoma" pitchFamily="34" charset="0"/>
              </a:rPr>
              <a:t>Poster Sessions</a:t>
            </a:r>
            <a:endParaRPr lang="en-GB" sz="2400" dirty="0"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16632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rgbClr val="FFFF00"/>
                </a:solidFill>
              </a:rPr>
              <a:t>Mantid as a tool for MUSR analysis</a:t>
            </a:r>
            <a:endParaRPr lang="en-GB" sz="3200" dirty="0">
              <a:solidFill>
                <a:srgbClr val="FFFF00"/>
              </a:solidFill>
            </a:endParaRPr>
          </a:p>
        </p:txBody>
      </p:sp>
      <p:pic>
        <p:nvPicPr>
          <p:cNvPr id="8" name="Picture 7" descr="C:\Users\ajm64\Desktop\Capture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1844824"/>
            <a:ext cx="3024336" cy="3587730"/>
          </a:xfrm>
          <a:prstGeom prst="rect">
            <a:avLst/>
          </a:prstGeom>
          <a:noFill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2276872"/>
            <a:ext cx="3543653" cy="315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3888432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rgbClr val="002060"/>
                </a:solidFill>
              </a:rPr>
              <a:t>Overview of use of Mantid at SNS &amp; HFIR</a:t>
            </a:r>
          </a:p>
        </p:txBody>
      </p:sp>
      <p:pic>
        <p:nvPicPr>
          <p:cNvPr id="4" name="Picture 3" descr="Mantid_Logo_Transpar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653136"/>
            <a:ext cx="4381500" cy="2381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4736" y="6021288"/>
            <a:ext cx="2267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ahoma" pitchFamily="34" charset="0"/>
              </a:rPr>
              <a:t>Poster Sessions</a:t>
            </a:r>
            <a:endParaRPr lang="en-GB" sz="2400" dirty="0"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16632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rgbClr val="FFFF00"/>
                </a:solidFill>
              </a:rPr>
              <a:t>Data reduction and visualization at SNS and HFIR</a:t>
            </a:r>
            <a:endParaRPr lang="en-GB" sz="3200" dirty="0">
              <a:solidFill>
                <a:srgbClr val="FFFF00"/>
              </a:solidFill>
            </a:endParaRPr>
          </a:p>
        </p:txBody>
      </p:sp>
      <p:pic>
        <p:nvPicPr>
          <p:cNvPr id="7" name="Picture 6" descr="gadoliniu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800"/>
            <a:ext cx="2732261" cy="2437361"/>
          </a:xfrm>
          <a:prstGeom prst="rect">
            <a:avLst/>
          </a:prstGeom>
        </p:spPr>
      </p:pic>
      <p:pic>
        <p:nvPicPr>
          <p:cNvPr id="8" name="Picture 3" descr="C:\Users\h3n\Documents\work2010\Software\Wei-Ren\Multislice_Animation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005064"/>
            <a:ext cx="2561486" cy="16613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h3n\Documents\work2010\Software\Wei-Ren\LineViewerAnimation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556792"/>
            <a:ext cx="3230489" cy="21201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67944" y="3717032"/>
            <a:ext cx="2736304" cy="2373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 descr="C:\Users\h3n\Documents\work2010\Software\Wei-Ren\Ortho_View_Animation.gif"/>
          <p:cNvPicPr>
            <a:picLocks noChangeAspect="1" noChangeArrowheads="1" noCrop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412776"/>
            <a:ext cx="2236431" cy="14409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h3n\Desktop\SEQ_G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924944"/>
            <a:ext cx="1872208" cy="12488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3888432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rgbClr val="002060"/>
                </a:solidFill>
              </a:rPr>
              <a:t>Provide near real-time feedback to users as experiment continues</a:t>
            </a:r>
          </a:p>
          <a:p>
            <a:r>
              <a:rPr lang="en-GB" sz="2400" dirty="0" smtClean="0">
                <a:solidFill>
                  <a:srgbClr val="002060"/>
                </a:solidFill>
              </a:rPr>
              <a:t>Integration with ADARA at SNS</a:t>
            </a:r>
          </a:p>
        </p:txBody>
      </p:sp>
      <p:pic>
        <p:nvPicPr>
          <p:cNvPr id="4" name="Picture 3" descr="Mantid_Logo_Transpar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653136"/>
            <a:ext cx="4381500" cy="2381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4736" y="6021288"/>
            <a:ext cx="2267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ahoma" pitchFamily="34" charset="0"/>
              </a:rPr>
              <a:t>Poster Sessions</a:t>
            </a:r>
            <a:endParaRPr lang="en-GB" sz="2400" dirty="0"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16632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rgbClr val="FFFF00"/>
                </a:solidFill>
              </a:rPr>
              <a:t>Streaming &amp; Processing of Data In Real Time</a:t>
            </a:r>
            <a:endParaRPr lang="en-GB" sz="3200" dirty="0">
              <a:solidFill>
                <a:srgbClr val="FFFF00"/>
              </a:solidFill>
            </a:endParaRPr>
          </a:p>
        </p:txBody>
      </p:sp>
      <p:pic>
        <p:nvPicPr>
          <p:cNvPr id="7" name="Picture 6" descr="ADARA_C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28801"/>
            <a:ext cx="4572000" cy="9144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703" y="2420888"/>
            <a:ext cx="7437601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151</Words>
  <Application>Microsoft Office PowerPoint</Application>
  <PresentationFormat>On-screen Show (4:3)</PresentationFormat>
  <Paragraphs>36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STFC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Martyn Gigg</dc:creator>
  <cp:lastModifiedBy>Nicholas Draper</cp:lastModifiedBy>
  <cp:revision>29</cp:revision>
  <dcterms:created xsi:type="dcterms:W3CDTF">2012-09-21T09:57:47Z</dcterms:created>
  <dcterms:modified xsi:type="dcterms:W3CDTF">2012-09-21T13:39:01Z</dcterms:modified>
</cp:coreProperties>
</file>