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317" r:id="rId2"/>
    <p:sldId id="479" r:id="rId3"/>
    <p:sldId id="480" r:id="rId4"/>
    <p:sldId id="481" r:id="rId5"/>
    <p:sldId id="482" r:id="rId6"/>
    <p:sldId id="484" r:id="rId7"/>
    <p:sldId id="48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5" autoAdjust="0"/>
    <p:restoredTop sz="94638" autoAdjust="0"/>
  </p:normalViewPr>
  <p:slideViewPr>
    <p:cSldViewPr>
      <p:cViewPr>
        <p:scale>
          <a:sx n="93" d="100"/>
          <a:sy n="93" d="100"/>
        </p:scale>
        <p:origin x="-17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3875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41" y="6185922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96" y="6231334"/>
            <a:ext cx="3050963" cy="4594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9" y="6146139"/>
            <a:ext cx="1185201" cy="62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Diffraction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01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10205"/>
            <a:ext cx="6948264" cy="445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928992" cy="576064"/>
          </a:xfrm>
        </p:spPr>
        <p:txBody>
          <a:bodyPr/>
          <a:lstStyle/>
          <a:p>
            <a:r>
              <a:rPr lang="en-GB" sz="2000" dirty="0" smtClean="0"/>
              <a:t>Summary of all calibration approaches (Concepts -&gt; Calibration):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462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Powder Diffraction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1437047"/>
            <a:ext cx="8424936" cy="2736304"/>
          </a:xfrm>
        </p:spPr>
        <p:txBody>
          <a:bodyPr/>
          <a:lstStyle/>
          <a:p>
            <a:r>
              <a:rPr lang="en-GB" sz="2000" dirty="0" err="1" smtClean="0">
                <a:solidFill>
                  <a:srgbClr val="00B050"/>
                </a:solidFill>
              </a:rPr>
              <a:t>PDToGUDRUN</a:t>
            </a:r>
            <a:r>
              <a:rPr lang="en-GB" dirty="0" smtClean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GB" sz="1600" dirty="0" smtClean="0"/>
              <a:t>Workflow algorithm that creates files suitable as input into GUDRUN</a:t>
            </a:r>
          </a:p>
          <a:p>
            <a:r>
              <a:rPr lang="en-GB" sz="2000" dirty="0" err="1" smtClean="0">
                <a:solidFill>
                  <a:srgbClr val="0070C0"/>
                </a:solidFill>
              </a:rPr>
              <a:t>PDFFourierTransform</a:t>
            </a:r>
            <a:r>
              <a:rPr lang="en-GB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GB" sz="1600" dirty="0" smtClean="0"/>
              <a:t>Calculation of errors has been corrected</a:t>
            </a:r>
            <a:endParaRPr lang="en-GB" sz="1600" b="1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3529" y="3237247"/>
            <a:ext cx="8496944" cy="213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smtClean="0">
                <a:latin typeface="Lucida Sans"/>
              </a:rPr>
              <a:t>Powder diffraction scripts</a:t>
            </a:r>
            <a:r>
              <a:rPr lang="en-GB" sz="2400" b="0" kern="0" dirty="0" smtClean="0">
                <a:latin typeface="Lucida Sans"/>
              </a:rPr>
              <a:t>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Pearl powder diffraction: scripts/</a:t>
            </a:r>
            <a:r>
              <a:rPr lang="en-GB" sz="1600" b="0" kern="0" dirty="0" err="1" smtClean="0">
                <a:latin typeface="Lucida Sans"/>
              </a:rPr>
              <a:t>PearlPowderISIS</a:t>
            </a:r>
            <a:endParaRPr lang="en-GB" sz="1600" b="0" kern="0" dirty="0" smtClean="0">
              <a:latin typeface="Lucida San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err="1" smtClean="0">
                <a:latin typeface="Lucida Sans"/>
              </a:rPr>
              <a:t>PowderISIS</a:t>
            </a:r>
            <a:r>
              <a:rPr lang="en-GB" sz="1600" b="0" kern="0" dirty="0" smtClean="0">
                <a:latin typeface="Lucida Sans"/>
              </a:rPr>
              <a:t> renamed to </a:t>
            </a:r>
            <a:r>
              <a:rPr lang="en-GB" sz="1600" b="0" kern="0" dirty="0" err="1" smtClean="0">
                <a:latin typeface="Lucida Sans"/>
              </a:rPr>
              <a:t>CryPowderISIS</a:t>
            </a:r>
            <a:r>
              <a:rPr lang="en-GB" sz="1600" b="0" kern="0" dirty="0" smtClean="0">
                <a:latin typeface="Lucida Sans"/>
              </a:rPr>
              <a:t>: scripts/</a:t>
            </a:r>
            <a:r>
              <a:rPr lang="en-GB" sz="1600" b="0" kern="0" dirty="0" err="1" smtClean="0">
                <a:latin typeface="Lucida Sans"/>
              </a:rPr>
              <a:t>CryPowderISIS</a:t>
            </a:r>
            <a:endParaRPr lang="en-GB" sz="1600" b="0" kern="0" dirty="0" smtClean="0">
              <a:latin typeface="Lucida San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New Pearl Powder Diffraction script documentation: API &gt; Python &gt; Pearl Powder Diffraction Script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err="1" smtClean="0">
                <a:latin typeface="Lucida Sans"/>
              </a:rPr>
              <a:t>PowderISIS</a:t>
            </a:r>
            <a:r>
              <a:rPr lang="en-GB" sz="1600" b="0" kern="0" dirty="0" smtClean="0">
                <a:latin typeface="Lucida Sans"/>
              </a:rPr>
              <a:t> documentation renamed to Crystallography Powder Diffraction Script: API &gt; Python</a:t>
            </a:r>
            <a:endParaRPr lang="en-GB" sz="1600" b="0" kern="0" dirty="0"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019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Single Crystal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3528" y="980728"/>
            <a:ext cx="842493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0" kern="0" dirty="0" err="1" smtClean="0">
                <a:solidFill>
                  <a:srgbClr val="00B050"/>
                </a:solidFill>
              </a:rPr>
              <a:t>SCDCalibratePanels</a:t>
            </a:r>
            <a:r>
              <a:rPr lang="en-GB" b="0" kern="0" dirty="0" smtClean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GB" sz="1600" b="0" kern="0" dirty="0" smtClean="0"/>
              <a:t>3 new output </a:t>
            </a:r>
            <a:r>
              <a:rPr lang="en-GB" sz="1600" b="0" kern="0" dirty="0" err="1" smtClean="0"/>
              <a:t>ws</a:t>
            </a:r>
            <a:r>
              <a:rPr lang="en-GB" sz="1600" b="0" kern="0" dirty="0" smtClean="0"/>
              <a:t> (calculated vs theoretical characteristics of each peak), option for Simplex minimization, many more…</a:t>
            </a:r>
          </a:p>
          <a:p>
            <a:r>
              <a:rPr lang="en-GB" sz="2000" b="0" kern="0" dirty="0" err="1" smtClean="0">
                <a:solidFill>
                  <a:srgbClr val="00B050"/>
                </a:solidFill>
              </a:rPr>
              <a:t>LoadCIF</a:t>
            </a:r>
            <a:r>
              <a:rPr lang="en-GB" sz="2000" b="0" kern="0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GB" sz="1600" b="0" dirty="0"/>
              <a:t>can now also load structures where only anisotropic displacement parameters are given</a:t>
            </a:r>
            <a:endParaRPr lang="en-GB" sz="1600" b="0" kern="0" dirty="0" smtClean="0">
              <a:solidFill>
                <a:srgbClr val="00B050"/>
              </a:solidFill>
            </a:endParaRPr>
          </a:p>
          <a:p>
            <a:r>
              <a:rPr lang="en-GB" sz="2000" b="0" kern="0" dirty="0" err="1" smtClean="0">
                <a:solidFill>
                  <a:srgbClr val="00B050"/>
                </a:solidFill>
              </a:rPr>
              <a:t>SaveHKL</a:t>
            </a:r>
            <a:r>
              <a:rPr lang="en-GB" sz="2000" b="0" kern="0" dirty="0" smtClean="0">
                <a:solidFill>
                  <a:srgbClr val="00B050"/>
                </a:solidFill>
              </a:rPr>
              <a:t>/</a:t>
            </a:r>
            <a:r>
              <a:rPr lang="en-GB" sz="2000" b="0" kern="0" dirty="0" err="1" smtClean="0">
                <a:solidFill>
                  <a:srgbClr val="00B050"/>
                </a:solidFill>
              </a:rPr>
              <a:t>LoadHKL</a:t>
            </a:r>
            <a:r>
              <a:rPr lang="en-GB" sz="2000" b="0" kern="0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GB" sz="1600" b="0" kern="0" dirty="0" smtClean="0"/>
              <a:t>Option to write/load direction cosines</a:t>
            </a:r>
          </a:p>
          <a:p>
            <a:r>
              <a:rPr lang="en-GB" sz="2000" b="0" kern="0" dirty="0" err="1" smtClean="0">
                <a:solidFill>
                  <a:srgbClr val="00B050"/>
                </a:solidFill>
              </a:rPr>
              <a:t>SaveIsawPeaks</a:t>
            </a:r>
            <a:endParaRPr lang="en-GB" sz="2000" b="0" kern="0" dirty="0" smtClean="0">
              <a:solidFill>
                <a:srgbClr val="00B050"/>
              </a:solidFill>
            </a:endParaRPr>
          </a:p>
          <a:p>
            <a:pPr lvl="1"/>
            <a:r>
              <a:rPr lang="en-GB" sz="1600" b="0" kern="0" dirty="0" smtClean="0"/>
              <a:t>Has </a:t>
            </a:r>
            <a:r>
              <a:rPr lang="en-GB" sz="1600" b="0" kern="0" dirty="0" err="1" smtClean="0"/>
              <a:t>DetCal</a:t>
            </a:r>
            <a:r>
              <a:rPr lang="en-GB" sz="1600" b="0" kern="0" dirty="0" smtClean="0"/>
              <a:t> information stored by detector numbers</a:t>
            </a:r>
          </a:p>
          <a:p>
            <a:r>
              <a:rPr lang="en-GB" sz="2000" b="0" kern="0" dirty="0" err="1" smtClean="0">
                <a:solidFill>
                  <a:srgbClr val="00B050"/>
                </a:solidFill>
              </a:rPr>
              <a:t>StatisticsOfPeaksWorkspace</a:t>
            </a:r>
            <a:endParaRPr lang="en-GB" sz="2000" b="0" kern="0" dirty="0" smtClean="0">
              <a:solidFill>
                <a:srgbClr val="00B050"/>
              </a:solidFill>
            </a:endParaRPr>
          </a:p>
          <a:p>
            <a:pPr lvl="1"/>
            <a:r>
              <a:rPr lang="en-GB" sz="1600" b="0" kern="0" dirty="0" smtClean="0"/>
              <a:t>Has resolution shells in units of d-Spacing</a:t>
            </a:r>
          </a:p>
          <a:p>
            <a:pPr lvl="1"/>
            <a:endParaRPr lang="en-GB" b="0" kern="0" dirty="0" smtClean="0"/>
          </a:p>
          <a:p>
            <a:pPr lvl="1"/>
            <a:endParaRPr lang="en-GB" b="0" kern="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3781" y="5115749"/>
            <a:ext cx="799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b="0" kern="0" dirty="0" err="1" smtClean="0"/>
              <a:t>SpaceGroup</a:t>
            </a:r>
            <a:r>
              <a:rPr lang="en-GB" sz="1600" b="0" kern="0" dirty="0" smtClean="0"/>
              <a:t>: now has a method to check whether a specified unit cell is compatible with the symmetry operations of the group.</a:t>
            </a:r>
            <a:endParaRPr lang="en-GB" sz="1600" b="0" kern="0" dirty="0"/>
          </a:p>
        </p:txBody>
      </p:sp>
    </p:spTree>
    <p:extLst>
      <p:ext uri="{BB962C8B-B14F-4D97-AF65-F5344CB8AC3E}">
        <p14:creationId xmlns:p14="http://schemas.microsoft.com/office/powerpoint/2010/main" val="26146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Engineering Diffraction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5256584" cy="2736304"/>
          </a:xfrm>
        </p:spPr>
        <p:txBody>
          <a:bodyPr/>
          <a:lstStyle/>
          <a:p>
            <a:r>
              <a:rPr lang="en-GB" sz="2000" dirty="0" err="1" smtClean="0">
                <a:solidFill>
                  <a:srgbClr val="00B050"/>
                </a:solidFill>
              </a:rPr>
              <a:t>GSASIIRefineFitPeaks</a:t>
            </a:r>
            <a:r>
              <a:rPr lang="en-GB" dirty="0" smtClean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GB" sz="1600" dirty="0" smtClean="0"/>
              <a:t>Uses GSAS-II to refine lattice parameters and/or fit peaks</a:t>
            </a:r>
          </a:p>
          <a:p>
            <a:r>
              <a:rPr lang="en-GB" sz="2000" dirty="0" err="1" smtClean="0">
                <a:solidFill>
                  <a:srgbClr val="0070C0"/>
                </a:solidFill>
              </a:rPr>
              <a:t>EnggFitPeaks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GB" sz="1600" dirty="0" smtClean="0"/>
              <a:t>Modified to fit peaks but not calibration parameters</a:t>
            </a:r>
            <a:endParaRPr lang="en-GB" sz="1600" b="1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2" descr="../_images/EnggFitDIFCFromPeaks-v1_d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867" y="1052736"/>
            <a:ext cx="34004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3964" y="2996952"/>
            <a:ext cx="8830036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err="1">
                <a:solidFill>
                  <a:srgbClr val="00B050"/>
                </a:solidFill>
                <a:latin typeface="Lucida Sans"/>
              </a:rPr>
              <a:t>EnggFitDIFCFromPeaks</a:t>
            </a:r>
            <a:r>
              <a:rPr lang="en-GB" sz="2000" b="0" kern="0" dirty="0">
                <a:solidFill>
                  <a:srgbClr val="00B050"/>
                </a:solidFill>
                <a:latin typeface="Lucida Sans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Finds calibration parameters DIFC, TZERO from list of peaks fitted to a diffraction pattern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err="1" smtClean="0">
                <a:solidFill>
                  <a:srgbClr val="00B050"/>
                </a:solidFill>
                <a:latin typeface="Lucida Sans"/>
              </a:rPr>
              <a:t>SaveNexusPD</a:t>
            </a:r>
            <a:r>
              <a:rPr lang="en-GB" sz="2000" b="0" kern="0" dirty="0" smtClean="0">
                <a:solidFill>
                  <a:srgbClr val="00B050"/>
                </a:solidFill>
                <a:latin typeface="Lucida Sans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600" b="0" kern="0" dirty="0" smtClean="0">
                <a:solidFill>
                  <a:srgbClr val="000000"/>
                </a:solidFill>
                <a:latin typeface="Lucida Sans"/>
              </a:rPr>
              <a:t>Save </a:t>
            </a: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powder diffraction data to a </a:t>
            </a:r>
            <a:r>
              <a:rPr lang="en-GB" sz="1600" b="0" kern="0" dirty="0" err="1">
                <a:solidFill>
                  <a:srgbClr val="000000"/>
                </a:solidFill>
                <a:latin typeface="Lucida Sans"/>
              </a:rPr>
              <a:t>Nxentry</a:t>
            </a: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 of a </a:t>
            </a:r>
            <a:r>
              <a:rPr lang="en-GB" sz="1600" b="0" kern="0" dirty="0" err="1">
                <a:solidFill>
                  <a:srgbClr val="000000"/>
                </a:solidFill>
                <a:latin typeface="Lucida Sans"/>
              </a:rPr>
              <a:t>NeXus</a:t>
            </a: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 file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err="1">
                <a:solidFill>
                  <a:srgbClr val="0070C0"/>
                </a:solidFill>
                <a:latin typeface="Lucida Sans"/>
              </a:rPr>
              <a:t>EnggCalibrateFull</a:t>
            </a:r>
            <a:r>
              <a:rPr lang="en-GB" sz="2000" b="0" kern="0" dirty="0">
                <a:solidFill>
                  <a:srgbClr val="0070C0"/>
                </a:solidFill>
                <a:latin typeface="Lucida Sans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New option to set the initial </a:t>
            </a:r>
            <a:r>
              <a:rPr lang="en-GB" sz="1600" b="0" kern="0" dirty="0" err="1">
                <a:solidFill>
                  <a:srgbClr val="000000"/>
                </a:solidFill>
                <a:latin typeface="Lucida Sans"/>
              </a:rPr>
              <a:t>rebin</a:t>
            </a: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 width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err="1">
                <a:solidFill>
                  <a:srgbClr val="0070C0"/>
                </a:solidFill>
                <a:latin typeface="Lucida Sans"/>
              </a:rPr>
              <a:t>EnggFocus</a:t>
            </a:r>
            <a:r>
              <a:rPr lang="en-GB" sz="2000" b="0" kern="0" dirty="0">
                <a:solidFill>
                  <a:srgbClr val="0070C0"/>
                </a:solidFill>
                <a:latin typeface="Lucida Sans"/>
              </a:rPr>
              <a:t>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600" b="0" kern="0" dirty="0">
                <a:solidFill>
                  <a:srgbClr val="000000"/>
                </a:solidFill>
                <a:latin typeface="Lucida Sans"/>
              </a:rPr>
              <a:t>Option to mask out several ranges in </a:t>
            </a:r>
            <a:r>
              <a:rPr lang="en-GB" sz="1600" b="0" kern="0" dirty="0" err="1">
                <a:solidFill>
                  <a:srgbClr val="000000"/>
                </a:solidFill>
                <a:latin typeface="Lucida Sans"/>
              </a:rPr>
              <a:t>ToF</a:t>
            </a:r>
            <a:endParaRPr lang="en-GB" sz="1600" b="0" kern="0" dirty="0">
              <a:solidFill>
                <a:srgbClr val="000000"/>
              </a:solidFill>
              <a:latin typeface="Lucida San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>
                <a:solidFill>
                  <a:srgbClr val="000000"/>
                </a:solidFill>
                <a:latin typeface="Lucida Sans"/>
              </a:rPr>
              <a:t>Phase information files for </a:t>
            </a:r>
            <a:r>
              <a:rPr lang="en-GB" sz="2000" b="0" kern="0" dirty="0" smtClean="0">
                <a:solidFill>
                  <a:srgbClr val="000000"/>
                </a:solidFill>
                <a:latin typeface="Lucida Sans"/>
              </a:rPr>
              <a:t>ENGIN-X (in addition to ENGIN-X scripts)</a:t>
            </a:r>
            <a:endParaRPr lang="en-GB" sz="2000" b="0" kern="0" dirty="0">
              <a:solidFill>
                <a:srgbClr val="000000"/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846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Engineering Diffraction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5496" y="3429000"/>
            <a:ext cx="4169924" cy="262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smtClean="0">
                <a:solidFill>
                  <a:srgbClr val="00B050"/>
                </a:solidFill>
                <a:latin typeface="Lucida Sans"/>
              </a:rPr>
              <a:t>Fitting tab</a:t>
            </a:r>
            <a:r>
              <a:rPr lang="en-GB" sz="2400" b="0" kern="0" dirty="0" smtClean="0">
                <a:solidFill>
                  <a:srgbClr val="00B050"/>
                </a:solidFill>
                <a:latin typeface="Lucida Sans"/>
              </a:rPr>
              <a:t>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Preview: </a:t>
            </a:r>
            <a:r>
              <a:rPr lang="en-GB" sz="1600" b="0" kern="0" dirty="0" err="1" smtClean="0">
                <a:latin typeface="Lucida Sans"/>
              </a:rPr>
              <a:t>zomm</a:t>
            </a:r>
            <a:r>
              <a:rPr lang="en-GB" sz="1600" b="0" kern="0" dirty="0" smtClean="0">
                <a:latin typeface="Lucida Sans"/>
              </a:rPr>
              <a:t>-in, zoom-out, add, select and save peak, plot in d-Spacing instead of </a:t>
            </a:r>
            <a:r>
              <a:rPr lang="en-GB" sz="1600" b="0" kern="0" dirty="0" err="1" smtClean="0">
                <a:latin typeface="Lucida Sans"/>
              </a:rPr>
              <a:t>ToF</a:t>
            </a:r>
            <a:r>
              <a:rPr lang="en-GB" sz="1600" b="0" kern="0" dirty="0" smtClean="0">
                <a:latin typeface="Lucida Sans"/>
              </a:rPr>
              <a:t>, etc.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“Plot to Separate Window” button to plot single peak in separate </a:t>
            </a:r>
            <a:r>
              <a:rPr lang="en-GB" sz="1600" b="0" kern="0" dirty="0" err="1" smtClean="0">
                <a:latin typeface="Lucida Sans"/>
              </a:rPr>
              <a:t>ws</a:t>
            </a:r>
            <a:endParaRPr lang="en-GB" sz="1600" b="0" kern="0" dirty="0" smtClean="0">
              <a:latin typeface="Lucida San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Option to clear peak list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Many more…</a:t>
            </a:r>
            <a:endParaRPr lang="en-GB" sz="1600" b="0" kern="0" dirty="0">
              <a:latin typeface="Lucida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6" y="983170"/>
            <a:ext cx="4169924" cy="251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smtClean="0">
                <a:solidFill>
                  <a:srgbClr val="00B050"/>
                </a:solidFill>
                <a:latin typeface="Lucida Sans"/>
              </a:rPr>
              <a:t>Calibration:</a:t>
            </a:r>
            <a:endParaRPr lang="en-GB" sz="2400" b="0" kern="0" dirty="0" smtClean="0">
              <a:solidFill>
                <a:srgbClr val="00B050"/>
              </a:solidFill>
              <a:latin typeface="Lucida San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Custom bank name will be used to set the </a:t>
            </a:r>
            <a:r>
              <a:rPr lang="en-GB" sz="1600" b="0" kern="0" dirty="0" err="1" smtClean="0">
                <a:latin typeface="Lucida Sans"/>
              </a:rPr>
              <a:t>ws</a:t>
            </a:r>
            <a:r>
              <a:rPr lang="en-GB" sz="1600" b="0" kern="0" dirty="0" smtClean="0">
                <a:latin typeface="Lucida Sans"/>
              </a:rPr>
              <a:t> name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Output calibration files written to .</a:t>
            </a:r>
            <a:r>
              <a:rPr lang="en-GB" sz="1600" b="0" kern="0" dirty="0" err="1" smtClean="0">
                <a:latin typeface="Lucida Sans"/>
              </a:rPr>
              <a:t>prm</a:t>
            </a:r>
            <a:r>
              <a:rPr lang="en-GB" sz="1600" b="0" kern="0" dirty="0" smtClean="0">
                <a:latin typeface="Lucida Sans"/>
              </a:rPr>
              <a:t> by default.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Together with an “all-banks” calibration file, an individual file for every focused bank will be written</a:t>
            </a:r>
          </a:p>
        </p:txBody>
      </p:sp>
      <p:sp>
        <p:nvSpPr>
          <p:cNvPr id="3" name="AutoShape 2" descr="https://files.slack.com/files-tmb/T02J4MMEW-F1ELFB5SP-4deede2895/untitled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s://files.slack.com/files-pri/T02J4MMEW-F1ELFB5SP/untitled.png"/>
          <p:cNvSpPr>
            <a:spLocks noChangeAspect="1" noChangeArrowheads="1"/>
          </p:cNvSpPr>
          <p:nvPr/>
        </p:nvSpPr>
        <p:spPr bwMode="auto">
          <a:xfrm>
            <a:off x="155575" y="-4503738"/>
            <a:ext cx="9144000" cy="939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46317"/>
            <a:ext cx="4852069" cy="497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6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8256"/>
            <a:ext cx="8229600" cy="1143000"/>
          </a:xfrm>
        </p:spPr>
        <p:txBody>
          <a:bodyPr/>
          <a:lstStyle/>
          <a:p>
            <a:r>
              <a:rPr lang="en-GB" dirty="0" smtClean="0"/>
              <a:t>Imaging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5" y="1052736"/>
            <a:ext cx="8640960" cy="2088232"/>
          </a:xfrm>
        </p:spPr>
        <p:txBody>
          <a:bodyPr/>
          <a:lstStyle/>
          <a:p>
            <a:r>
              <a:rPr lang="en-GB" sz="2000" dirty="0" err="1" smtClean="0">
                <a:solidFill>
                  <a:srgbClr val="00B050"/>
                </a:solidFill>
              </a:rPr>
              <a:t>ImggAggregateWavelengths</a:t>
            </a:r>
            <a:r>
              <a:rPr lang="en-GB" dirty="0" smtClean="0">
                <a:solidFill>
                  <a:srgbClr val="00B050"/>
                </a:solidFill>
              </a:rPr>
              <a:t>: </a:t>
            </a:r>
            <a:r>
              <a:rPr lang="en-GB" sz="1600" dirty="0" smtClean="0"/>
              <a:t>Aggregate </a:t>
            </a:r>
            <a:r>
              <a:rPr lang="en-GB" sz="1600" dirty="0"/>
              <a:t>stacks of images from multiple energy bands or </a:t>
            </a:r>
            <a:r>
              <a:rPr lang="en-GB" sz="1600" dirty="0" smtClean="0"/>
              <a:t>wavelengths</a:t>
            </a:r>
            <a:endParaRPr lang="en-GB" sz="1600" dirty="0" smtClean="0">
              <a:solidFill>
                <a:srgbClr val="00B050"/>
              </a:solidFill>
            </a:endParaRPr>
          </a:p>
          <a:p>
            <a:r>
              <a:rPr lang="en-GB" sz="2000" dirty="0" err="1" smtClean="0">
                <a:solidFill>
                  <a:srgbClr val="00B050"/>
                </a:solidFill>
              </a:rPr>
              <a:t>ImggTomographicReconstruction</a:t>
            </a:r>
            <a:r>
              <a:rPr lang="en-GB" sz="2000" dirty="0" smtClean="0">
                <a:solidFill>
                  <a:srgbClr val="00B050"/>
                </a:solidFill>
              </a:rPr>
              <a:t>: </a:t>
            </a:r>
            <a:r>
              <a:rPr lang="en-GB" sz="1600" dirty="0" smtClean="0"/>
              <a:t>First version that implements the Filtered Back-Projection (FBP) reconstruction method using the FBP implementation of the </a:t>
            </a:r>
            <a:r>
              <a:rPr lang="en-GB" sz="1600" dirty="0" err="1" smtClean="0"/>
              <a:t>TomoPy</a:t>
            </a:r>
            <a:r>
              <a:rPr lang="en-GB" sz="1600" dirty="0" smtClean="0"/>
              <a:t> package</a:t>
            </a:r>
          </a:p>
          <a:p>
            <a:r>
              <a:rPr lang="en-GB" sz="2000" dirty="0" err="1" smtClean="0">
                <a:solidFill>
                  <a:srgbClr val="0070C0"/>
                </a:solidFill>
              </a:rPr>
              <a:t>SaveFITS</a:t>
            </a:r>
            <a:r>
              <a:rPr lang="en-GB" sz="2000" dirty="0" smtClean="0">
                <a:solidFill>
                  <a:srgbClr val="0070C0"/>
                </a:solidFill>
              </a:rPr>
              <a:t>: </a:t>
            </a:r>
            <a:r>
              <a:rPr lang="en-GB" sz="1600" dirty="0" smtClean="0"/>
              <a:t>Images loaded as Mantid workspaces can be saved into FITS files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643" y="3140968"/>
            <a:ext cx="6026861" cy="33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504" y="2924944"/>
            <a:ext cx="2830123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GB" sz="2000" b="0" kern="0" dirty="0" smtClean="0">
                <a:solidFill>
                  <a:srgbClr val="00B050"/>
                </a:solidFill>
                <a:latin typeface="Lucida Sans"/>
              </a:rPr>
              <a:t>GUI</a:t>
            </a:r>
            <a:r>
              <a:rPr lang="en-GB" sz="2400" b="0" kern="0" dirty="0" smtClean="0">
                <a:solidFill>
                  <a:srgbClr val="00B050"/>
                </a:solidFill>
                <a:latin typeface="Lucida Sans"/>
              </a:rPr>
              <a:t>: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Handle rotation of all images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Play the sequence of images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Visualize sample, flat and dark images separately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err="1" smtClean="0">
                <a:latin typeface="Lucida Sans"/>
              </a:rPr>
              <a:t>Color</a:t>
            </a:r>
            <a:r>
              <a:rPr lang="en-GB" sz="1600" b="0" kern="0" dirty="0" smtClean="0">
                <a:latin typeface="Lucida Sans"/>
              </a:rPr>
              <a:t> bar options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GB" sz="1600" b="0" kern="0" dirty="0" smtClean="0">
                <a:latin typeface="Lucida Sans"/>
              </a:rPr>
              <a:t>And many more…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endParaRPr lang="en-GB" sz="2400" b="0" kern="0" dirty="0">
              <a:solidFill>
                <a:srgbClr val="00B050"/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74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3859</TotalTime>
  <Words>419</Words>
  <Application>Microsoft Office PowerPoint</Application>
  <PresentationFormat>On-screen Show (4:3)</PresentationFormat>
  <Paragraphs>69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Mantid slide template</vt:lpstr>
      <vt:lpstr>PowerPoint Presentation</vt:lpstr>
      <vt:lpstr>Documentation</vt:lpstr>
      <vt:lpstr>Powder Diffraction</vt:lpstr>
      <vt:lpstr>Single Crystal</vt:lpstr>
      <vt:lpstr>Engineering Diffraction</vt:lpstr>
      <vt:lpstr>Engineering Diffraction</vt:lpstr>
      <vt:lpstr>Imaging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Alvarez Banos, Raquel (STFC,RAL,ISIS)</cp:lastModifiedBy>
  <cp:revision>163</cp:revision>
  <dcterms:created xsi:type="dcterms:W3CDTF">2013-04-30T09:36:35Z</dcterms:created>
  <dcterms:modified xsi:type="dcterms:W3CDTF">2016-06-07T09:19:01Z</dcterms:modified>
</cp:coreProperties>
</file>