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54" d="100"/>
          <a:sy n="54" d="100"/>
        </p:scale>
        <p:origin x="144" y="904"/>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18/08/15</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18/08/15</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gif"/><Relationship Id="rId14" Type="http://schemas.openxmlformats.org/officeDocument/2006/relationships/image" Target="../media/image11.gif"/><Relationship Id="rId15" Type="http://schemas.openxmlformats.org/officeDocument/2006/relationships/image" Target="../media/image12.gif"/><Relationship Id="rId16"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www.mantidroject.org" TargetMode="External"/><Relationship Id="rId4" Type="http://schemas.openxmlformats.org/officeDocument/2006/relationships/hyperlink" Target="http://www.paraview.org"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290776782"/>
              </p:ext>
            </p:extLst>
          </p:nvPr>
        </p:nvGraphicFramePr>
        <p:xfrm>
          <a:off x="1066800" y="9140097"/>
          <a:ext cx="28194000" cy="35045932"/>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kern="1200" dirty="0" smtClean="0">
                          <a:solidFill>
                            <a:schemeClr val="tx1"/>
                          </a:solidFill>
                          <a:effectLst/>
                          <a:latin typeface="+mn-lt"/>
                          <a:ea typeface="+mn-ea"/>
                          <a:cs typeface="+mn-cs"/>
                        </a:rPr>
                        <a:t>Large neutron scattering datasets are commonly collected at time-of-flight</a:t>
                      </a:r>
                      <a:r>
                        <a:rPr lang="en-GB" sz="2400" kern="1200" baseline="0" dirty="0" smtClean="0">
                          <a:solidFill>
                            <a:schemeClr val="tx1"/>
                          </a:solidFill>
                          <a:effectLst/>
                          <a:latin typeface="+mn-lt"/>
                          <a:ea typeface="+mn-ea"/>
                          <a:cs typeface="+mn-cs"/>
                        </a:rPr>
                        <a:t> </a:t>
                      </a:r>
                      <a:r>
                        <a:rPr lang="en-GB" sz="2400" kern="1200" dirty="0" smtClean="0">
                          <a:solidFill>
                            <a:schemeClr val="tx1"/>
                          </a:solidFill>
                          <a:effectLst/>
                          <a:latin typeface="+mn-lt"/>
                          <a:ea typeface="+mn-ea"/>
                          <a:cs typeface="+mn-cs"/>
                        </a:rPr>
                        <a:t>(TOF) sources, particularly for single crystal diffraction experiments. A full understanding of the materials of interest often requires the complete mapping of data in an n-dimensional manifold. Increasingly, and particularly in single crystal diffraction (SCD), the correct treatment of data as part of data reduction and analysis, for a range of techniques, involves the efficient and flexible processing of large n-dimensional datasets.</a:t>
                      </a:r>
                    </a:p>
                    <a:p>
                      <a:endParaRPr lang="en-GB" sz="2400" kern="1200" dirty="0" smtClean="0">
                        <a:solidFill>
                          <a:schemeClr val="tx1"/>
                        </a:solidFill>
                        <a:effectLst/>
                        <a:latin typeface="+mn-lt"/>
                        <a:ea typeface="+mn-ea"/>
                        <a:cs typeface="+mn-cs"/>
                      </a:endParaRPr>
                    </a:p>
                    <a:p>
                      <a:r>
                        <a:rPr lang="en-GB" sz="2400" kern="1200" dirty="0" smtClean="0">
                          <a:solidFill>
                            <a:schemeClr val="tx1"/>
                          </a:solidFill>
                          <a:effectLst/>
                          <a:latin typeface="+mn-lt"/>
                          <a:ea typeface="+mn-ea"/>
                          <a:cs typeface="+mn-cs"/>
                        </a:rPr>
                        <a:t>A collaborated effort involving ISIS</a:t>
                      </a:r>
                      <a:r>
                        <a:rPr lang="en-GB" sz="2400" kern="1200" baseline="0" dirty="0" smtClean="0">
                          <a:solidFill>
                            <a:schemeClr val="tx1"/>
                          </a:solidFill>
                          <a:effectLst/>
                          <a:latin typeface="+mn-lt"/>
                          <a:ea typeface="+mn-ea"/>
                          <a:cs typeface="+mn-cs"/>
                        </a:rPr>
                        <a:t> at RAL, the SNS at Oakridge, and more recently the ESS in Lund, has focused on the computational aspects of single crystal diffraction data processing.</a:t>
                      </a:r>
                      <a:endParaRPr lang="en-GB" sz="240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widely used across many facilities and technique areas. </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bundles </a:t>
                      </a:r>
                      <a:r>
                        <a:rPr lang="en-GB" sz="2400" b="0" i="0" kern="1200" baseline="0" dirty="0" smtClean="0">
                          <a:solidFill>
                            <a:schemeClr val="tx1"/>
                          </a:solidFill>
                          <a:effectLst/>
                          <a:latin typeface="+mn-lt"/>
                          <a:ea typeface="+mn-ea"/>
                          <a:cs typeface="Arial"/>
                        </a:rPr>
                        <a:t>a lean distribution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with each install.</a:t>
                      </a:r>
                      <a:r>
                        <a:rPr lang="en-GB" sz="2400" b="0" i="0" kern="1200" dirty="0" smtClean="0">
                          <a:solidFill>
                            <a:schemeClr val="tx1"/>
                          </a:solidFill>
                          <a:effectLst/>
                          <a:latin typeface="+mn-lt"/>
                          <a:ea typeface="+mn-ea"/>
                          <a:cs typeface="Arial"/>
                        </a:rPr>
                        <a:t>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binds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so that users can visually drive the data reduction and analysis </a:t>
                      </a:r>
                      <a:r>
                        <a:rPr lang="en-GB" sz="2400" b="0" i="0" kern="1200" dirty="0" err="1" smtClean="0">
                          <a:solidFill>
                            <a:schemeClr val="tx1"/>
                          </a:solidFill>
                          <a:effectLst/>
                          <a:latin typeface="+mn-lt"/>
                          <a:ea typeface="+mn-ea"/>
                          <a:cs typeface="Arial"/>
                        </a:rPr>
                        <a:t>process</a:t>
                      </a:r>
                      <a:r>
                        <a:rPr lang="en-GB" sz="2400" b="0" i="0" kern="1200" baseline="0" dirty="0" err="1" smtClean="0">
                          <a:solidFill>
                            <a:schemeClr val="tx1"/>
                          </a:solidFill>
                          <a:effectLst/>
                          <a:latin typeface="+mn-lt"/>
                          <a:ea typeface="+mn-ea"/>
                          <a:cs typeface="Arial"/>
                        </a:rPr>
                        <a:t>This</a:t>
                      </a:r>
                      <a:r>
                        <a:rPr lang="en-GB" sz="2400" b="0" i="0" kern="1200" baseline="0" dirty="0" smtClean="0">
                          <a:solidFill>
                            <a:schemeClr val="tx1"/>
                          </a:solidFill>
                          <a:effectLst/>
                          <a:latin typeface="+mn-lt"/>
                          <a:ea typeface="+mn-ea"/>
                          <a:cs typeface="Arial"/>
                        </a:rPr>
                        <a:t> has required engineering and innovations on both the </a:t>
                      </a:r>
                      <a:r>
                        <a:rPr lang="en-GB" sz="2400" b="0" i="0" kern="1200" baseline="0" dirty="0" err="1" smtClean="0">
                          <a:solidFill>
                            <a:schemeClr val="tx1"/>
                          </a:solidFill>
                          <a:effectLst/>
                          <a:latin typeface="+mn-lt"/>
                          <a:ea typeface="+mn-ea"/>
                          <a:cs typeface="Arial"/>
                        </a:rPr>
                        <a:t>Mantid</a:t>
                      </a:r>
                      <a:r>
                        <a:rPr lang="en-GB" sz="2400" b="0" i="0" kern="1200" baseline="0" dirty="0" smtClean="0">
                          <a:solidFill>
                            <a:schemeClr val="tx1"/>
                          </a:solidFill>
                          <a:effectLst/>
                          <a:latin typeface="+mn-lt"/>
                          <a:ea typeface="+mn-ea"/>
                          <a:cs typeface="Arial"/>
                        </a:rPr>
                        <a:t> and VTK side of the project.</a:t>
                      </a: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Data Structures</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 </a:t>
                      </a:r>
                    </a:p>
                    <a:p>
                      <a:r>
                        <a:rPr lang="en-GB" sz="2400" b="0" i="0" kern="1200" dirty="0" err="1" smtClean="0">
                          <a:solidFill>
                            <a:schemeClr val="tx1"/>
                          </a:solidFill>
                          <a:effectLst/>
                          <a:latin typeface="+mn-lt"/>
                          <a:ea typeface="+mn-ea"/>
                          <a:cs typeface="+mn-cs"/>
                        </a:rPr>
                        <a:t>Mantid</a:t>
                      </a:r>
                      <a:r>
                        <a:rPr lang="en-GB" sz="2400" b="0" i="0" kern="1200" dirty="0" smtClean="0">
                          <a:solidFill>
                            <a:schemeClr val="tx1"/>
                          </a:solidFill>
                          <a:effectLst/>
                          <a:latin typeface="+mn-lt"/>
                          <a:ea typeface="+mn-ea"/>
                          <a:cs typeface="+mn-cs"/>
                        </a:rPr>
                        <a:t> stores it’s data in structures known </a:t>
                      </a:r>
                      <a:r>
                        <a:rPr lang="en-GB" sz="2400" b="0" i="0" kern="1200" dirty="0" smtClean="0">
                          <a:solidFill>
                            <a:schemeClr val="tx1"/>
                          </a:solidFill>
                          <a:effectLst/>
                          <a:latin typeface="+mn-lt"/>
                          <a:ea typeface="+mn-ea"/>
                          <a:cs typeface="+mn-cs"/>
                        </a:rPr>
                        <a:t>as </a:t>
                      </a:r>
                      <a:r>
                        <a:rPr lang="en-GB" sz="2400" b="0" i="0" kern="1200" dirty="0" smtClean="0">
                          <a:solidFill>
                            <a:schemeClr val="tx1"/>
                          </a:solidFill>
                          <a:effectLst/>
                          <a:latin typeface="+mn-lt"/>
                          <a:ea typeface="+mn-ea"/>
                          <a:cs typeface="+mn-cs"/>
                        </a:rPr>
                        <a:t>Workspaces.</a:t>
                      </a:r>
                      <a:r>
                        <a:rPr lang="en-GB" sz="2400" b="0" i="0" kern="1200" baseline="0" dirty="0" smtClean="0">
                          <a:solidFill>
                            <a:schemeClr val="tx1"/>
                          </a:solidFill>
                          <a:effectLst/>
                          <a:latin typeface="+mn-lt"/>
                          <a:ea typeface="+mn-ea"/>
                          <a:cs typeface="+mn-cs"/>
                        </a:rPr>
                        <a:t> Converting from TOF, detector-space to reciprocal space, as well as the need to consider sample environment conditions space has required the introduction of new Workspace types. Two multidimensional workspace types have been introduced: A sparse workspace, based on an adaptive box structure, and a dense histogram workspaces based on a set of </a:t>
                      </a:r>
                      <a:r>
                        <a:rPr lang="en-GB" sz="2400" b="0" i="0" kern="1200" baseline="0" dirty="0" err="1" smtClean="0">
                          <a:solidFill>
                            <a:schemeClr val="tx1"/>
                          </a:solidFill>
                          <a:effectLst/>
                          <a:latin typeface="+mn-lt"/>
                          <a:ea typeface="+mn-ea"/>
                          <a:cs typeface="+mn-cs"/>
                        </a:rPr>
                        <a:t>strided</a:t>
                      </a:r>
                      <a:r>
                        <a:rPr lang="en-GB" sz="2400" b="0" i="0" kern="1200" baseline="0" dirty="0" smtClean="0">
                          <a:solidFill>
                            <a:schemeClr val="tx1"/>
                          </a:solidFill>
                          <a:effectLst/>
                          <a:latin typeface="+mn-lt"/>
                          <a:ea typeface="+mn-ea"/>
                          <a:cs typeface="+mn-cs"/>
                        </a:rPr>
                        <a:t> arrays. Both workspace types are necessary for SCD computations in </a:t>
                      </a:r>
                      <a:r>
                        <a:rPr lang="en-GB" sz="2400" b="0" i="0" kern="1200" baseline="0" dirty="0" err="1" smtClean="0">
                          <a:solidFill>
                            <a:schemeClr val="tx1"/>
                          </a:solidFill>
                          <a:effectLst/>
                          <a:latin typeface="+mn-lt"/>
                          <a:ea typeface="+mn-ea"/>
                          <a:cs typeface="+mn-cs"/>
                        </a:rPr>
                        <a:t>Mantid</a:t>
                      </a:r>
                      <a:r>
                        <a:rPr lang="en-GB" sz="2400" b="0" i="0" kern="1200" baseline="0" dirty="0" smtClean="0">
                          <a:solidFill>
                            <a:schemeClr val="tx1"/>
                          </a:solidFill>
                          <a:effectLst/>
                          <a:latin typeface="+mn-lt"/>
                          <a:ea typeface="+mn-ea"/>
                          <a:cs typeface="+mn-cs"/>
                        </a:rPr>
                        <a:t>.</a:t>
                      </a: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Our sparse workspace stores all observations in the specified dimension. These are stored in a tree structure to allow fast access. Crucially there is a dynamically determined structure, this means regions of low counts have a very low memory overhead, while regions where constructive interference has occurred have a very fine and detailed structure. This workspace has been important for many reasons. Having full and fast access to the observations allows to dynamically </a:t>
                      </a:r>
                      <a:r>
                        <a:rPr lang="en-GB" sz="2400" b="0" i="0" kern="1200" baseline="0" dirty="0" err="1" smtClean="0">
                          <a:solidFill>
                            <a:schemeClr val="tx1"/>
                          </a:solidFill>
                          <a:effectLst/>
                          <a:latin typeface="+mn-lt"/>
                          <a:ea typeface="+mn-ea"/>
                          <a:cs typeface="+mn-cs"/>
                        </a:rPr>
                        <a:t>rebin</a:t>
                      </a:r>
                      <a:r>
                        <a:rPr lang="en-GB" sz="2400" b="0" i="0" kern="1200" baseline="0" dirty="0" smtClean="0">
                          <a:solidFill>
                            <a:schemeClr val="tx1"/>
                          </a:solidFill>
                          <a:effectLst/>
                          <a:latin typeface="+mn-lt"/>
                          <a:ea typeface="+mn-ea"/>
                          <a:cs typeface="+mn-cs"/>
                        </a:rPr>
                        <a:t>, which we do as part of many of our visualisation tools. Dense regions of the adaptive structure are easy to find, and indicate the presence of features, we therefore use them in algorithms. The dynamic </a:t>
                      </a:r>
                      <a:r>
                        <a:rPr lang="en-GB" sz="2400" b="0" i="0" kern="1200" baseline="0" dirty="0" smtClean="0">
                          <a:solidFill>
                            <a:schemeClr val="tx1"/>
                          </a:solidFill>
                          <a:effectLst/>
                          <a:latin typeface="+mn-lt"/>
                          <a:ea typeface="+mn-ea"/>
                          <a:cs typeface="+mn-cs"/>
                        </a:rPr>
                        <a:t>structure also </a:t>
                      </a:r>
                      <a:r>
                        <a:rPr lang="en-GB" sz="2400" b="0" i="0" kern="1200" baseline="0" dirty="0" smtClean="0">
                          <a:solidFill>
                            <a:schemeClr val="tx1"/>
                          </a:solidFill>
                          <a:effectLst/>
                          <a:latin typeface="+mn-lt"/>
                          <a:ea typeface="+mn-ea"/>
                          <a:cs typeface="+mn-cs"/>
                        </a:rPr>
                        <a:t>provides a good first-pass visualization.</a:t>
                      </a: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Algorithms</a:t>
                      </a: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We use a hierarchical, recursive data structure, to store our n-dimensional data, which is particularly effective,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We have worked extensively on the problem of SCD</a:t>
                      </a:r>
                      <a:r>
                        <a:rPr lang="en-GB" sz="2400" b="0" i="0" kern="1200" baseline="0" dirty="0" smtClean="0">
                          <a:solidFill>
                            <a:schemeClr val="tx1"/>
                          </a:solidFill>
                          <a:effectLst/>
                          <a:latin typeface="+mn-lt"/>
                          <a:ea typeface="+mn-ea"/>
                          <a:cs typeface="+mn-cs"/>
                        </a:rPr>
                        <a:t> peak integration. Our initial work in this area started with spherical integration, using fixed radii in Q to sample the peak area as well as a background region for normalization. More recently we have introduced an elliptical integration in Q, which determines a principle and secondary set of axis for each peak by finding corresponding Eigen vectors. Our latest introduction uses an imaging technique, connected component analysis, to integrate arbitrary peak shapes.</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Normalization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0000"/>
                          </a:solidFill>
                          <a:effectLst/>
                          <a:latin typeface="Corisande" pitchFamily="2" charset="0"/>
                        </a:rPr>
                        <a:t>The quantity of interest is the differential scattering cross section d</a:t>
                      </a:r>
                      <a:r>
                        <a:rPr kumimoji="0" lang="en-US" sz="2400" b="0" i="0" u="none" strike="noStrike" kern="0" cap="none" normalizeH="0" baseline="0" dirty="0" smtClean="0">
                          <a:ln>
                            <a:noFill/>
                          </a:ln>
                          <a:solidFill>
                            <a:srgbClr val="000000"/>
                          </a:solidFill>
                          <a:effectLst/>
                          <a:latin typeface="Symbol" charset="2"/>
                          <a:cs typeface="Symbol" charset="2"/>
                        </a:rPr>
                        <a:t>s</a:t>
                      </a:r>
                      <a:r>
                        <a:rPr kumimoji="0" lang="en-US" sz="2400" b="0" i="0" u="none" strike="noStrike" kern="0" cap="none" normalizeH="0" baseline="0" dirty="0" smtClean="0">
                          <a:ln>
                            <a:noFill/>
                          </a:ln>
                          <a:solidFill>
                            <a:srgbClr val="000000"/>
                          </a:solidFill>
                          <a:effectLst/>
                          <a:latin typeface="Corisande" pitchFamily="2" charset="0"/>
                        </a:rPr>
                        <a:t>/</a:t>
                      </a:r>
                      <a:r>
                        <a:rPr kumimoji="0" lang="en-US" sz="2400" b="0" i="0" u="none" strike="noStrike" kern="0" cap="none" normalizeH="0" baseline="0" dirty="0" err="1" smtClean="0">
                          <a:ln>
                            <a:noFill/>
                          </a:ln>
                          <a:solidFill>
                            <a:srgbClr val="000000"/>
                          </a:solidFill>
                          <a:effectLst/>
                          <a:latin typeface="Corisande" pitchFamily="2" charset="0"/>
                        </a:rPr>
                        <a:t>d</a:t>
                      </a:r>
                      <a:r>
                        <a:rPr kumimoji="0" lang="en-US" sz="2400" b="0" i="0" u="none" strike="noStrike" kern="0" cap="none" normalizeH="0" baseline="0" dirty="0" err="1" smtClean="0">
                          <a:ln>
                            <a:noFill/>
                          </a:ln>
                          <a:solidFill>
                            <a:srgbClr val="000000"/>
                          </a:solidFill>
                          <a:effectLst/>
                          <a:latin typeface="Symbol" charset="2"/>
                          <a:cs typeface="Symbol" charset="2"/>
                        </a:rPr>
                        <a:t>W</a:t>
                      </a:r>
                      <a:r>
                        <a:rPr kumimoji="0" lang="en-US" sz="2400" b="0" i="0" u="none" strike="noStrike" kern="0" cap="none" normalizeH="0" baseline="0" dirty="0" smtClean="0">
                          <a:ln>
                            <a:noFill/>
                          </a:ln>
                          <a:solidFill>
                            <a:srgbClr val="000000"/>
                          </a:solidFill>
                          <a:effectLst/>
                          <a:latin typeface="Symbol" charset="2"/>
                          <a:cs typeface="Symbol" charset="2"/>
                        </a:rPr>
                        <a:t>, </a:t>
                      </a:r>
                      <a:r>
                        <a:rPr kumimoji="0" lang="en-US" sz="2400" b="0" i="0" u="none" strike="noStrike" kern="0" cap="none" normalizeH="0" baseline="0" dirty="0" smtClean="0">
                          <a:ln>
                            <a:noFill/>
                          </a:ln>
                          <a:solidFill>
                            <a:srgbClr val="000000"/>
                          </a:solidFill>
                          <a:effectLst/>
                          <a:latin typeface="+mn-lt"/>
                          <a:cs typeface="Symbol" charset="2"/>
                        </a:rPr>
                        <a:t>not the neutron count. However, eager normalization prevents correct summation of multiple scans.</a:t>
                      </a:r>
                      <a:r>
                        <a:rPr kumimoji="0" lang="en-US" sz="2400" b="0" i="0" u="none" strike="noStrike" kern="0" cap="none" normalizeH="0" baseline="0" dirty="0" smtClean="0">
                          <a:ln>
                            <a:noFill/>
                          </a:ln>
                          <a:solidFill>
                            <a:srgbClr val="000000"/>
                          </a:solidFill>
                          <a:effectLst/>
                          <a:latin typeface="Corisande" pitchFamily="2" charset="0"/>
                        </a:rPr>
                        <a:t> correctly normalizing and summing data from multiple experimental means tracking and separating the counts separately from the flux and solid angle contributions from each detector. Our solution is to calculate and sum the flux and solid angle contributions to each bin in reciprocal space across all scans, which we designate our normalization workspace. The counts for each run can then be summed and divided by our normalization workspace. The process of generating the normalization workspace can be expensive as we need to calculate the integrated flux between two wave vectors for every trajectory </a:t>
                      </a:r>
                      <a:r>
                        <a:rPr kumimoji="0" lang="en-US" sz="2400" b="0" i="0" u="none" strike="noStrike" kern="0" cap="none" normalizeH="0" baseline="0" smtClean="0">
                          <a:ln>
                            <a:noFill/>
                          </a:ln>
                          <a:solidFill>
                            <a:srgbClr val="000000"/>
                          </a:solidFill>
                          <a:effectLst/>
                          <a:latin typeface="Corisande" pitchFamily="2" charset="0"/>
                        </a:rPr>
                        <a:t>passing</a:t>
                      </a:r>
                      <a:r>
                        <a:rPr kumimoji="0" lang="en-US" sz="2400" b="0" i="0" u="none" strike="noStrike" kern="0" cap="none" normalizeH="0" baseline="0" dirty="0" smtClean="0">
                          <a:ln>
                            <a:noFill/>
                          </a:ln>
                          <a:solidFill>
                            <a:srgbClr val="000000"/>
                          </a:solidFill>
                          <a:effectLst/>
                          <a:latin typeface="Corisande" pitchFamily="2" charset="0"/>
                        </a:rPr>
                        <a:t> </a:t>
                      </a:r>
                      <a:r>
                        <a:rPr kumimoji="0" lang="en-US" sz="2400" b="0" i="0" u="none" strike="noStrike" kern="0" cap="none" normalizeH="0" baseline="0" dirty="0" smtClean="0">
                          <a:ln>
                            <a:noFill/>
                          </a:ln>
                          <a:solidFill>
                            <a:srgbClr val="000000"/>
                          </a:solidFill>
                          <a:effectLst/>
                          <a:latin typeface="Corisande" pitchFamily="2" charset="0"/>
                        </a:rPr>
                        <a:t>through a bin in our reciprocal data space. We have applied optimizations to the algorithms to improve speed and reduce memory. Our computed normalization workspace also acts as a planning tool, and we can use it to design experiments prior to beam time.</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Arial"/>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Visualization</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Visualization </a:t>
                      </a:r>
                      <a:r>
                        <a:rPr kumimoji="0" lang="en-US" sz="2400" b="0" i="0" u="none" strike="noStrike" kern="0" cap="none" normalizeH="0" baseline="0" dirty="0" smtClean="0">
                          <a:ln>
                            <a:noFill/>
                          </a:ln>
                          <a:solidFill>
                            <a:schemeClr val="tx1"/>
                          </a:solidFill>
                          <a:effectLst/>
                          <a:latin typeface="+mn-lt"/>
                        </a:rPr>
                        <a:t>in </a:t>
                      </a:r>
                      <a:r>
                        <a:rPr kumimoji="0" lang="en-US" sz="2400" b="0" i="0" u="none" strike="noStrike" kern="0" cap="none" normalizeH="0" baseline="0" dirty="0" err="1" smtClean="0">
                          <a:ln>
                            <a:noFill/>
                          </a:ln>
                          <a:solidFill>
                            <a:schemeClr val="tx1"/>
                          </a:solidFill>
                          <a:effectLst/>
                          <a:latin typeface="+mn-lt"/>
                        </a:rPr>
                        <a:t>Mantid</a:t>
                      </a:r>
                      <a:r>
                        <a:rPr kumimoji="0" lang="en-US" sz="2400" b="0" i="0" u="none" strike="noStrike" kern="0" cap="none" normalizeH="0" baseline="0" dirty="0" smtClean="0">
                          <a:ln>
                            <a:noFill/>
                          </a:ln>
                          <a:solidFill>
                            <a:schemeClr val="tx1"/>
                          </a:solidFill>
                          <a:effectLst/>
                          <a:latin typeface="+mn-lt"/>
                        </a:rPr>
                        <a:t> provides a means to scrutinize the data and data treatment. We provide different levels of visualization brining the user from the quantitative 3D/4D projections all the way down to qualitative 1D linear cuts. All of the these tools cater for the possibility of in-situ </a:t>
                      </a:r>
                      <a:r>
                        <a:rPr kumimoji="0" lang="en-US" sz="2400" b="0" i="0" u="none" strike="noStrike" kern="0" cap="none" normalizeH="0" baseline="0" dirty="0" err="1" smtClean="0">
                          <a:ln>
                            <a:noFill/>
                          </a:ln>
                          <a:solidFill>
                            <a:schemeClr val="tx1"/>
                          </a:solidFill>
                          <a:effectLst/>
                          <a:latin typeface="+mn-lt"/>
                        </a:rPr>
                        <a:t>rebinning</a:t>
                      </a:r>
                      <a:r>
                        <a:rPr kumimoji="0" lang="en-US" sz="2400" b="0" i="0" u="none" strike="noStrike" kern="0" cap="none" normalizeH="0" baseline="0" dirty="0" smtClean="0">
                          <a:ln>
                            <a:noFill/>
                          </a:ln>
                          <a:solidFill>
                            <a:schemeClr val="tx1"/>
                          </a:solidFill>
                          <a:effectLst/>
                          <a:latin typeface="+mn-lt"/>
                        </a:rPr>
                        <a:t> and can drive the analysis as well as passively observe changes to underlying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As well as providing full dataset visualization via VTK, a well used tool is our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 which allows users to take 2D projections through </a:t>
                      </a:r>
                      <a:r>
                        <a:rPr kumimoji="0" lang="en-US" sz="2400" b="0" i="0" u="none" strike="noStrike" kern="0" cap="none" normalizeH="0" baseline="0" dirty="0" err="1" smtClean="0">
                          <a:ln>
                            <a:noFill/>
                          </a:ln>
                          <a:solidFill>
                            <a:schemeClr val="tx1"/>
                          </a:solidFill>
                          <a:effectLst/>
                          <a:latin typeface="+mn-lt"/>
                        </a:rPr>
                        <a:t>nD</a:t>
                      </a:r>
                      <a:r>
                        <a:rPr kumimoji="0" lang="en-US" sz="2400" b="0" i="0" u="none" strike="noStrike" kern="0" cap="none" normalizeH="0" baseline="0" dirty="0" smtClean="0">
                          <a:ln>
                            <a:noFill/>
                          </a:ln>
                          <a:solidFill>
                            <a:schemeClr val="tx1"/>
                          </a:solidFill>
                          <a:effectLst/>
                          <a:latin typeface="+mn-lt"/>
                        </a:rPr>
                        <a:t> datasets and extract 1D slices both graphically and programmatically. Our visualization tools are connected, so it’s possible, for example, to launch the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a:t>
                      </a:r>
                      <a:r>
                        <a:rPr kumimoji="0" lang="en-US" sz="2400" b="0" i="0" u="none" strike="noStrike" kern="0" cap="none" normalizeH="0" baseline="0" dirty="0" smtClean="0">
                          <a:ln>
                            <a:noFill/>
                          </a:ln>
                          <a:solidFill>
                            <a:schemeClr val="tx1"/>
                          </a:solidFill>
                          <a:effectLst/>
                          <a:latin typeface="+mn-lt"/>
                        </a:rPr>
                        <a:t>2D) from a region of interest on a 3D/4D dataset. The </a:t>
                      </a:r>
                      <a:r>
                        <a:rPr kumimoji="0" lang="en-US" sz="2400" b="0" i="0" u="none" strike="noStrike" kern="0" cap="none" normalizeH="0" baseline="0" dirty="0" err="1" smtClean="0">
                          <a:ln>
                            <a:noFill/>
                          </a:ln>
                          <a:solidFill>
                            <a:schemeClr val="tx1"/>
                          </a:solidFill>
                          <a:effectLst/>
                          <a:latin typeface="+mn-lt"/>
                        </a:rPr>
                        <a:t>SliceViewer</a:t>
                      </a:r>
                      <a:r>
                        <a:rPr kumimoji="0" lang="en-US" sz="2400" b="0" i="1" u="none" strike="noStrike" kern="0" cap="none" normalizeH="0" baseline="0" dirty="0" smtClean="0">
                          <a:ln>
                            <a:noFill/>
                          </a:ln>
                          <a:solidFill>
                            <a:schemeClr val="tx1"/>
                          </a:solidFill>
                          <a:effectLst/>
                          <a:latin typeface="+mn-lt"/>
                        </a:rPr>
                        <a:t> </a:t>
                      </a:r>
                      <a:r>
                        <a:rPr kumimoji="0" lang="en-US" sz="2400" b="0" i="0" u="none" strike="noStrike" kern="0" cap="none" normalizeH="0" baseline="0" dirty="0" smtClean="0">
                          <a:ln>
                            <a:noFill/>
                          </a:ln>
                          <a:solidFill>
                            <a:schemeClr val="tx1"/>
                          </a:solidFill>
                          <a:effectLst/>
                          <a:latin typeface="+mn-lt"/>
                        </a:rPr>
                        <a:t>gives us the ability to stack multiple peak lists over the same reciprocal space and edit them independently if needed.</a:t>
                      </a:r>
                      <a:endParaRPr kumimoji="0" lang="en-US" sz="2400" b="0" i="1" u="none" strike="noStrike" kern="0" cap="none" normalizeH="0" baseline="0" dirty="0" smtClean="0">
                        <a:ln>
                          <a:noFill/>
                        </a:ln>
                        <a:solidFill>
                          <a:srgbClr val="002D55"/>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actively being developed.  Frequent meetings with instrument scientists continue to provide a steady stream of additional requirements and challenges.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kern="1200" dirty="0" smtClean="0">
                          <a:solidFill>
                            <a:schemeClr val="tx1"/>
                          </a:solidFill>
                          <a:effectLst/>
                          <a:latin typeface="+mn-lt"/>
                          <a:ea typeface="+mn-ea"/>
                          <a:cs typeface="+mn-cs"/>
                        </a:rPr>
                        <a:t>A large number of </a:t>
                      </a:r>
                      <a:r>
                        <a:rPr lang="en-GB" sz="2400" b="0" i="0" kern="1200" dirty="0" err="1" smtClean="0">
                          <a:solidFill>
                            <a:schemeClr val="tx1"/>
                          </a:solidFill>
                          <a:effectLst/>
                          <a:latin typeface="+mn-lt"/>
                          <a:ea typeface="+mn-ea"/>
                          <a:cs typeface="+mn-cs"/>
                        </a:rPr>
                        <a:t>Mantid’s</a:t>
                      </a:r>
                      <a:r>
                        <a:rPr lang="en-GB" sz="2400" b="0" i="0" kern="1200" dirty="0" smtClean="0">
                          <a:solidFill>
                            <a:schemeClr val="tx1"/>
                          </a:solidFill>
                          <a:effectLst/>
                          <a:latin typeface="+mn-lt"/>
                          <a:ea typeface="+mn-ea"/>
                          <a:cs typeface="+mn-cs"/>
                        </a:rPr>
                        <a:t> current SCD</a:t>
                      </a:r>
                      <a:r>
                        <a:rPr lang="en-GB" sz="2400" b="0" i="0" kern="1200" baseline="0" dirty="0" smtClean="0">
                          <a:solidFill>
                            <a:schemeClr val="tx1"/>
                          </a:solidFill>
                          <a:effectLst/>
                          <a:latin typeface="+mn-lt"/>
                          <a:ea typeface="+mn-ea"/>
                          <a:cs typeface="+mn-cs"/>
                        </a:rPr>
                        <a:t> suite is based on computations in reciprocal space. However, </a:t>
                      </a:r>
                      <a:r>
                        <a:rPr lang="en-GB" sz="2400" b="0" i="0" kern="1200" baseline="0" dirty="0" err="1" smtClean="0">
                          <a:solidFill>
                            <a:schemeClr val="tx1"/>
                          </a:solidFill>
                          <a:effectLst/>
                          <a:latin typeface="+mn-lt"/>
                          <a:ea typeface="+mn-ea"/>
                          <a:cs typeface="+mn-cs"/>
                        </a:rPr>
                        <a:t>Mantid</a:t>
                      </a:r>
                      <a:r>
                        <a:rPr lang="en-GB" sz="2400" b="0" i="0" kern="1200" baseline="0" dirty="0" smtClean="0">
                          <a:solidFill>
                            <a:schemeClr val="tx1"/>
                          </a:solidFill>
                          <a:effectLst/>
                          <a:latin typeface="+mn-lt"/>
                          <a:ea typeface="+mn-ea"/>
                          <a:cs typeface="+mn-cs"/>
                        </a:rPr>
                        <a:t> does not inherently assume either dimensionality or units for it’s data. We can therefore easily extend the suite to include other methods. We intended to do so to incorporate other proven peak integration routines.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kern="1200" baseline="0" dirty="0" smtClean="0">
                          <a:solidFill>
                            <a:schemeClr val="tx1"/>
                          </a:solidFill>
                          <a:effectLst/>
                          <a:latin typeface="+mn-lt"/>
                          <a:ea typeface="+mn-ea"/>
                          <a:cs typeface="+mn-cs"/>
                        </a:rPr>
                        <a:t>New developments in hardware lead to higher data rates. The introduction of the ESS into the collaboration will yield challenges to our existing methodologies.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kern="1200" dirty="0" smtClean="0">
                          <a:solidFill>
                            <a:schemeClr val="tx1"/>
                          </a:solidFill>
                          <a:effectLst/>
                          <a:latin typeface="Arial"/>
                          <a:ea typeface="+mn-ea"/>
                          <a:cs typeface="Arial"/>
                        </a:rPr>
                        <a:t>[1] </a:t>
                      </a:r>
                      <a:r>
                        <a:rPr lang="en-GB" sz="1800" u="sng" kern="1200" dirty="0" smtClean="0">
                          <a:solidFill>
                            <a:schemeClr val="tx1"/>
                          </a:solidFill>
                          <a:effectLst/>
                          <a:latin typeface="Arial"/>
                          <a:ea typeface="+mn-ea"/>
                          <a:cs typeface="Arial"/>
                          <a:hlinkClick r:id="rId3"/>
                        </a:rPr>
                        <a:t>www.mantidroject.org</a:t>
                      </a:r>
                      <a:endParaRPr lang="en-GB" sz="1800" kern="1200" dirty="0" smtClean="0">
                        <a:solidFill>
                          <a:schemeClr val="tx1"/>
                        </a:solidFill>
                        <a:effectLst/>
                        <a:latin typeface="Arial"/>
                        <a:ea typeface="+mn-ea"/>
                        <a:cs typeface="Arial"/>
                      </a:endParaRPr>
                    </a:p>
                    <a:p>
                      <a:r>
                        <a:rPr lang="en-GB" sz="1800" kern="1200" dirty="0" smtClean="0">
                          <a:solidFill>
                            <a:schemeClr val="tx1"/>
                          </a:solidFill>
                          <a:effectLst/>
                          <a:latin typeface="Arial"/>
                          <a:ea typeface="+mn-ea"/>
                          <a:cs typeface="Arial"/>
                        </a:rPr>
                        <a:t>[2] </a:t>
                      </a:r>
                      <a:r>
                        <a:rPr lang="en-GB" sz="1800" u="sng" kern="1200" dirty="0" smtClean="0">
                          <a:solidFill>
                            <a:schemeClr val="tx1"/>
                          </a:solidFill>
                          <a:effectLst/>
                          <a:latin typeface="Arial"/>
                          <a:ea typeface="+mn-ea"/>
                          <a:cs typeface="Arial"/>
                          <a:hlinkClick r:id="rId4"/>
                        </a:rPr>
                        <a:t>www.paraview.org</a:t>
                      </a:r>
                      <a:endParaRPr lang="en-GB" sz="1800" u="sng"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Arial"/>
                          <a:ea typeface="+mn-ea"/>
                          <a:cs typeface="Arial"/>
                        </a:rPr>
                        <a:t>[3] </a:t>
                      </a:r>
                      <a:r>
                        <a:rPr lang="en-US" sz="1800" kern="1200" dirty="0" err="1" smtClean="0">
                          <a:solidFill>
                            <a:schemeClr val="tx1"/>
                          </a:solidFill>
                          <a:latin typeface="+mn-lt"/>
                          <a:ea typeface="+mn-ea"/>
                          <a:cs typeface="+mn-cs"/>
                        </a:rPr>
                        <a:t>Worlton</a:t>
                      </a:r>
                      <a:r>
                        <a:rPr lang="en-US" sz="1800" kern="1200" dirty="0" smtClean="0">
                          <a:solidFill>
                            <a:schemeClr val="tx1"/>
                          </a:solidFill>
                          <a:latin typeface="+mn-lt"/>
                          <a:ea typeface="+mn-ea"/>
                          <a:cs typeface="+mn-cs"/>
                        </a:rPr>
                        <a:t>, T. G., </a:t>
                      </a:r>
                      <a:r>
                        <a:rPr lang="en-US" sz="1800" kern="1200" dirty="0" err="1" smtClean="0">
                          <a:solidFill>
                            <a:schemeClr val="tx1"/>
                          </a:solidFill>
                          <a:latin typeface="+mn-lt"/>
                          <a:ea typeface="+mn-ea"/>
                          <a:cs typeface="+mn-cs"/>
                        </a:rPr>
                        <a:t>Bouzek</a:t>
                      </a:r>
                      <a:r>
                        <a:rPr lang="en-US" sz="1800" kern="1200" dirty="0" smtClean="0">
                          <a:solidFill>
                            <a:schemeClr val="tx1"/>
                          </a:solidFill>
                          <a:latin typeface="+mn-lt"/>
                          <a:ea typeface="+mn-ea"/>
                          <a:cs typeface="+mn-cs"/>
                        </a:rPr>
                        <a:t>, C., </a:t>
                      </a:r>
                      <a:r>
                        <a:rPr lang="en-US" sz="1800" kern="1200" dirty="0" err="1" smtClean="0">
                          <a:solidFill>
                            <a:schemeClr val="tx1"/>
                          </a:solidFill>
                          <a:latin typeface="+mn-lt"/>
                          <a:ea typeface="+mn-ea"/>
                          <a:cs typeface="+mn-cs"/>
                        </a:rPr>
                        <a:t>Chatterjee</a:t>
                      </a:r>
                      <a:r>
                        <a:rPr lang="en-US" sz="1800" kern="1200" dirty="0" smtClean="0">
                          <a:solidFill>
                            <a:schemeClr val="tx1"/>
                          </a:solidFill>
                          <a:latin typeface="+mn-lt"/>
                          <a:ea typeface="+mn-ea"/>
                          <a:cs typeface="+mn-cs"/>
                        </a:rPr>
                        <a:t>, A., Hammonds, J.P.,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D.J.,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R.L., Miller, M.,  Peterson, P.F. and Serum B. (2004) New Software for Neutron Scattering Data Visualization. Neutron News 15(3), 14-15.</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699838" y="6640241"/>
            <a:ext cx="27813000" cy="2308324"/>
          </a:xfrm>
          <a:prstGeom prst="rect">
            <a:avLst/>
          </a:prstGeom>
          <a:noFill/>
          <a:ln w="9525">
            <a:noFill/>
            <a:miter lim="800000"/>
            <a:headEnd/>
            <a:tailEnd/>
          </a:ln>
        </p:spPr>
        <p:txBody>
          <a:bodyPr>
            <a:spAutoFit/>
          </a:bodyPr>
          <a:lstStyle/>
          <a:p>
            <a:pPr algn="ctr"/>
            <a:r>
              <a:rPr lang="en-GB" dirty="0" smtClean="0">
                <a:solidFill>
                  <a:srgbClr val="002D55"/>
                </a:solidFill>
                <a:latin typeface="+mn-lt"/>
              </a:rPr>
              <a:t>Owen Arnold</a:t>
            </a:r>
            <a:r>
              <a:rPr lang="en-GB" baseline="30000" dirty="0" smtClean="0">
                <a:solidFill>
                  <a:srgbClr val="002D55"/>
                </a:solidFill>
                <a:latin typeface="+mn-lt"/>
              </a:rPr>
              <a:t>1</a:t>
            </a:r>
            <a:r>
              <a:rPr lang="en-GB" dirty="0">
                <a:solidFill>
                  <a:srgbClr val="002D55"/>
                </a:solidFill>
                <a:latin typeface="+mn-lt"/>
              </a:rPr>
              <a:t>, </a:t>
            </a:r>
            <a:r>
              <a:rPr lang="en-GB" u="sng" dirty="0">
                <a:solidFill>
                  <a:srgbClr val="002D55"/>
                </a:solidFill>
                <a:latin typeface="+mn-lt"/>
              </a:rPr>
              <a:t>Nick </a:t>
            </a:r>
            <a:r>
              <a:rPr lang="en-GB" u="sng" dirty="0" smtClean="0">
                <a:solidFill>
                  <a:srgbClr val="002D55"/>
                </a:solidFill>
                <a:latin typeface="+mn-lt"/>
              </a:rPr>
              <a:t>Draper</a:t>
            </a:r>
            <a:r>
              <a:rPr lang="en-GB" u="sng" baseline="30000" dirty="0" smtClean="0">
                <a:solidFill>
                  <a:srgbClr val="002D55"/>
                </a:solidFill>
                <a:latin typeface="+mn-lt"/>
              </a:rPr>
              <a:t>1</a:t>
            </a:r>
            <a:r>
              <a:rPr lang="en-GB" dirty="0">
                <a:solidFill>
                  <a:srgbClr val="002D55"/>
                </a:solidFill>
                <a:latin typeface="+mn-lt"/>
              </a:rPr>
              <a:t> </a:t>
            </a:r>
            <a:r>
              <a:rPr lang="en-GB" dirty="0" smtClean="0">
                <a:solidFill>
                  <a:srgbClr val="002D55"/>
                </a:solidFill>
                <a:latin typeface="+mn-lt"/>
              </a:rPr>
              <a:t>Pascal Manuel</a:t>
            </a:r>
            <a:r>
              <a:rPr lang="en-GB" baseline="30000" dirty="0" smtClean="0">
                <a:solidFill>
                  <a:srgbClr val="002D55"/>
                </a:solidFill>
                <a:latin typeface="+mn-lt"/>
              </a:rPr>
              <a:t>2</a:t>
            </a:r>
            <a:r>
              <a:rPr lang="en-GB" dirty="0" smtClean="0">
                <a:solidFill>
                  <a:srgbClr val="002D55"/>
                </a:solidFill>
                <a:latin typeface="+mn-lt"/>
              </a:rPr>
              <a:t>,</a:t>
            </a:r>
            <a:endParaRPr lang="en-GB" dirty="0">
              <a:solidFill>
                <a:srgbClr val="002D55"/>
              </a:solidFill>
              <a:latin typeface="+mn-lt"/>
            </a:endParaRPr>
          </a:p>
          <a:p>
            <a:pPr algn="ctr"/>
            <a:r>
              <a:rPr lang="en-GB" dirty="0" smtClean="0">
                <a:solidFill>
                  <a:srgbClr val="002D55"/>
                </a:solidFill>
                <a:latin typeface="+mn-lt"/>
              </a:rPr>
              <a:t>Andrei Savici</a:t>
            </a:r>
            <a:r>
              <a:rPr lang="en-GB" baseline="30000" dirty="0" smtClean="0">
                <a:solidFill>
                  <a:srgbClr val="002D55"/>
                </a:solidFill>
                <a:latin typeface="+mn-lt"/>
              </a:rPr>
              <a:t>3</a:t>
            </a:r>
            <a:r>
              <a:rPr lang="en-GB" dirty="0" smtClean="0">
                <a:solidFill>
                  <a:srgbClr val="002D55"/>
                </a:solidFill>
                <a:latin typeface="+mn-lt"/>
              </a:rPr>
              <a:t>, Anton Piccardo-Selg</a:t>
            </a:r>
            <a:r>
              <a:rPr lang="en-GB" baseline="30000" dirty="0" smtClean="0">
                <a:solidFill>
                  <a:srgbClr val="002D55"/>
                </a:solidFill>
                <a:latin typeface="+mn-lt"/>
              </a:rPr>
              <a:t>1</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Steven Hahn</a:t>
            </a:r>
            <a:r>
              <a:rPr lang="en-GB" baseline="30000" dirty="0" smtClean="0">
                <a:solidFill>
                  <a:srgbClr val="002D55"/>
                </a:solidFill>
                <a:latin typeface="+mn-lt"/>
              </a:rPr>
              <a:t>3</a:t>
            </a:r>
            <a:r>
              <a:rPr lang="en-GB" dirty="0" smtClean="0">
                <a:solidFill>
                  <a:srgbClr val="002D55"/>
                </a:solidFill>
                <a:latin typeface="+mn-lt"/>
              </a:rPr>
              <a:t>, Vickie Lynch</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Alex Buts</a:t>
            </a:r>
            <a:r>
              <a:rPr lang="en-GB" baseline="30000" dirty="0">
                <a:solidFill>
                  <a:srgbClr val="002D55"/>
                </a:solidFill>
                <a:latin typeface="+mn-lt"/>
              </a:rPr>
              <a:t>2</a:t>
            </a:r>
            <a:r>
              <a:rPr lang="en-GB" dirty="0">
                <a:solidFill>
                  <a:srgbClr val="002D55"/>
                </a:solidFill>
                <a:latin typeface="+mn-lt"/>
              </a:rPr>
              <a:t>, Peter </a:t>
            </a:r>
            <a:r>
              <a:rPr lang="en-GB" dirty="0" smtClean="0">
                <a:solidFill>
                  <a:srgbClr val="002D55"/>
                </a:solidFill>
                <a:latin typeface="+mn-lt"/>
              </a:rPr>
              <a:t>Peterson</a:t>
            </a:r>
            <a:r>
              <a:rPr lang="en-GB" baseline="30000" dirty="0">
                <a:solidFill>
                  <a:srgbClr val="002D55"/>
                </a:solidFill>
                <a:latin typeface="+mn-lt"/>
              </a:rPr>
              <a:t>3</a:t>
            </a:r>
            <a:r>
              <a:rPr lang="en-GB" dirty="0" smtClean="0">
                <a:solidFill>
                  <a:srgbClr val="002D55"/>
                </a:solidFill>
                <a:latin typeface="+mn-lt"/>
              </a:rPr>
              <a:t>, Stuart Campbell</a:t>
            </a:r>
            <a:r>
              <a:rPr lang="en-GB" baseline="30000" dirty="0" smtClean="0">
                <a:solidFill>
                  <a:srgbClr val="002D55"/>
                </a:solidFill>
                <a:latin typeface="+mn-lt"/>
              </a:rPr>
              <a:t>3</a:t>
            </a:r>
            <a:r>
              <a:rPr lang="en-GB" dirty="0" smtClean="0">
                <a:solidFill>
                  <a:srgbClr val="002D55"/>
                </a:solidFill>
                <a:latin typeface="+mn-lt"/>
              </a:rPr>
              <a:t>,</a:t>
            </a:r>
            <a:r>
              <a:rPr lang="en-GB" baseline="30000" dirty="0" smtClean="0">
                <a:solidFill>
                  <a:srgbClr val="002D55"/>
                </a:solidFill>
                <a:latin typeface="+mn-lt"/>
              </a:rPr>
              <a:t> </a:t>
            </a:r>
            <a:r>
              <a:rPr lang="en-GB" dirty="0" smtClean="0">
                <a:solidFill>
                  <a:srgbClr val="002D55"/>
                </a:solidFill>
                <a:latin typeface="+mn-lt"/>
              </a:rPr>
              <a:t>Toby Perring</a:t>
            </a:r>
            <a:r>
              <a:rPr lang="en-GB" baseline="30000" dirty="0" smtClean="0">
                <a:solidFill>
                  <a:srgbClr val="002D55"/>
                </a:solidFill>
                <a:latin typeface="+mn-lt"/>
              </a:rPr>
              <a:t>2</a:t>
            </a:r>
            <a:r>
              <a:rPr lang="en-GB" dirty="0" smtClean="0">
                <a:solidFill>
                  <a:srgbClr val="002D55"/>
                </a:solidFill>
                <a:latin typeface="+mn-lt"/>
              </a:rPr>
              <a:t>, </a:t>
            </a:r>
          </a:p>
          <a:p>
            <a:pPr algn="ctr"/>
            <a:r>
              <a:rPr lang="en-GB" baseline="30000" dirty="0" smtClean="0">
                <a:solidFill>
                  <a:srgbClr val="002D55"/>
                </a:solidFill>
                <a:latin typeface="+mn-lt"/>
              </a:rPr>
              <a:t>1 </a:t>
            </a:r>
            <a:r>
              <a:rPr lang="en-GB" dirty="0" smtClean="0">
                <a:solidFill>
                  <a:srgbClr val="002D55"/>
                </a:solidFill>
                <a:latin typeface="+mn-lt"/>
              </a:rPr>
              <a:t>Tessella, Abingdon, Oxfordshire, UK </a:t>
            </a:r>
          </a:p>
          <a:p>
            <a:pPr algn="ctr"/>
            <a:r>
              <a:rPr lang="en-GB" baseline="30000" dirty="0" smtClean="0">
                <a:solidFill>
                  <a:srgbClr val="002D55"/>
                </a:solidFill>
                <a:latin typeface="+mn-lt"/>
              </a:rPr>
              <a:t>2 </a:t>
            </a:r>
            <a:r>
              <a:rPr lang="en-GB" dirty="0" smtClean="0">
                <a:solidFill>
                  <a:srgbClr val="002D55"/>
                </a:solidFill>
                <a:latin typeface="+mn-lt"/>
              </a:rPr>
              <a:t>STFC Rutherford Appleton Laboratory, Oxfordshire, UK </a:t>
            </a:r>
          </a:p>
          <a:p>
            <a:pPr algn="ctr"/>
            <a:r>
              <a:rPr lang="en-GB" baseline="30000" dirty="0" smtClean="0">
                <a:solidFill>
                  <a:srgbClr val="002D55"/>
                </a:solidFill>
                <a:latin typeface="+mn-lt"/>
              </a:rPr>
              <a:t>3 </a:t>
            </a:r>
            <a:r>
              <a:rPr lang="en-GB" dirty="0" smtClean="0">
                <a:solidFill>
                  <a:srgbClr val="002D55"/>
                </a:solidFill>
                <a:latin typeface="+mn-lt"/>
              </a:rPr>
              <a:t>Oak Ridge National Laboratory, Oak Ridge, Tennessee, USA</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407993"/>
            <a:ext cx="22002750" cy="1938992"/>
          </a:xfrm>
          <a:prstGeom prst="rect">
            <a:avLst/>
          </a:prstGeom>
          <a:noFill/>
          <a:ln w="9525">
            <a:noFill/>
            <a:miter lim="800000"/>
            <a:headEnd/>
            <a:tailEnd/>
          </a:ln>
        </p:spPr>
        <p:txBody>
          <a:bodyPr>
            <a:spAutoFit/>
          </a:bodyPr>
          <a:lstStyle/>
          <a:p>
            <a:pPr algn="ctr"/>
            <a:r>
              <a:rPr lang="en-GB" sz="6000" b="1" dirty="0" smtClean="0">
                <a:latin typeface="Arial"/>
                <a:cs typeface="Arial"/>
              </a:rPr>
              <a:t>Visualisation and Analysis in </a:t>
            </a:r>
            <a:r>
              <a:rPr lang="en-GB" sz="6000" b="1" dirty="0" err="1" smtClean="0">
                <a:latin typeface="Arial"/>
                <a:cs typeface="Arial"/>
              </a:rPr>
              <a:t>Mantid</a:t>
            </a:r>
            <a:r>
              <a:rPr lang="en-GB" sz="6000" b="1" dirty="0" smtClean="0">
                <a:latin typeface="Arial"/>
                <a:cs typeface="Arial"/>
              </a:rPr>
              <a:t> for Single Crystal Neutron Diffraction</a:t>
            </a:r>
            <a:endParaRPr lang="en-GB" sz="6000" b="1" dirty="0">
              <a:latin typeface="Arial" pitchFamily="34" charset="0"/>
              <a:cs typeface="Arial" pitchFamily="34" charset="0"/>
            </a:endParaRPr>
          </a:p>
        </p:txBody>
      </p:sp>
      <p:pic>
        <p:nvPicPr>
          <p:cNvPr id="3088" name="Picture 16" descr="C:\Mantid\Documents\Images\Mantid Logo Transparent Cropped - Large.png"/>
          <p:cNvPicPr>
            <a:picLocks noChangeAspect="1" noChangeArrowheads="1"/>
          </p:cNvPicPr>
          <p:nvPr/>
        </p:nvPicPr>
        <p:blipFill>
          <a:blip r:embed="rId5" cstate="print"/>
          <a:srcRect/>
          <a:stretch>
            <a:fillRect/>
          </a:stretch>
        </p:blipFill>
        <p:spPr bwMode="auto">
          <a:xfrm>
            <a:off x="789658" y="38971833"/>
            <a:ext cx="4354168" cy="1949117"/>
          </a:xfrm>
          <a:prstGeom prst="rect">
            <a:avLst/>
          </a:prstGeom>
          <a:noFill/>
        </p:spPr>
      </p:pic>
      <p:grpSp>
        <p:nvGrpSpPr>
          <p:cNvPr id="3084" name="Group 3083"/>
          <p:cNvGrpSpPr/>
          <p:nvPr/>
        </p:nvGrpSpPr>
        <p:grpSpPr>
          <a:xfrm>
            <a:off x="10510838" y="21977945"/>
            <a:ext cx="9076797" cy="3970845"/>
            <a:chOff x="10726862" y="24990135"/>
            <a:chExt cx="9076797" cy="3970845"/>
          </a:xfrm>
        </p:grpSpPr>
        <p:sp>
          <p:nvSpPr>
            <p:cNvPr id="27" name="TextBox 26"/>
            <p:cNvSpPr txBox="1"/>
            <p:nvPr/>
          </p:nvSpPr>
          <p:spPr>
            <a:xfrm>
              <a:off x="10726862" y="28314649"/>
              <a:ext cx="8928992" cy="646331"/>
            </a:xfrm>
            <a:prstGeom prst="rect">
              <a:avLst/>
            </a:prstGeom>
            <a:noFill/>
          </p:spPr>
          <p:txBody>
            <a:bodyPr wrap="square" rtlCol="0">
              <a:spAutoFit/>
            </a:bodyPr>
            <a:lstStyle/>
            <a:p>
              <a:pPr lvl="0" defTabSz="4173538" eaLnBrk="1" hangingPunct="1">
                <a:spcBef>
                  <a:spcPct val="20000"/>
                </a:spcBef>
                <a:defRPr/>
              </a:pPr>
              <a:r>
                <a:rPr lang="en-US" sz="1800" i="1" kern="0" dirty="0" smtClean="0">
                  <a:solidFill>
                    <a:srgbClr val="000000"/>
                  </a:solidFill>
                  <a:latin typeface="+mn-lt"/>
                  <a:cs typeface="Arial"/>
                </a:rPr>
                <a:t>Elliptical peak integration of TOPAZ data. Right is zoomed version of left. Full data reduction and 3D visualization performed in </a:t>
              </a:r>
              <a:r>
                <a:rPr lang="en-US" sz="1800" i="1" kern="0" dirty="0" err="1" smtClean="0">
                  <a:solidFill>
                    <a:srgbClr val="000000"/>
                  </a:solidFill>
                  <a:latin typeface="+mn-lt"/>
                  <a:cs typeface="Arial"/>
                </a:rPr>
                <a:t>Mantid</a:t>
              </a:r>
              <a:r>
                <a:rPr lang="en-US" sz="1800" i="1" kern="0" dirty="0" smtClean="0">
                  <a:solidFill>
                    <a:srgbClr val="000000"/>
                  </a:solidFill>
                  <a:latin typeface="+mn-lt"/>
                  <a:cs typeface="Arial"/>
                </a:rPr>
                <a:t>. </a:t>
              </a:r>
              <a:endParaRPr lang="en-US" sz="1800" i="1" kern="0" dirty="0">
                <a:solidFill>
                  <a:srgbClr val="000000"/>
                </a:solidFill>
                <a:latin typeface="+mn-lt"/>
                <a:cs typeface="Arial"/>
              </a:endParaRPr>
            </a:p>
          </p:txBody>
        </p:sp>
        <p:pic>
          <p:nvPicPr>
            <p:cNvPr id="3072" name="Picture 3071" descr="Untitled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26862" y="24990135"/>
              <a:ext cx="9076797" cy="3324514"/>
            </a:xfrm>
            <a:prstGeom prst="rect">
              <a:avLst/>
            </a:prstGeom>
          </p:spPr>
        </p:pic>
      </p:grpSp>
      <p:grpSp>
        <p:nvGrpSpPr>
          <p:cNvPr id="3077" name="Group 3076"/>
          <p:cNvGrpSpPr/>
          <p:nvPr/>
        </p:nvGrpSpPr>
        <p:grpSpPr>
          <a:xfrm>
            <a:off x="861766" y="30105557"/>
            <a:ext cx="9144000" cy="6345996"/>
            <a:chOff x="861766" y="29754809"/>
            <a:chExt cx="9144000" cy="6345996"/>
          </a:xfrm>
        </p:grpSpPr>
        <p:pic>
          <p:nvPicPr>
            <p:cNvPr id="3073" name="Picture 3072"/>
            <p:cNvPicPr>
              <a:picLocks noChangeAspect="1"/>
            </p:cNvPicPr>
            <p:nvPr/>
          </p:nvPicPr>
          <p:blipFill>
            <a:blip r:embed="rId7"/>
            <a:stretch>
              <a:fillRect/>
            </a:stretch>
          </p:blipFill>
          <p:spPr>
            <a:xfrm>
              <a:off x="861766" y="29754809"/>
              <a:ext cx="9144000" cy="6096000"/>
            </a:xfrm>
            <a:prstGeom prst="rect">
              <a:avLst/>
            </a:prstGeom>
          </p:spPr>
        </p:pic>
        <p:sp>
          <p:nvSpPr>
            <p:cNvPr id="3076" name="TextBox 3075"/>
            <p:cNvSpPr txBox="1"/>
            <p:nvPr/>
          </p:nvSpPr>
          <p:spPr>
            <a:xfrm rot="10800000" flipV="1">
              <a:off x="1221806" y="35731473"/>
              <a:ext cx="6552728" cy="369332"/>
            </a:xfrm>
            <a:prstGeom prst="rect">
              <a:avLst/>
            </a:prstGeom>
            <a:noFill/>
          </p:spPr>
          <p:txBody>
            <a:bodyPr wrap="square" rtlCol="0">
              <a:spAutoFit/>
            </a:bodyPr>
            <a:lstStyle/>
            <a:p>
              <a:r>
                <a:rPr lang="en-US" sz="1800" i="1" dirty="0" smtClean="0">
                  <a:latin typeface="+mn-lt"/>
                </a:rPr>
                <a:t>Sparse data workspace schematic</a:t>
              </a:r>
              <a:endParaRPr lang="en-US" sz="1800" i="1" dirty="0">
                <a:latin typeface="+mn-lt"/>
              </a:endParaRPr>
            </a:p>
          </p:txBody>
        </p:sp>
      </p:grpSp>
      <p:grpSp>
        <p:nvGrpSpPr>
          <p:cNvPr id="3083" name="Group 3082"/>
          <p:cNvGrpSpPr/>
          <p:nvPr/>
        </p:nvGrpSpPr>
        <p:grpSpPr>
          <a:xfrm>
            <a:off x="11374934" y="33787257"/>
            <a:ext cx="7059538" cy="4822795"/>
            <a:chOff x="10294814" y="36163521"/>
            <a:chExt cx="7059538" cy="4822795"/>
          </a:xfrm>
        </p:grpSpPr>
        <p:pic>
          <p:nvPicPr>
            <p:cNvPr id="3079" name="Picture 3078"/>
            <p:cNvPicPr>
              <a:picLocks noChangeAspect="1"/>
            </p:cNvPicPr>
            <p:nvPr/>
          </p:nvPicPr>
          <p:blipFill>
            <a:blip r:embed="rId8"/>
            <a:stretch>
              <a:fillRect/>
            </a:stretch>
          </p:blipFill>
          <p:spPr>
            <a:xfrm>
              <a:off x="10294814" y="36163521"/>
              <a:ext cx="7059538" cy="4169920"/>
            </a:xfrm>
            <a:prstGeom prst="rect">
              <a:avLst/>
            </a:prstGeom>
          </p:spPr>
        </p:pic>
        <p:sp>
          <p:nvSpPr>
            <p:cNvPr id="3082" name="TextBox 3081"/>
            <p:cNvSpPr txBox="1"/>
            <p:nvPr/>
          </p:nvSpPr>
          <p:spPr>
            <a:xfrm>
              <a:off x="10294814" y="40339985"/>
              <a:ext cx="6120680" cy="646331"/>
            </a:xfrm>
            <a:prstGeom prst="rect">
              <a:avLst/>
            </a:prstGeom>
            <a:noFill/>
          </p:spPr>
          <p:txBody>
            <a:bodyPr wrap="square" rtlCol="0">
              <a:spAutoFit/>
            </a:bodyPr>
            <a:lstStyle/>
            <a:p>
              <a:r>
                <a:rPr lang="en-US" sz="1800" i="1" dirty="0">
                  <a:latin typeface="+mn-lt"/>
                </a:rPr>
                <a:t>TOPAZ measurements in 11 different </a:t>
              </a:r>
              <a:r>
                <a:rPr lang="en-US" sz="1800" i="1" dirty="0" smtClean="0">
                  <a:latin typeface="+mn-lt"/>
                </a:rPr>
                <a:t>orientations correctly normalized.</a:t>
              </a:r>
              <a:endParaRPr lang="en-US" sz="1800" i="1" dirty="0">
                <a:latin typeface="+mn-lt"/>
              </a:endParaRPr>
            </a:p>
          </p:txBody>
        </p:sp>
      </p:grpSp>
      <p:grpSp>
        <p:nvGrpSpPr>
          <p:cNvPr id="49" name="Group 48"/>
          <p:cNvGrpSpPr/>
          <p:nvPr/>
        </p:nvGrpSpPr>
        <p:grpSpPr>
          <a:xfrm>
            <a:off x="10366822" y="16937385"/>
            <a:ext cx="9303857" cy="4703080"/>
            <a:chOff x="10438830" y="9485227"/>
            <a:chExt cx="9303857" cy="4703080"/>
          </a:xfrm>
        </p:grpSpPr>
        <p:pic>
          <p:nvPicPr>
            <p:cNvPr id="50" name="Picture 49" descr="Screen Shot 2013-07-01 at 14.00.44.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38830" y="9485227"/>
              <a:ext cx="4752528" cy="3653953"/>
            </a:xfrm>
            <a:prstGeom prst="rect">
              <a:avLst/>
            </a:prstGeom>
          </p:spPr>
        </p:pic>
        <p:pic>
          <p:nvPicPr>
            <p:cNvPr id="51" name="Picture 50" descr="NaCl_VSI.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91357" y="9538781"/>
              <a:ext cx="4551330" cy="3528392"/>
            </a:xfrm>
            <a:prstGeom prst="rect">
              <a:avLst/>
            </a:prstGeom>
          </p:spPr>
        </p:pic>
        <p:sp>
          <p:nvSpPr>
            <p:cNvPr id="52" name="TextBox 51"/>
            <p:cNvSpPr txBox="1"/>
            <p:nvPr/>
          </p:nvSpPr>
          <p:spPr>
            <a:xfrm>
              <a:off x="10510838" y="13264977"/>
              <a:ext cx="9217024" cy="923330"/>
            </a:xfrm>
            <a:prstGeom prst="rect">
              <a:avLst/>
            </a:prstGeom>
            <a:noFill/>
          </p:spPr>
          <p:txBody>
            <a:bodyPr wrap="square" rtlCol="0">
              <a:spAutoFit/>
            </a:bodyPr>
            <a:lstStyle/>
            <a:p>
              <a:pPr lvl="0" defTabSz="4173538" eaLnBrk="1" hangingPunct="1">
                <a:spcBef>
                  <a:spcPct val="20000"/>
                </a:spcBef>
                <a:defRPr/>
              </a:pPr>
              <a:r>
                <a:rPr lang="en-US" sz="1800" i="1" kern="0" dirty="0">
                  <a:solidFill>
                    <a:srgbClr val="000000"/>
                  </a:solidFill>
                  <a:latin typeface="+mn-lt"/>
                  <a:cs typeface="Arial"/>
                </a:rPr>
                <a:t>Left: Slice through an multi-dimensional workspace in Q-lab. Algorithmic output fed into </a:t>
              </a:r>
              <a:r>
                <a:rPr lang="en-US" sz="1800" i="1" kern="0" dirty="0" smtClean="0">
                  <a:solidFill>
                    <a:srgbClr val="000000"/>
                  </a:solidFill>
                  <a:latin typeface="+mn-lt"/>
                  <a:cs typeface="Arial"/>
                </a:rPr>
                <a:t>visualization </a:t>
              </a:r>
              <a:r>
                <a:rPr lang="en-US" sz="1800" i="1" kern="0" dirty="0">
                  <a:solidFill>
                    <a:srgbClr val="000000"/>
                  </a:solidFill>
                  <a:latin typeface="+mn-lt"/>
                  <a:cs typeface="Arial"/>
                </a:rPr>
                <a:t>to show spherically integrated regions. Right: 3D representation of integration regions with Bragg peaks in </a:t>
              </a:r>
              <a:r>
                <a:rPr lang="en-US" sz="1800" i="1" kern="0" dirty="0" err="1">
                  <a:solidFill>
                    <a:srgbClr val="000000"/>
                  </a:solidFill>
                  <a:latin typeface="+mn-lt"/>
                  <a:cs typeface="Arial"/>
                </a:rPr>
                <a:t>Qlab</a:t>
              </a:r>
              <a:r>
                <a:rPr lang="en-US" sz="1800" i="1" kern="0" dirty="0">
                  <a:solidFill>
                    <a:srgbClr val="000000"/>
                  </a:solidFill>
                  <a:latin typeface="+mn-lt"/>
                  <a:cs typeface="Arial"/>
                </a:rPr>
                <a:t>. Both from </a:t>
              </a:r>
              <a:r>
                <a:rPr lang="en-US" sz="1800" i="1" kern="0" dirty="0" err="1">
                  <a:solidFill>
                    <a:srgbClr val="000000"/>
                  </a:solidFill>
                  <a:latin typeface="+mn-lt"/>
                  <a:cs typeface="Arial"/>
                </a:rPr>
                <a:t>cublic</a:t>
              </a:r>
              <a:r>
                <a:rPr lang="en-US" sz="1800" i="1" kern="0" dirty="0">
                  <a:solidFill>
                    <a:srgbClr val="000000"/>
                  </a:solidFill>
                  <a:latin typeface="+mn-lt"/>
                  <a:cs typeface="Arial"/>
                </a:rPr>
                <a:t> </a:t>
              </a:r>
              <a:r>
                <a:rPr lang="en-US" sz="1800" i="1" kern="0" dirty="0" err="1">
                  <a:solidFill>
                    <a:srgbClr val="000000"/>
                  </a:solidFill>
                  <a:latin typeface="+mn-lt"/>
                  <a:cs typeface="Arial"/>
                </a:rPr>
                <a:t>NaCl</a:t>
              </a:r>
              <a:r>
                <a:rPr lang="en-US" sz="1800" i="1" kern="0" dirty="0">
                  <a:solidFill>
                    <a:srgbClr val="000000"/>
                  </a:solidFill>
                  <a:latin typeface="+mn-lt"/>
                  <a:cs typeface="Arial"/>
                </a:rPr>
                <a:t> on SXD.</a:t>
              </a:r>
            </a:p>
          </p:txBody>
        </p:sp>
      </p:grpSp>
      <p:grpSp>
        <p:nvGrpSpPr>
          <p:cNvPr id="7" name="Group 6"/>
          <p:cNvGrpSpPr/>
          <p:nvPr/>
        </p:nvGrpSpPr>
        <p:grpSpPr>
          <a:xfrm>
            <a:off x="19943886" y="15929273"/>
            <a:ext cx="8793560" cy="5614883"/>
            <a:chOff x="11374934" y="14849153"/>
            <a:chExt cx="8793560" cy="5614883"/>
          </a:xfrm>
        </p:grpSpPr>
        <p:pic>
          <p:nvPicPr>
            <p:cNvPr id="3" name="Picture 2"/>
            <p:cNvPicPr>
              <a:picLocks noChangeAspect="1"/>
            </p:cNvPicPr>
            <p:nvPr/>
          </p:nvPicPr>
          <p:blipFill>
            <a:blip r:embed="rId11"/>
            <a:stretch>
              <a:fillRect/>
            </a:stretch>
          </p:blipFill>
          <p:spPr>
            <a:xfrm>
              <a:off x="11374934" y="14849153"/>
              <a:ext cx="8793560" cy="4910889"/>
            </a:xfrm>
            <a:prstGeom prst="rect">
              <a:avLst/>
            </a:prstGeom>
          </p:spPr>
        </p:pic>
        <p:sp>
          <p:nvSpPr>
            <p:cNvPr id="5" name="TextBox 4"/>
            <p:cNvSpPr txBox="1"/>
            <p:nvPr/>
          </p:nvSpPr>
          <p:spPr>
            <a:xfrm>
              <a:off x="11374934" y="19817705"/>
              <a:ext cx="8784976" cy="646331"/>
            </a:xfrm>
            <a:prstGeom prst="rect">
              <a:avLst/>
            </a:prstGeom>
            <a:noFill/>
          </p:spPr>
          <p:txBody>
            <a:bodyPr wrap="square" rtlCol="0">
              <a:spAutoFit/>
            </a:bodyPr>
            <a:lstStyle/>
            <a:p>
              <a:r>
                <a:rPr lang="en-US" sz="1800" i="1" dirty="0" smtClean="0">
                  <a:latin typeface="+mn-lt"/>
                </a:rPr>
                <a:t>Editing auto generated peak lists interactively in the </a:t>
              </a:r>
              <a:r>
                <a:rPr lang="en-US" sz="1800" i="1" dirty="0" err="1" smtClean="0">
                  <a:latin typeface="+mn-lt"/>
                </a:rPr>
                <a:t>SliceViewer</a:t>
              </a:r>
              <a:r>
                <a:rPr lang="en-US" sz="1800" i="1" dirty="0" smtClean="0">
                  <a:latin typeface="+mn-lt"/>
                </a:rPr>
                <a:t>. Instantaneous navigation by peak.  Data from TOPAZ.</a:t>
              </a:r>
              <a:endParaRPr lang="en-US" sz="1800" i="1" dirty="0">
                <a:latin typeface="+mn-lt"/>
              </a:endParaRPr>
            </a:p>
          </p:txBody>
        </p:sp>
      </p:grpSp>
      <p:grpSp>
        <p:nvGrpSpPr>
          <p:cNvPr id="10" name="Group 9"/>
          <p:cNvGrpSpPr/>
          <p:nvPr/>
        </p:nvGrpSpPr>
        <p:grpSpPr>
          <a:xfrm>
            <a:off x="20015894" y="21833929"/>
            <a:ext cx="8712968" cy="8423195"/>
            <a:chOff x="20015894" y="21833929"/>
            <a:chExt cx="8712968" cy="8423195"/>
          </a:xfrm>
        </p:grpSpPr>
        <p:pic>
          <p:nvPicPr>
            <p:cNvPr id="8" name="Picture 7" descr="peaks_view_full.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15894" y="21833929"/>
              <a:ext cx="8712968" cy="7652835"/>
            </a:xfrm>
            <a:prstGeom prst="rect">
              <a:avLst/>
            </a:prstGeom>
          </p:spPr>
        </p:pic>
        <p:sp>
          <p:nvSpPr>
            <p:cNvPr id="9" name="TextBox 8"/>
            <p:cNvSpPr txBox="1"/>
            <p:nvPr/>
          </p:nvSpPr>
          <p:spPr>
            <a:xfrm>
              <a:off x="20015894" y="29610793"/>
              <a:ext cx="8712968" cy="646331"/>
            </a:xfrm>
            <a:prstGeom prst="rect">
              <a:avLst/>
            </a:prstGeom>
            <a:noFill/>
          </p:spPr>
          <p:txBody>
            <a:bodyPr wrap="square" rtlCol="0">
              <a:spAutoFit/>
            </a:bodyPr>
            <a:lstStyle/>
            <a:p>
              <a:r>
                <a:rPr lang="en-US" sz="1800" i="1" dirty="0" err="1" smtClean="0">
                  <a:latin typeface="+mn-lt"/>
                </a:rPr>
                <a:t>Interacitve</a:t>
              </a:r>
              <a:r>
                <a:rPr lang="en-US" sz="1800" i="1" dirty="0" smtClean="0">
                  <a:latin typeface="+mn-lt"/>
                </a:rPr>
                <a:t> peak list </a:t>
              </a:r>
              <a:r>
                <a:rPr lang="en-US" sz="1800" i="1" dirty="0" err="1" smtClean="0">
                  <a:latin typeface="+mn-lt"/>
                </a:rPr>
                <a:t>visualisation</a:t>
              </a:r>
              <a:r>
                <a:rPr lang="en-US" sz="1800" i="1" dirty="0" smtClean="0">
                  <a:latin typeface="+mn-lt"/>
                </a:rPr>
                <a:t> in 3D. Peak table allows sorting by peak property. Selecting rows zooms to peak of interest. Data from TOPAZ.</a:t>
              </a:r>
              <a:endParaRPr lang="en-US" sz="1800" i="1" dirty="0">
                <a:latin typeface="+mn-lt"/>
              </a:endParaRPr>
            </a:p>
          </p:txBody>
        </p:sp>
      </p:grpSp>
      <p:grpSp>
        <p:nvGrpSpPr>
          <p:cNvPr id="12" name="Group 11"/>
          <p:cNvGrpSpPr/>
          <p:nvPr/>
        </p:nvGrpSpPr>
        <p:grpSpPr>
          <a:xfrm>
            <a:off x="8134574" y="39259865"/>
            <a:ext cx="19586276" cy="2457543"/>
            <a:chOff x="8134574" y="39259865"/>
            <a:chExt cx="19586276" cy="2457543"/>
          </a:xfrm>
        </p:grpSpPr>
        <p:pic>
          <p:nvPicPr>
            <p:cNvPr id="3089" name="Picture 17" descr="C:\Mantid\Documents\Images\ISIS Logo - Transparent.gif"/>
            <p:cNvPicPr>
              <a:picLocks noChangeAspect="1" noChangeArrowheads="1"/>
            </p:cNvPicPr>
            <p:nvPr/>
          </p:nvPicPr>
          <p:blipFill>
            <a:blip r:embed="rId13" cstate="print"/>
            <a:srcRect/>
            <a:stretch>
              <a:fillRect/>
            </a:stretch>
          </p:blipFill>
          <p:spPr bwMode="auto">
            <a:xfrm>
              <a:off x="8134574" y="39619905"/>
              <a:ext cx="4266451" cy="1888429"/>
            </a:xfrm>
            <a:prstGeom prst="rect">
              <a:avLst/>
            </a:prstGeom>
            <a:noFill/>
          </p:spPr>
        </p:pic>
        <p:pic>
          <p:nvPicPr>
            <p:cNvPr id="3090" name="Picture 18" descr="C:\Mantid\Documents\Images\SNS_logo_words_trans_back.gif"/>
            <p:cNvPicPr>
              <a:picLocks noChangeAspect="1" noChangeArrowheads="1"/>
            </p:cNvPicPr>
            <p:nvPr/>
          </p:nvPicPr>
          <p:blipFill>
            <a:blip r:embed="rId14" cstate="print"/>
            <a:srcRect/>
            <a:stretch>
              <a:fillRect/>
            </a:stretch>
          </p:blipFill>
          <p:spPr bwMode="auto">
            <a:xfrm>
              <a:off x="12671078" y="39259865"/>
              <a:ext cx="3670562" cy="2457543"/>
            </a:xfrm>
            <a:prstGeom prst="rect">
              <a:avLst/>
            </a:prstGeom>
            <a:noFill/>
          </p:spPr>
        </p:pic>
        <p:pic>
          <p:nvPicPr>
            <p:cNvPr id="4" name="Picture 3" descr="Tessella_Logo.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816094" y="39259865"/>
              <a:ext cx="5904756" cy="2363985"/>
            </a:xfrm>
            <a:prstGeom prst="rect">
              <a:avLst/>
            </a:prstGeom>
          </p:spPr>
        </p:pic>
        <p:pic>
          <p:nvPicPr>
            <p:cNvPr id="11" name="Picture 10" descr="ess_logo_transparent.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01191" y="39259865"/>
              <a:ext cx="4482855" cy="2382215"/>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6964</TotalTime>
  <Words>675</Words>
  <Application>Microsoft Macintosh PowerPoint</Application>
  <PresentationFormat>Custom</PresentationFormat>
  <Paragraphs>129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192</cp:revision>
  <cp:lastPrinted>2015-08-14T11:06:24Z</cp:lastPrinted>
  <dcterms:created xsi:type="dcterms:W3CDTF">2007-04-05T18:09:36Z</dcterms:created>
  <dcterms:modified xsi:type="dcterms:W3CDTF">2015-08-18T14:04:57Z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