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9" r:id="rId6"/>
    <p:sldId id="282" r:id="rId7"/>
    <p:sldId id="283" r:id="rId8"/>
    <p:sldId id="284" r:id="rId9"/>
    <p:sldId id="285" r:id="rId10"/>
    <p:sldId id="288" r:id="rId11"/>
    <p:sldId id="290" r:id="rId12"/>
    <p:sldId id="298" r:id="rId13"/>
    <p:sldId id="299" r:id="rId14"/>
    <p:sldId id="294" r:id="rId15"/>
    <p:sldId id="291" r:id="rId16"/>
    <p:sldId id="292" r:id="rId17"/>
    <p:sldId id="293" r:id="rId18"/>
    <p:sldId id="295" r:id="rId19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25" autoAdjust="0"/>
  </p:normalViewPr>
  <p:slideViewPr>
    <p:cSldViewPr>
      <p:cViewPr>
        <p:scale>
          <a:sx n="80" d="100"/>
          <a:sy n="80" d="100"/>
        </p:scale>
        <p:origin x="-12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263C-55D2-4A86-8124-01002F53271D}" type="datetimeFigureOut">
              <a:rPr lang="en-GB" smtClean="0"/>
              <a:t>05/10/2017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D68-3034-4807-9496-0E076534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039CE0-0589-4DE9-B407-1A24ED932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042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63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9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2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8313" y="549275"/>
            <a:ext cx="8229600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81FF5B-45CA-4E7E-A958-170AFAF396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640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1C7F9-23F3-484B-8802-99C421382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298B-D3E7-4D77-8D7D-D5BB48F99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05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55E0-C1C8-401C-ACD8-A0ABCB822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AFEE-A07E-4C2A-A700-065D31C07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03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3F8D-EE5D-44C2-9312-F30B7396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3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CB7A9-F6EE-49C1-9AEF-395315367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76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D0A5-8C6D-4D5E-AEC4-09083E0F0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66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744CD-DA10-4B52-91D7-11C5D5D1F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79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BA4F-A670-4037-9EB8-A974C2434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45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E3D7-FA9B-40B0-8860-451AF12CA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03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E6929-912F-4F8F-991A-E3AB7F2C3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297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BF09-1D7D-4FB5-AC40-97D49ED39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2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87E8B-AF30-4BC1-925B-B77D843FD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781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5154-ED3D-46CE-BE44-58D9DCA03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05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C3F9-557B-40C5-AB1E-42BFD3E9A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43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8B46-7935-4477-8D16-E8AE4EBC7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901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568E-EEA4-4309-8DB9-891E2E35B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498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E7A2-515E-4938-A65B-03E6E1313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34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D3426-620A-43A0-8B0A-160047174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58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EB57-56A7-404B-A0AA-ADEC8E8F7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78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1B9E-9429-4951-9569-C80523BEC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67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EEA3-526D-464B-9B45-5DA0F0E99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834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96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90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108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29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64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75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692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74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668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81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7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87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9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1AD41F6-7913-4CEA-A4C4-639062A8C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BBCD26C-EABE-4AA1-BED4-DEF0CDBB0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FittingMinimizer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189856" y="1700213"/>
            <a:ext cx="6694512" cy="1470025"/>
          </a:xfrm>
        </p:spPr>
        <p:txBody>
          <a:bodyPr/>
          <a:lstStyle/>
          <a:p>
            <a:r>
              <a:rPr lang="en-GB" altLang="en-US" dirty="0" smtClean="0"/>
              <a:t>Customer Review on LS Fitting for ISIS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/>
          <a:lstStyle/>
          <a:p>
            <a:r>
              <a:rPr lang="en-GB" altLang="en-US" dirty="0" smtClean="0"/>
              <a:t>Anders Markvardsen</a:t>
            </a:r>
          </a:p>
          <a:p>
            <a:r>
              <a:rPr lang="en-GB" altLang="en-US" dirty="0" smtClean="0"/>
              <a:t>ISIS, Sep,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3" y="1268760"/>
            <a:ext cx="8254939" cy="274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21990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docs.mantidproject.org/nightly/concepts/FittingMinimizers.html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47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work: Realising the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u="sng" dirty="0" smtClean="0"/>
              <a:t>Mantid plumbing</a:t>
            </a:r>
            <a:r>
              <a:rPr lang="en-GB" sz="2400" dirty="0" smtClean="0"/>
              <a:t>: Extend to show plots of the data; make it a package that can be run by a non-expert Python user; Extend it to be multiple dataset examples (all ~ 1 month)</a:t>
            </a:r>
          </a:p>
          <a:p>
            <a:r>
              <a:rPr lang="en-GB" sz="2400" u="sng" dirty="0" smtClean="0"/>
              <a:t>Mantid plumbing</a:t>
            </a:r>
            <a:r>
              <a:rPr lang="en-GB" sz="2400" dirty="0" smtClean="0"/>
              <a:t>: Adding ~50 more datasets (3 months)</a:t>
            </a:r>
          </a:p>
          <a:p>
            <a:r>
              <a:rPr lang="en-GB" sz="2400" u="sng" dirty="0" smtClean="0"/>
              <a:t>MCG</a:t>
            </a:r>
            <a:r>
              <a:rPr lang="en-GB" sz="2400" dirty="0" smtClean="0"/>
              <a:t>: ‘BAU’ new versions of MCG minimizers</a:t>
            </a:r>
          </a:p>
          <a:p>
            <a:r>
              <a:rPr lang="en-GB" sz="2400" u="sng" dirty="0" smtClean="0"/>
              <a:t>Mantid plumbing</a:t>
            </a:r>
            <a:r>
              <a:rPr lang="en-GB" sz="2400" dirty="0" smtClean="0"/>
              <a:t>: Bonus: extend to compare against e.g. </a:t>
            </a:r>
            <a:r>
              <a:rPr lang="en-GB" sz="2400" dirty="0" err="1" smtClean="0"/>
              <a:t>scipy.optimize.minimize</a:t>
            </a:r>
            <a:r>
              <a:rPr lang="en-GB" sz="2400" dirty="0" smtClean="0"/>
              <a:t> (2w). Easier after release 3.11</a:t>
            </a:r>
          </a:p>
        </p:txBody>
      </p:sp>
    </p:spTree>
    <p:extLst>
      <p:ext uri="{BB962C8B-B14F-4D97-AF65-F5344CB8AC3E}">
        <p14:creationId xmlns:p14="http://schemas.microsoft.com/office/powerpoint/2010/main" val="283957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Issues for local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11944"/>
            <a:ext cx="8229600" cy="4205288"/>
          </a:xfrm>
        </p:spPr>
        <p:txBody>
          <a:bodyPr/>
          <a:lstStyle/>
          <a:p>
            <a:r>
              <a:rPr lang="en-GB" dirty="0" smtClean="0"/>
              <a:t>Effort for Mantid plumbing</a:t>
            </a:r>
          </a:p>
          <a:p>
            <a:pPr lvl="1"/>
            <a:r>
              <a:rPr lang="en-GB" sz="2000" dirty="0"/>
              <a:t>Federico Montesino and Thomas Perkins left Mantid</a:t>
            </a:r>
          </a:p>
          <a:p>
            <a:pPr lvl="1"/>
            <a:r>
              <a:rPr lang="en-GB" sz="2400" dirty="0"/>
              <a:t>Currently some small percentage of Anthony Lim and my time. Anthony started in Mantid Dec. 17</a:t>
            </a:r>
          </a:p>
          <a:p>
            <a:pPr lvl="1"/>
            <a:r>
              <a:rPr lang="en-GB" sz="2400" dirty="0"/>
              <a:t>Currently Mantid plumbing more the bottle-neck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Direct contribution to this from SCD also highly welcome (graduate rotation?)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66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Least-Squares Global fitting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6582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ISIS Customer review meeting 30</a:t>
            </a:r>
            <a:r>
              <a:rPr lang="en-GB" baseline="30000" dirty="0" smtClean="0"/>
              <a:t>th</a:t>
            </a:r>
            <a:r>
              <a:rPr lang="en-GB" dirty="0" smtClean="0"/>
              <a:t> Nov 2016 with 8 representatives from the different ISIS research groups </a:t>
            </a:r>
            <a:endParaRPr lang="en-GB" dirty="0"/>
          </a:p>
          <a:p>
            <a:r>
              <a:rPr lang="en-GB" dirty="0" smtClean="0"/>
              <a:t>Outputs and conclusions from meeting:</a:t>
            </a:r>
          </a:p>
          <a:p>
            <a:pPr lvl="1"/>
            <a:r>
              <a:rPr lang="en-GB" dirty="0" smtClean="0"/>
              <a:t>All agreed they would like global optimisations tools on the tab and available from scripting</a:t>
            </a:r>
          </a:p>
          <a:p>
            <a:pPr lvl="1"/>
            <a:r>
              <a:rPr lang="en-GB" dirty="0" smtClean="0"/>
              <a:t>Although global optimisation GUI welcome, this was seen as less important compared to having tools available from scripting</a:t>
            </a:r>
          </a:p>
          <a:p>
            <a:pPr lvl="1"/>
            <a:r>
              <a:rPr lang="en-GB" dirty="0" smtClean="0"/>
              <a:t>Areas mentioned that would benefit from this: Excitation, spectroscopy (indirect), reflectometry, Muon, magnetic structure analysis on WISH data and future imaging processing/analysis tasks</a:t>
            </a:r>
          </a:p>
          <a:p>
            <a:pPr lvl="1"/>
            <a:r>
              <a:rPr lang="en-GB" dirty="0" smtClean="0"/>
              <a:t>Furthermore, excitation</a:t>
            </a:r>
            <a:r>
              <a:rPr lang="en-GB" dirty="0"/>
              <a:t> </a:t>
            </a:r>
            <a:r>
              <a:rPr lang="en-GB" dirty="0" smtClean="0"/>
              <a:t>and indirect argued that ~100-300 parameter fits done used local optimisation  would likely benefit from “global fitting” statistical tools, which could be used to “check” the validity of a solution found from local fitting</a:t>
            </a:r>
          </a:p>
        </p:txBody>
      </p:sp>
    </p:spTree>
    <p:extLst>
      <p:ext uri="{BB962C8B-B14F-4D97-AF65-F5344CB8AC3E}">
        <p14:creationId xmlns:p14="http://schemas.microsoft.com/office/powerpoint/2010/main" val="275274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Global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a need</a:t>
            </a:r>
          </a:p>
          <a:p>
            <a:r>
              <a:rPr lang="en-GB" dirty="0"/>
              <a:t>H</a:t>
            </a:r>
            <a:r>
              <a:rPr lang="en-GB" dirty="0" smtClean="0"/>
              <a:t>arder problem compared to local fitting</a:t>
            </a:r>
          </a:p>
          <a:p>
            <a:r>
              <a:rPr lang="en-GB" dirty="0" smtClean="0"/>
              <a:t>As of now: On hold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4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possible way forward with Global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Joint position between ISIS/SCD, e.g. 3-year PhD student or </a:t>
            </a:r>
            <a:r>
              <a:rPr lang="en-GB" dirty="0" err="1" smtClean="0"/>
              <a:t>PostDoc</a:t>
            </a:r>
            <a:endParaRPr lang="en-GB" dirty="0" smtClean="0"/>
          </a:p>
          <a:p>
            <a:pPr lvl="1"/>
            <a:r>
              <a:rPr lang="en-GB" dirty="0" smtClean="0"/>
              <a:t>This project requires both Mantid plumbing and research into global fitting options</a:t>
            </a:r>
          </a:p>
          <a:p>
            <a:pPr lvl="1"/>
            <a:r>
              <a:rPr lang="en-GB" dirty="0" smtClean="0"/>
              <a:t>A PhD student working on this for 3-4</a:t>
            </a:r>
            <a:r>
              <a:rPr lang="en-GB" dirty="0"/>
              <a:t> </a:t>
            </a:r>
            <a:r>
              <a:rPr lang="en-GB" dirty="0" smtClean="0"/>
              <a:t>years should be able to not only provide global fitting tools in Mantid but also a very good set of tools</a:t>
            </a:r>
          </a:p>
        </p:txBody>
      </p:sp>
    </p:spTree>
    <p:extLst>
      <p:ext uri="{BB962C8B-B14F-4D97-AF65-F5344CB8AC3E}">
        <p14:creationId xmlns:p14="http://schemas.microsoft.com/office/powerpoint/2010/main" val="56367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GB" dirty="0" smtClean="0"/>
              <a:t>Menu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global vs local fitting</a:t>
            </a:r>
          </a:p>
          <a:p>
            <a:r>
              <a:rPr lang="en-GB" dirty="0" smtClean="0"/>
              <a:t>Local fitting/optimisation</a:t>
            </a:r>
          </a:p>
          <a:p>
            <a:r>
              <a:rPr lang="en-GB" dirty="0" smtClean="0"/>
              <a:t>Global fitting/optimisation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Mantid: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82241"/>
            <a:ext cx="5112568" cy="94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9446"/>
            <a:ext cx="338437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29950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Other software include: GSAS/Fullprof/DASH </a:t>
            </a:r>
            <a:r>
              <a:rPr lang="en-GB" sz="2400" dirty="0" err="1" smtClean="0"/>
              <a:t>etc</a:t>
            </a:r>
            <a:r>
              <a:rPr lang="en-GB" sz="2400" dirty="0" smtClean="0"/>
              <a:t>…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1182241"/>
            <a:ext cx="3960440" cy="377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46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global optimisation?</a:t>
            </a:r>
            <a:endParaRPr lang="en-GB" dirty="0"/>
          </a:p>
        </p:txBody>
      </p:sp>
      <p:pic>
        <p:nvPicPr>
          <p:cNvPr id="4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602038" y="25336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78263" y="2897188"/>
            <a:ext cx="217487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716713" y="2871788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765925" y="3249613"/>
            <a:ext cx="71438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2247900" y="2319338"/>
            <a:ext cx="4784725" cy="1550987"/>
            <a:chOff x="1416" y="1461"/>
            <a:chExt cx="3014" cy="977"/>
          </a:xfrm>
        </p:grpSpPr>
        <p:sp>
          <p:nvSpPr>
            <p:cNvPr id="58375" name="AutoShape 7"/>
            <p:cNvSpPr>
              <a:spLocks noChangeArrowheads="1"/>
            </p:cNvSpPr>
            <p:nvPr/>
          </p:nvSpPr>
          <p:spPr bwMode="auto">
            <a:xfrm rot="21000000">
              <a:off x="1416" y="149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6" name="AutoShape 8"/>
            <p:cNvSpPr>
              <a:spLocks noChangeArrowheads="1"/>
            </p:cNvSpPr>
            <p:nvPr/>
          </p:nvSpPr>
          <p:spPr bwMode="auto">
            <a:xfrm>
              <a:off x="1735" y="146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7" name="AutoShape 9"/>
            <p:cNvSpPr>
              <a:spLocks noChangeArrowheads="1"/>
            </p:cNvSpPr>
            <p:nvPr/>
          </p:nvSpPr>
          <p:spPr bwMode="auto">
            <a:xfrm rot="1200000">
              <a:off x="2063" y="1514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8" name="AutoShape 10"/>
            <p:cNvSpPr>
              <a:spLocks noChangeArrowheads="1"/>
            </p:cNvSpPr>
            <p:nvPr/>
          </p:nvSpPr>
          <p:spPr bwMode="auto">
            <a:xfrm rot="1500000">
              <a:off x="2373" y="162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9" name="AutoShape 11"/>
            <p:cNvSpPr>
              <a:spLocks noChangeArrowheads="1"/>
            </p:cNvSpPr>
            <p:nvPr/>
          </p:nvSpPr>
          <p:spPr bwMode="auto">
            <a:xfrm rot="1500000">
              <a:off x="2665" y="1749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0" name="AutoShape 12"/>
            <p:cNvSpPr>
              <a:spLocks noChangeArrowheads="1"/>
            </p:cNvSpPr>
            <p:nvPr/>
          </p:nvSpPr>
          <p:spPr bwMode="auto">
            <a:xfrm rot="1200000">
              <a:off x="2966" y="1866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AutoShape 13"/>
            <p:cNvSpPr>
              <a:spLocks noChangeArrowheads="1"/>
            </p:cNvSpPr>
            <p:nvPr/>
          </p:nvSpPr>
          <p:spPr bwMode="auto">
            <a:xfrm>
              <a:off x="3257" y="191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2" name="AutoShape 14"/>
            <p:cNvSpPr>
              <a:spLocks noChangeArrowheads="1"/>
            </p:cNvSpPr>
            <p:nvPr/>
          </p:nvSpPr>
          <p:spPr bwMode="auto">
            <a:xfrm rot="21000000">
              <a:off x="3557" y="1883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 rot="600000">
              <a:off x="3857" y="188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 rot="2400000">
              <a:off x="4121" y="2000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 rot="4800000">
              <a:off x="4238" y="2245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gradFill rotWithShape="1">
              <a:gsLst>
                <a:gs pos="0">
                  <a:srgbClr val="FD1A09"/>
                </a:gs>
                <a:gs pos="100000">
                  <a:srgbClr val="FD1A0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1862138" y="23812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 smtClean="0"/>
              <a:t>Local fitting</a:t>
            </a:r>
          </a:p>
          <a:p>
            <a:pPr lvl="1"/>
            <a:r>
              <a:rPr lang="en-GB" dirty="0"/>
              <a:t>Have </a:t>
            </a:r>
            <a:r>
              <a:rPr lang="en-GB" dirty="0" smtClean="0"/>
              <a:t>an </a:t>
            </a:r>
            <a:r>
              <a:rPr lang="en-GB" dirty="0"/>
              <a:t>idea of what the answer should be</a:t>
            </a:r>
          </a:p>
          <a:p>
            <a:pPr lvl="1"/>
            <a:r>
              <a:rPr lang="en-GB" dirty="0"/>
              <a:t>Example: All </a:t>
            </a:r>
            <a:r>
              <a:rPr lang="en-GB" dirty="0" smtClean="0"/>
              <a:t>Rietveld codes </a:t>
            </a:r>
            <a:r>
              <a:rPr lang="en-GB" dirty="0"/>
              <a:t>and currently 99% what Mantid does</a:t>
            </a:r>
          </a:p>
          <a:p>
            <a:endParaRPr lang="en-GB" dirty="0" smtClean="0"/>
          </a:p>
          <a:p>
            <a:r>
              <a:rPr lang="en-GB" dirty="0" smtClean="0"/>
              <a:t>Global fitting</a:t>
            </a:r>
          </a:p>
          <a:p>
            <a:pPr lvl="1"/>
            <a:r>
              <a:rPr lang="en-GB" dirty="0" smtClean="0"/>
              <a:t>Have no (or little) idea what the answer should be</a:t>
            </a:r>
          </a:p>
          <a:p>
            <a:pPr lvl="1"/>
            <a:r>
              <a:rPr lang="en-GB" dirty="0" smtClean="0"/>
              <a:t>Example: Global structure determination, e.g. DASH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2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Local fitting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Mantid </a:t>
            </a:r>
            <a:r>
              <a:rPr lang="en-GB" dirty="0" smtClean="0"/>
              <a:t>fitting engine is like a car from the 60s</a:t>
            </a:r>
          </a:p>
          <a:p>
            <a:pPr lvl="1"/>
            <a:r>
              <a:rPr lang="en-GB" dirty="0" smtClean="0"/>
              <a:t>using generic minimizers from GSL</a:t>
            </a:r>
          </a:p>
          <a:p>
            <a:pPr lvl="1"/>
            <a:r>
              <a:rPr lang="en-GB" dirty="0" smtClean="0"/>
              <a:t>any improvements </a:t>
            </a:r>
            <a:r>
              <a:rPr lang="en-GB" dirty="0"/>
              <a:t>(</a:t>
            </a:r>
            <a:r>
              <a:rPr lang="en-GB" dirty="0" smtClean="0"/>
              <a:t>speed and/or accuracy) at least a proportional benefit across the science areas Mantid support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mtClean="0"/>
              <a:t>~10</a:t>
            </a:r>
            <a:r>
              <a:rPr lang="en-GB" dirty="0"/>
              <a:t>% one FTE Mantid and ~0.5 FTE MCG</a:t>
            </a:r>
          </a:p>
          <a:p>
            <a:endParaRPr lang="en-GB" dirty="0" smtClean="0"/>
          </a:p>
          <a:p>
            <a:r>
              <a:rPr lang="en-GB" dirty="0" smtClean="0"/>
              <a:t>Two </a:t>
            </a:r>
            <a:r>
              <a:rPr lang="en-GB" dirty="0" smtClean="0"/>
              <a:t>outputs from project on local fitting:</a:t>
            </a:r>
          </a:p>
          <a:p>
            <a:pPr lvl="1"/>
            <a:r>
              <a:rPr lang="en-GB" dirty="0" smtClean="0"/>
              <a:t>Fitting benchmarking framework</a:t>
            </a:r>
          </a:p>
          <a:p>
            <a:pPr lvl="1"/>
            <a:r>
              <a:rPr lang="en-GB" dirty="0" smtClean="0"/>
              <a:t>new MCG minimizer</a:t>
            </a:r>
          </a:p>
        </p:txBody>
      </p:sp>
    </p:spTree>
    <p:extLst>
      <p:ext uri="{BB962C8B-B14F-4D97-AF65-F5344CB8AC3E}">
        <p14:creationId xmlns:p14="http://schemas.microsoft.com/office/powerpoint/2010/main" val="21744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77" y="157163"/>
            <a:ext cx="26289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19" y="116632"/>
            <a:ext cx="8953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69" y="171450"/>
            <a:ext cx="2543175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2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Local fitting - outputs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6582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Fit benchmarking framework</a:t>
            </a:r>
          </a:p>
          <a:p>
            <a:pPr lvl="1"/>
            <a:r>
              <a:rPr lang="en-GB" dirty="0"/>
              <a:t>First </a:t>
            </a:r>
            <a:r>
              <a:rPr lang="en-GB" dirty="0" smtClean="0"/>
              <a:t>version. Communication:</a:t>
            </a:r>
          </a:p>
          <a:p>
            <a:pPr lvl="2"/>
            <a:r>
              <a:rPr lang="en-GB" dirty="0" smtClean="0"/>
              <a:t>In presentations to ISIS scientists</a:t>
            </a:r>
          </a:p>
          <a:p>
            <a:pPr lvl="2"/>
            <a:r>
              <a:rPr lang="en-GB" dirty="0" err="1" smtClean="0"/>
              <a:t>Nobugs</a:t>
            </a:r>
            <a:r>
              <a:rPr lang="en-GB" dirty="0" smtClean="0"/>
              <a:t> 2016 </a:t>
            </a:r>
            <a:r>
              <a:rPr lang="en-GB" dirty="0" err="1" smtClean="0"/>
              <a:t>copenhagen</a:t>
            </a:r>
            <a:endParaRPr lang="en-GB" dirty="0" smtClean="0"/>
          </a:p>
          <a:p>
            <a:pPr lvl="2"/>
            <a:r>
              <a:rPr lang="en-GB" dirty="0" smtClean="0"/>
              <a:t>In MCG presentations</a:t>
            </a:r>
          </a:p>
          <a:p>
            <a:pPr lvl="2"/>
            <a:r>
              <a:rPr lang="en-GB" dirty="0" smtClean="0"/>
              <a:t>EU SINE2020 workshop which generated SINE2020 news article</a:t>
            </a:r>
          </a:p>
          <a:p>
            <a:pPr lvl="1"/>
            <a:r>
              <a:rPr lang="en-GB" dirty="0" smtClean="0"/>
              <a:t>Provides </a:t>
            </a:r>
            <a:r>
              <a:rPr lang="en-GB" dirty="0"/>
              <a:t>a big improvement to how fitting is tested in Mantid and it has the potential to do this even </a:t>
            </a:r>
            <a:r>
              <a:rPr lang="en-GB" dirty="0" smtClean="0"/>
              <a:t>better</a:t>
            </a:r>
          </a:p>
          <a:p>
            <a:pPr lvl="1"/>
            <a:r>
              <a:rPr lang="en-GB" dirty="0" smtClean="0"/>
              <a:t>Provided better documentation on Mantid fitting and its available minimizer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MCG minimizer</a:t>
            </a:r>
          </a:p>
          <a:p>
            <a:pPr lvl="1"/>
            <a:r>
              <a:rPr lang="en-GB" dirty="0" smtClean="0"/>
              <a:t>Preliminary results show that new MCG minimizer is better (on average) than other Mantid minimum (accuracy metric)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ade visible to user as a complementary option</a:t>
            </a:r>
          </a:p>
        </p:txBody>
      </p:sp>
    </p:spTree>
    <p:extLst>
      <p:ext uri="{BB962C8B-B14F-4D97-AF65-F5344CB8AC3E}">
        <p14:creationId xmlns:p14="http://schemas.microsoft.com/office/powerpoint/2010/main" val="2542254119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592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ISIS Small Bottom Banner</vt:lpstr>
      <vt:lpstr>ISIS Large Top Banner</vt:lpstr>
      <vt:lpstr>ISIS Small Top Banner</vt:lpstr>
      <vt:lpstr>ISIS Large Bottom Banner</vt:lpstr>
      <vt:lpstr>Customer Review on LS Fitting for ISIS  </vt:lpstr>
      <vt:lpstr>Menu for today</vt:lpstr>
      <vt:lpstr>PowerPoint Presentation</vt:lpstr>
      <vt:lpstr>What is global optimisation?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work: Realising the benefits</vt:lpstr>
      <vt:lpstr>Issues for local fitting</vt:lpstr>
      <vt:lpstr>PowerPoint Presentation</vt:lpstr>
      <vt:lpstr>Issue Global fitting</vt:lpstr>
      <vt:lpstr>One possible way forward with Global fitting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Belcher, Emma (STFC,RAL,ISIS)</dc:creator>
  <cp:lastModifiedBy>Markvardsen, Anders (STFC,RAL,ISIS)</cp:lastModifiedBy>
  <cp:revision>179</cp:revision>
  <cp:lastPrinted>2017-03-22T09:12:24Z</cp:lastPrinted>
  <dcterms:created xsi:type="dcterms:W3CDTF">2007-08-10T08:53:48Z</dcterms:created>
  <dcterms:modified xsi:type="dcterms:W3CDTF">2017-10-05T10:03:33Z</dcterms:modified>
</cp:coreProperties>
</file>