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7" r:id="rId5"/>
    <p:sldMasterId id="2147483959" r:id="rId6"/>
  </p:sldMasterIdLst>
  <p:notesMasterIdLst>
    <p:notesMasterId r:id="rId13"/>
  </p:notesMasterIdLst>
  <p:sldIdLst>
    <p:sldId id="256" r:id="rId7"/>
    <p:sldId id="328" r:id="rId8"/>
    <p:sldId id="330" r:id="rId9"/>
    <p:sldId id="335" r:id="rId10"/>
    <p:sldId id="336" r:id="rId11"/>
    <p:sldId id="337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88D3"/>
    <a:srgbClr val="AFAAEC"/>
    <a:srgbClr val="9168DB"/>
    <a:srgbClr val="9432DB"/>
    <a:srgbClr val="935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1" autoAdjust="0"/>
    <p:restoredTop sz="92015" autoAdjust="0"/>
  </p:normalViewPr>
  <p:slideViewPr>
    <p:cSldViewPr showGuides="1"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3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0B21-9E7A-2343-A212-C8C53F888D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211C-FDD0-C249-ADEA-01561E49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6F16-6070-4C77-876E-B88A12DD64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6F16-6070-4C77-876E-B88A12DD64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6F16-6070-4C77-876E-B88A12DD64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6F16-6070-4C77-876E-B88A12DD64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418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6F16-6070-4C77-876E-B88A12DD64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6085342" y="0"/>
            <a:ext cx="307100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4" y="65"/>
            <a:ext cx="8839114" cy="662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87716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01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04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367185"/>
            <a:ext cx="8642640" cy="447193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5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9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4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6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8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572" y="1363056"/>
            <a:ext cx="4198258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363056"/>
            <a:ext cx="4198258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8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0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1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62314"/>
            <a:ext cx="419252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102076"/>
            <a:ext cx="41925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6828"/>
            <a:ext cx="41941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6590"/>
            <a:ext cx="4194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6085342" y="0"/>
            <a:ext cx="3071004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2" r="1904"/>
          <a:stretch/>
        </p:blipFill>
        <p:spPr>
          <a:xfrm>
            <a:off x="6085342" y="65"/>
            <a:ext cx="3071004" cy="6629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6085342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01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77800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/>
              <a:pPr>
                <a:defRPr/>
              </a:pPr>
              <a:t>6/13/2017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5"/>
            <a:ext cx="9143825" cy="68578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01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2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baseline="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Mantid</a:t>
            </a:r>
            <a:r>
              <a:rPr lang="en-US" sz="1000" baseline="0" dirty="0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 Users  Workshop  2017</a:t>
            </a:r>
            <a:endParaRPr lang="en-US" sz="1000" dirty="0" smtClean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6" r:id="rId7"/>
    <p:sldLayoutId id="2147483942" r:id="rId8"/>
    <p:sldLayoutId id="2147483943" r:id="rId9"/>
    <p:sldLayoutId id="2147483944" r:id="rId10"/>
    <p:sldLayoutId id="21474839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A0D3-8749-4A4C-B62D-C3B160CB2A2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D738-2783-4C1D-ABD3-7309FC03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8D5-B923-456A-B220-51B62B27C0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F309-8F4F-449D-B20D-25522ECC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81" y="990600"/>
            <a:ext cx="4363528" cy="1191095"/>
          </a:xfrm>
        </p:spPr>
        <p:txBody>
          <a:bodyPr/>
          <a:lstStyle/>
          <a:p>
            <a:r>
              <a:rPr lang="en-US" sz="2800" dirty="0" smtClean="0"/>
              <a:t>How I use </a:t>
            </a:r>
            <a:r>
              <a:rPr lang="en-US" sz="2800" dirty="0" err="1" smtClean="0"/>
              <a:t>Mantid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i="1" dirty="0" smtClean="0"/>
              <a:t>and how I would like to use it</a:t>
            </a:r>
            <a:endParaRPr lang="en-US" sz="28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08318" y="2514600"/>
            <a:ext cx="40350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200" b="1" dirty="0" smtClean="0"/>
              <a:t>Doug Abernathy</a:t>
            </a:r>
            <a:endParaRPr lang="en-US" sz="2200" b="1" dirty="0"/>
          </a:p>
          <a:p>
            <a:pPr>
              <a:spcBef>
                <a:spcPts val="200"/>
              </a:spcBef>
            </a:pPr>
            <a:r>
              <a:rPr lang="en-US" sz="2000" dirty="0" smtClean="0"/>
              <a:t>ARCS Lead Instrument Scientist</a:t>
            </a:r>
          </a:p>
          <a:p>
            <a:pPr>
              <a:spcBef>
                <a:spcPts val="200"/>
              </a:spcBef>
            </a:pPr>
            <a:r>
              <a:rPr lang="en-US" sz="2000" dirty="0" smtClean="0"/>
              <a:t>Spallation Neutron Source</a:t>
            </a:r>
          </a:p>
          <a:p>
            <a:pPr>
              <a:spcBef>
                <a:spcPts val="200"/>
              </a:spcBef>
            </a:pPr>
            <a:r>
              <a:rPr lang="en-US" sz="2000" dirty="0" smtClean="0"/>
              <a:t>Oak Ridge National Laboratory</a:t>
            </a:r>
          </a:p>
          <a:p>
            <a:pPr>
              <a:spcBef>
                <a:spcPts val="200"/>
              </a:spcBef>
            </a:pPr>
            <a:endParaRPr lang="en-US" sz="2200" dirty="0"/>
          </a:p>
          <a:p>
            <a:endParaRPr lang="en-US" sz="2000" b="1" dirty="0" smtClean="0"/>
          </a:p>
          <a:p>
            <a:r>
              <a:rPr lang="en-US" sz="2000" b="1" i="1" dirty="0" err="1" smtClean="0"/>
              <a:t>Mantid</a:t>
            </a:r>
            <a:r>
              <a:rPr lang="en-US" sz="2000" b="1" i="1" dirty="0" smtClean="0"/>
              <a:t> Users Workshop</a:t>
            </a:r>
          </a:p>
          <a:p>
            <a:r>
              <a:rPr lang="en-US" sz="2000" i="1" dirty="0" smtClean="0"/>
              <a:t>June 12 - 13, </a:t>
            </a:r>
            <a:r>
              <a:rPr lang="en-US" sz="2000" i="1" dirty="0"/>
              <a:t>2017</a:t>
            </a:r>
          </a:p>
          <a:p>
            <a:r>
              <a:rPr lang="en-US" sz="2000" i="1" dirty="0" smtClean="0"/>
              <a:t>Abingdon, UK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637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Mantid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25642"/>
            <a:ext cx="8458200" cy="347786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Data reduction at ARCS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Autoreduction</a:t>
            </a:r>
            <a:endParaRPr lang="en-US" sz="2000" dirty="0" smtClean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XML/python user controlled (legacy)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Instrument investigations using </a:t>
            </a:r>
            <a:r>
              <a:rPr lang="en-US" sz="2000" dirty="0" err="1" smtClean="0"/>
              <a:t>MantidPlot</a:t>
            </a:r>
            <a:endParaRPr lang="en-US" sz="2000" dirty="0" smtClean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User issues (history)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Detectors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Adding functionality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Fit function: Ikeda-Carpenter monitor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Algorithm: </a:t>
            </a:r>
            <a:r>
              <a:rPr lang="en-US" sz="2000" dirty="0" err="1" smtClean="0"/>
              <a:t>GetPhononDOS</a:t>
            </a:r>
            <a:r>
              <a:rPr lang="en-US" sz="2000" dirty="0" smtClean="0"/>
              <a:t> (legacy)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0879" y="4151760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i="1" dirty="0" smtClean="0"/>
              <a:t>… and how I’d like to use 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305" y="4612731"/>
            <a:ext cx="8458200" cy="178509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Science directed, community driven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Visualization for 4-D S(Q,E) using event data, easy model inclusion, resolution convolution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Powder inelastic with community accepted corrections, resolution, phonon DOS</a:t>
            </a:r>
          </a:p>
        </p:txBody>
      </p:sp>
    </p:spTree>
    <p:extLst>
      <p:ext uri="{BB962C8B-B14F-4D97-AF65-F5344CB8AC3E}">
        <p14:creationId xmlns:p14="http://schemas.microsoft.com/office/powerpoint/2010/main" val="27198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28678" cy="484748"/>
          </a:xfrm>
        </p:spPr>
        <p:txBody>
          <a:bodyPr/>
          <a:lstStyle/>
          <a:p>
            <a:r>
              <a:rPr lang="en-US" dirty="0" smtClean="0"/>
              <a:t>ARCS reduction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81347"/>
            <a:ext cx="7772400" cy="46165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Autoreduction</a:t>
            </a:r>
            <a:r>
              <a:rPr lang="en-US" sz="2400" dirty="0" smtClean="0"/>
              <a:t>: monitor.sns.gov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486400"/>
            <a:ext cx="8610600" cy="83098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Legacy XML controlled script (replaced DANSE methods with </a:t>
            </a:r>
            <a:r>
              <a:rPr lang="en-US" sz="2400" dirty="0" err="1" smtClean="0"/>
              <a:t>Mantid</a:t>
            </a:r>
            <a:r>
              <a:rPr lang="en-US" sz="2400" dirty="0" smtClean="0"/>
              <a:t> functions)</a:t>
            </a:r>
          </a:p>
        </p:txBody>
      </p:sp>
      <p:pic>
        <p:nvPicPr>
          <p:cNvPr id="1026" name="Picture 2" descr="C:\Users\vua\Desktop\MantidUsers2017\ARCS_web_monitor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4" y="1143000"/>
            <a:ext cx="4608095" cy="36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ua\Desktop\MantidUsers2017\ARCS_monitor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47" y="1143000"/>
            <a:ext cx="4076353" cy="31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76799" y="4643747"/>
            <a:ext cx="4648201" cy="46165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Extension: multi-run reduction</a:t>
            </a:r>
          </a:p>
        </p:txBody>
      </p:sp>
    </p:spTree>
    <p:extLst>
      <p:ext uri="{BB962C8B-B14F-4D97-AF65-F5344CB8AC3E}">
        <p14:creationId xmlns:p14="http://schemas.microsoft.com/office/powerpoint/2010/main" val="6450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28678" cy="48474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nvestigations using </a:t>
            </a:r>
            <a:r>
              <a:rPr lang="en-US" dirty="0" err="1" smtClean="0"/>
              <a:t>MantidPlot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45415"/>
            <a:ext cx="4152900" cy="83098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Example: detector efficiencies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410200"/>
            <a:ext cx="8610600" cy="1200316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Use history and python scripts to help users understand possible problems, find fixes (which vanadium run, combining data with different masks, etc.)</a:t>
            </a:r>
          </a:p>
        </p:txBody>
      </p:sp>
      <p:pic>
        <p:nvPicPr>
          <p:cNvPr id="2051" name="Picture 3" descr="C:\Users\vua\Desktop\MantidUsers2017\Packs_50_53_til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" y="2041142"/>
            <a:ext cx="6677526" cy="33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vua\Desktop\MantidUsers2017\ARCS_88344_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79" y="681347"/>
            <a:ext cx="3879849" cy="23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28678" cy="487954"/>
          </a:xfrm>
        </p:spPr>
        <p:txBody>
          <a:bodyPr/>
          <a:lstStyle/>
          <a:p>
            <a:r>
              <a:rPr lang="en-US" dirty="0" smtClean="0"/>
              <a:t>Adding functionality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45415"/>
            <a:ext cx="4152900" cy="164659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Fitting: ICmonitor.py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Ikeda-Carpenter source term used to fit downstream monitor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683" y="2998537"/>
            <a:ext cx="8635253" cy="46165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Algorithm: </a:t>
            </a:r>
            <a:r>
              <a:rPr lang="en-US" sz="2400" dirty="0" err="1" smtClean="0"/>
              <a:t>GetPhononDOS</a:t>
            </a:r>
            <a:r>
              <a:rPr lang="en-US" sz="2400" dirty="0" smtClean="0"/>
              <a:t> (J. Niedziela, Fultz group)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609600"/>
            <a:ext cx="4329953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vua\Desktop\MantidUsers2017\GetPhononD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520348"/>
            <a:ext cx="6948637" cy="32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0879" y="304800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i="1" dirty="0" smtClean="0"/>
              <a:t>… and how I’d like to use 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357" y="817622"/>
            <a:ext cx="8458200" cy="70787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/>
              <a:t>Mantid</a:t>
            </a:r>
            <a:r>
              <a:rPr lang="en-US" sz="2000" dirty="0" smtClean="0"/>
              <a:t> as a base for s</a:t>
            </a:r>
            <a:r>
              <a:rPr lang="en-US" sz="2000" dirty="0" smtClean="0"/>
              <a:t>cience-directed</a:t>
            </a:r>
            <a:r>
              <a:rPr lang="en-US" sz="2000" dirty="0" smtClean="0"/>
              <a:t>, </a:t>
            </a:r>
            <a:r>
              <a:rPr lang="en-US" sz="2000" dirty="0" smtClean="0"/>
              <a:t>community-driven analysis software, e.g.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736" y="1525496"/>
            <a:ext cx="8458200" cy="447813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Visualization </a:t>
            </a:r>
            <a:r>
              <a:rPr lang="en-US" sz="2000" dirty="0" smtClean="0"/>
              <a:t>for 4-D S(Q,E) using event data, easy model inclusion, resolution </a:t>
            </a:r>
            <a:r>
              <a:rPr lang="en-US" sz="2000" dirty="0" smtClean="0"/>
              <a:t>convolution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Need to demonstrate current capabilities are covered and some additional features provided (speed, resolution corrections, model fitting)</a:t>
            </a:r>
            <a:endParaRPr lang="en-US" sz="2000" dirty="0" smtClean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Powder inelastic with community accepted corrections, resolution, phonon </a:t>
            </a:r>
            <a:r>
              <a:rPr lang="en-US" sz="2000" dirty="0" smtClean="0"/>
              <a:t>DOS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Incorporate best practices for powder corrections (absorption, multiple scattering, </a:t>
            </a:r>
            <a:r>
              <a:rPr lang="en-US" sz="2000" dirty="0" err="1" smtClean="0"/>
              <a:t>multiphonon</a:t>
            </a:r>
            <a:r>
              <a:rPr lang="en-US" sz="2000" dirty="0" smtClean="0"/>
              <a:t> scattering, etc</a:t>
            </a:r>
            <a:r>
              <a:rPr lang="en-US" sz="2000" dirty="0" smtClean="0"/>
              <a:t>.) with documentation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Use multiple incident energy data from a single </a:t>
            </a:r>
            <a:r>
              <a:rPr lang="en-US" sz="2000" dirty="0" err="1" smtClean="0"/>
              <a:t>scatterer</a:t>
            </a:r>
            <a:r>
              <a:rPr lang="en-US" sz="2000" dirty="0" smtClean="0"/>
              <a:t> (resolution corrections)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Compare to other calculations, e.g. DFT codes (e.g. </a:t>
            </a:r>
            <a:r>
              <a:rPr lang="en-US" sz="2000" dirty="0" err="1" smtClean="0"/>
              <a:t>O’Climax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6003633"/>
            <a:ext cx="8458200" cy="40009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What can we learn from other community projects (e.g. </a:t>
            </a:r>
            <a:r>
              <a:rPr lang="en-US" sz="2000" b="1" dirty="0" err="1" smtClean="0"/>
              <a:t>PDFGui</a:t>
            </a:r>
            <a:r>
              <a:rPr lang="en-US" sz="2000" b="1" dirty="0" smtClean="0"/>
              <a:t>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671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YPresent">
  <a:themeElements>
    <a:clrScheme name="ORNL Corporate Color Palette FINAL">
      <a:dk1>
        <a:sysClr val="windowText" lastClr="000000"/>
      </a:dk1>
      <a:lt1>
        <a:sysClr val="window" lastClr="FFFFFF"/>
      </a:lt1>
      <a:dk2>
        <a:srgbClr val="18783D"/>
      </a:dk2>
      <a:lt2>
        <a:srgbClr val="FFFFFF"/>
      </a:lt2>
      <a:accent1>
        <a:srgbClr val="2A6EBB"/>
      </a:accent1>
      <a:accent2>
        <a:srgbClr val="69BE28"/>
      </a:accent2>
      <a:accent3>
        <a:srgbClr val="E37222"/>
      </a:accent3>
      <a:accent4>
        <a:srgbClr val="3CB6CE"/>
      </a:accent4>
      <a:accent5>
        <a:srgbClr val="983222"/>
      </a:accent5>
      <a:accent6>
        <a:srgbClr val="FECB00"/>
      </a:accent6>
      <a:hlink>
        <a:srgbClr val="2A6EBB"/>
      </a:hlink>
      <a:folHlink>
        <a:srgbClr val="207C47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0F8B6-4A11-4B4C-906E-532188B822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913069-075D-49F7-AF90-34940D148085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8F7A50-2969-4387-8ABB-A3555854B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MAYPresent.potx</Template>
  <TotalTime>50867</TotalTime>
  <Words>318</Words>
  <Application>Microsoft Office PowerPoint</Application>
  <PresentationFormat>On-screen Show (4:3)</PresentationFormat>
  <Paragraphs>49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MAYPresent</vt:lpstr>
      <vt:lpstr>Custom Design</vt:lpstr>
      <vt:lpstr>1_Custom Design</vt:lpstr>
      <vt:lpstr>How I use Mantid - and how I would like to use it</vt:lpstr>
      <vt:lpstr>How I use Mantid </vt:lpstr>
      <vt:lpstr>ARCS reduction</vt:lpstr>
      <vt:lpstr>Investigations using MantidPlot</vt:lpstr>
      <vt:lpstr>Adding functionality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abernathydl@ornl.gov</dc:creator>
  <cp:lastModifiedBy>Douglas L. Abernathy</cp:lastModifiedBy>
  <cp:revision>735</cp:revision>
  <cp:lastPrinted>2015-06-15T12:31:56Z</cp:lastPrinted>
  <dcterms:created xsi:type="dcterms:W3CDTF">2014-04-28T13:33:12Z</dcterms:created>
  <dcterms:modified xsi:type="dcterms:W3CDTF">2017-06-13T06:21:36Z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