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9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4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6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56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9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5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28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DCC4E-373D-4E46-A4B7-7153E887739B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3492-C327-4C80-9DD4-0D11EAB9F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58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Diffraction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1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66852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Started by looking at last year list.</a:t>
            </a:r>
          </a:p>
          <a:p>
            <a:r>
              <a:rPr lang="en-GB" dirty="0" smtClean="0"/>
              <a:t>Pleased to see that some items are now done.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Some are still there (and been there for a long time </a:t>
            </a:r>
            <a:r>
              <a:rPr lang="en-GB" dirty="0" err="1" smtClean="0"/>
              <a:t>eg</a:t>
            </a:r>
            <a:r>
              <a:rPr lang="en-GB" dirty="0" smtClean="0"/>
              <a:t>. clever absorption algorithms) and</a:t>
            </a:r>
          </a:p>
          <a:p>
            <a:r>
              <a:rPr lang="en-GB" dirty="0" smtClean="0"/>
              <a:t>Some have seen some progress being made.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Mantid4</a:t>
            </a:r>
            <a:r>
              <a:rPr lang="en-GB" dirty="0" smtClean="0"/>
              <a:t> : feel is that it has to be done. Assurance that this should not take much time of </a:t>
            </a:r>
          </a:p>
          <a:p>
            <a:r>
              <a:rPr lang="en-GB" dirty="0" smtClean="0"/>
              <a:t>The developers who are dedicated to some of the current things being worked on.</a:t>
            </a:r>
          </a:p>
          <a:p>
            <a:r>
              <a:rPr lang="en-GB" dirty="0" smtClean="0"/>
              <a:t>Interaction : much better. Need to keep this kind of approach with more “on the ground”</a:t>
            </a:r>
          </a:p>
          <a:p>
            <a:r>
              <a:rPr lang="en-GB" dirty="0" smtClean="0"/>
              <a:t>Approach. </a:t>
            </a:r>
          </a:p>
          <a:p>
            <a:endParaRPr lang="en-GB" dirty="0"/>
          </a:p>
          <a:p>
            <a:r>
              <a:rPr lang="en-GB" b="1" dirty="0" smtClean="0"/>
              <a:t>Renaming</a:t>
            </a:r>
            <a:r>
              <a:rPr lang="en-GB" dirty="0" smtClean="0"/>
              <a:t> : need to be careful! Naming police ? How do we make sure algorithms are used</a:t>
            </a:r>
          </a:p>
          <a:p>
            <a:r>
              <a:rPr lang="en-GB" dirty="0" smtClean="0"/>
              <a:t>By others when it is a quick hack.    </a:t>
            </a:r>
            <a:r>
              <a:rPr lang="en-GB" b="1" dirty="0" smtClean="0"/>
              <a:t>COMMUNICATION. </a:t>
            </a:r>
          </a:p>
          <a:p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56792"/>
            <a:ext cx="1352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937" y="116632"/>
            <a:ext cx="145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Powder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4301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Calibration and Data Reduction </a:t>
            </a:r>
            <a:r>
              <a:rPr lang="en-GB" dirty="0" smtClean="0"/>
              <a:t>: use corrected values for unit conversion. </a:t>
            </a:r>
          </a:p>
          <a:p>
            <a:r>
              <a:rPr lang="en-GB" dirty="0" smtClean="0"/>
              <a:t>Compare how calibrations are done at both facilities to try and get the best of the data: </a:t>
            </a:r>
          </a:p>
          <a:p>
            <a:r>
              <a:rPr lang="en-GB" dirty="0" smtClean="0"/>
              <a:t>Peter/David to talk and get examples and validate with Helen (+someone from SNS)?</a:t>
            </a:r>
          </a:p>
          <a:p>
            <a:endParaRPr lang="en-GB" dirty="0" smtClean="0"/>
          </a:p>
          <a:p>
            <a:r>
              <a:rPr lang="en-GB" b="1" dirty="0" smtClean="0"/>
              <a:t>Absorption and multiple scattering</a:t>
            </a:r>
            <a:r>
              <a:rPr lang="en-GB" dirty="0" smtClean="0"/>
              <a:t> : validate various algorithms. Check against existing </a:t>
            </a:r>
          </a:p>
          <a:p>
            <a:r>
              <a:rPr lang="en-GB" dirty="0" smtClean="0"/>
              <a:t>code (see </a:t>
            </a:r>
            <a:r>
              <a:rPr lang="en-GB" dirty="0" err="1" smtClean="0"/>
              <a:t>eg</a:t>
            </a:r>
            <a:r>
              <a:rPr lang="en-GB" dirty="0" smtClean="0"/>
              <a:t> PEARL). How do we define complex shapes easily….. CAD drawing. </a:t>
            </a:r>
            <a:r>
              <a:rPr lang="en-GB" dirty="0" err="1" smtClean="0"/>
              <a:t>Pulgins</a:t>
            </a:r>
            <a:r>
              <a:rPr lang="en-GB" dirty="0" smtClean="0"/>
              <a:t>, </a:t>
            </a:r>
          </a:p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software to make hull shape. Does it work </a:t>
            </a:r>
            <a:endParaRPr lang="en-GB" dirty="0"/>
          </a:p>
          <a:p>
            <a:endParaRPr lang="en-GB" dirty="0"/>
          </a:p>
          <a:p>
            <a:r>
              <a:rPr lang="en-GB" b="1" dirty="0" smtClean="0"/>
              <a:t>Total Scattering</a:t>
            </a:r>
            <a:r>
              <a:rPr lang="en-GB" dirty="0" smtClean="0"/>
              <a:t> : Alan retires next year but should be Ok for a while</a:t>
            </a:r>
          </a:p>
          <a:p>
            <a:endParaRPr lang="en-GB" dirty="0"/>
          </a:p>
          <a:p>
            <a:r>
              <a:rPr lang="en-GB" b="1" dirty="0" err="1" smtClean="0"/>
              <a:t>Mutidasets</a:t>
            </a:r>
            <a:r>
              <a:rPr lang="en-GB" b="1" dirty="0" smtClean="0"/>
              <a:t> Fitting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5411" y="44624"/>
            <a:ext cx="18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Single crystal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20688"/>
            <a:ext cx="833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Progress noted but still a lot to be done to be on par with modern </a:t>
            </a:r>
            <a:r>
              <a:rPr lang="en-GB" dirty="0" err="1" smtClean="0"/>
              <a:t>Xray</a:t>
            </a:r>
            <a:r>
              <a:rPr lang="en-GB" dirty="0" smtClean="0"/>
              <a:t> software where</a:t>
            </a:r>
          </a:p>
          <a:p>
            <a:r>
              <a:rPr lang="en-GB" dirty="0"/>
              <a:t>w</a:t>
            </a:r>
            <a:r>
              <a:rPr lang="en-GB" dirty="0" smtClean="0"/>
              <a:t>ithin minutes you have integrated peaks, a suggested structure, proposed strategy…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-36512" y="4300061"/>
            <a:ext cx="98650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Automatic and Concurrent Data Reduction </a:t>
            </a:r>
          </a:p>
          <a:p>
            <a:r>
              <a:rPr lang="en-GB" dirty="0" smtClean="0"/>
              <a:t>intelligent routines tuning the parameters  for best data quality. </a:t>
            </a:r>
          </a:p>
          <a:p>
            <a:r>
              <a:rPr lang="en-GB" dirty="0" smtClean="0"/>
              <a:t>Processed data always available and real time on-screen feedback of data quality and completeness. </a:t>
            </a:r>
            <a:r>
              <a:rPr lang="en-GB" b="1" dirty="0" smtClean="0"/>
              <a:t> Full Complement of Crystallographic Tools </a:t>
            </a:r>
          </a:p>
          <a:p>
            <a:r>
              <a:rPr lang="en-GB" dirty="0" smtClean="0"/>
              <a:t>Tools and functions for dealing with non-standard and problematic data. These tools are available through the GUI or from a command line interface, and </a:t>
            </a:r>
            <a:r>
              <a:rPr lang="en-GB" dirty="0" err="1" smtClean="0"/>
              <a:t>niclude</a:t>
            </a:r>
            <a:r>
              <a:rPr lang="en-GB" dirty="0" smtClean="0"/>
              <a:t> advanced unit cell finding : </a:t>
            </a:r>
          </a:p>
          <a:p>
            <a:r>
              <a:rPr lang="en-GB" dirty="0" err="1" smtClean="0"/>
              <a:t>Ewald</a:t>
            </a:r>
            <a:r>
              <a:rPr lang="en-GB" baseline="30000" dirty="0" err="1" smtClean="0"/>
              <a:t>Pro</a:t>
            </a:r>
            <a:r>
              <a:rPr lang="en-GB" dirty="0" smtClean="0"/>
              <a:t> — Reciprocal lattice viewer, Twin data processing, Incommensurate data processing  </a:t>
            </a:r>
          </a:p>
          <a:p>
            <a:r>
              <a:rPr lang="en-GB" dirty="0" smtClean="0"/>
              <a:t>Automated high pressure data collection and reduction, Face-indexing — with automated shape generation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08" y="1267019"/>
            <a:ext cx="4667728" cy="29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3403" y="-27384"/>
            <a:ext cx="18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Single crystal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516150"/>
            <a:ext cx="9245608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Sort out </a:t>
            </a:r>
            <a:r>
              <a:rPr lang="en-GB" b="1" dirty="0" smtClean="0"/>
              <a:t>calibration</a:t>
            </a:r>
            <a:r>
              <a:rPr lang="en-GB" dirty="0" smtClean="0"/>
              <a:t> : need to include small detector offsets. Need to work for non-rectangular </a:t>
            </a:r>
          </a:p>
          <a:p>
            <a:r>
              <a:rPr lang="en-GB" dirty="0" smtClean="0"/>
              <a:t>Detector (keep promising this would not happen but it always happens….). It is essential that we </a:t>
            </a:r>
          </a:p>
          <a:p>
            <a:r>
              <a:rPr lang="en-GB" dirty="0" smtClean="0"/>
              <a:t> get a good UB for all the other algorithms to work properly. Porting UB to </a:t>
            </a:r>
            <a:r>
              <a:rPr lang="en-GB" smtClean="0"/>
              <a:t>other datasets.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Interactive 3D GUI </a:t>
            </a:r>
            <a:r>
              <a:rPr lang="en-GB" dirty="0" smtClean="0"/>
              <a:t>for rapid look at data “a la ISAW”. There has been some work on the VSI but</a:t>
            </a:r>
          </a:p>
          <a:p>
            <a:r>
              <a:rPr lang="en-GB" dirty="0" smtClean="0"/>
              <a:t>It is still very clunky. Simple output by clicking. At the moment, you have to be very familiar</a:t>
            </a:r>
          </a:p>
          <a:p>
            <a:r>
              <a:rPr lang="en-GB" dirty="0"/>
              <a:t>w</a:t>
            </a:r>
            <a:r>
              <a:rPr lang="en-GB" dirty="0" smtClean="0"/>
              <a:t>ith visualization filters to be able to operate it. It does not speak the language fit for purpose. </a:t>
            </a:r>
          </a:p>
          <a:p>
            <a:r>
              <a:rPr lang="en-GB" dirty="0" smtClean="0"/>
              <a:t>A lot of the users in this area are chemists who are used to software such as that just presented.</a:t>
            </a:r>
          </a:p>
          <a:p>
            <a:endParaRPr lang="en-GB" dirty="0"/>
          </a:p>
          <a:p>
            <a:r>
              <a:rPr lang="en-GB" b="1" dirty="0" err="1" smtClean="0"/>
              <a:t>CrystalPlan</a:t>
            </a:r>
            <a:r>
              <a:rPr lang="en-GB" dirty="0" smtClean="0"/>
              <a:t> to work for everyone ! </a:t>
            </a:r>
          </a:p>
          <a:p>
            <a:endParaRPr lang="en-GB" dirty="0"/>
          </a:p>
          <a:p>
            <a:r>
              <a:rPr lang="en-GB" dirty="0" smtClean="0"/>
              <a:t>Still issues with </a:t>
            </a:r>
            <a:r>
              <a:rPr lang="en-GB" b="1" dirty="0" smtClean="0"/>
              <a:t>finding weak peaks</a:t>
            </a:r>
            <a:r>
              <a:rPr lang="en-GB" dirty="0" smtClean="0"/>
              <a:t>. Look at what is done elsewhere (</a:t>
            </a:r>
            <a:r>
              <a:rPr lang="en-GB" dirty="0" err="1" smtClean="0"/>
              <a:t>nsxtools</a:t>
            </a:r>
            <a:r>
              <a:rPr lang="en-GB" dirty="0" smtClean="0"/>
              <a:t> at ILL). Machine </a:t>
            </a:r>
          </a:p>
          <a:p>
            <a:r>
              <a:rPr lang="en-GB" dirty="0" smtClean="0"/>
              <a:t>Learning. </a:t>
            </a:r>
          </a:p>
          <a:p>
            <a:endParaRPr lang="en-GB" dirty="0"/>
          </a:p>
          <a:p>
            <a:r>
              <a:rPr lang="en-GB" dirty="0" smtClean="0"/>
              <a:t>Inherently, neutron scattering has more noise. Need a range of methods for integration. </a:t>
            </a:r>
          </a:p>
          <a:p>
            <a:r>
              <a:rPr lang="en-GB" dirty="0" smtClean="0"/>
              <a:t>Detector space, </a:t>
            </a:r>
            <a:r>
              <a:rPr lang="en-GB" dirty="0" err="1" smtClean="0"/>
              <a:t>bayesian</a:t>
            </a:r>
            <a:r>
              <a:rPr lang="en-GB" dirty="0" smtClean="0"/>
              <a:t> methods.</a:t>
            </a:r>
          </a:p>
          <a:p>
            <a:endParaRPr lang="en-GB" dirty="0"/>
          </a:p>
          <a:p>
            <a:r>
              <a:rPr lang="en-GB" dirty="0" smtClean="0"/>
              <a:t>A long standing item : shape dependent </a:t>
            </a:r>
            <a:r>
              <a:rPr lang="en-GB" b="1" dirty="0" smtClean="0"/>
              <a:t>absorption correction</a:t>
            </a:r>
            <a:r>
              <a:rPr lang="en-GB" dirty="0" smtClean="0"/>
              <a:t>. This exists in </a:t>
            </a:r>
            <a:r>
              <a:rPr lang="en-GB" dirty="0" err="1" smtClean="0"/>
              <a:t>nsxtools</a:t>
            </a:r>
            <a:r>
              <a:rPr lang="en-GB" dirty="0" smtClean="0"/>
              <a:t>, TOPAZ</a:t>
            </a:r>
          </a:p>
          <a:p>
            <a:r>
              <a:rPr lang="en-GB" dirty="0" smtClean="0"/>
              <a:t> sometimes uses another program which could also be converted.  CAD drawing, scanner.</a:t>
            </a:r>
          </a:p>
          <a:p>
            <a:endParaRPr lang="en-GB" dirty="0"/>
          </a:p>
          <a:p>
            <a:r>
              <a:rPr lang="en-GB" b="1" dirty="0" smtClean="0"/>
              <a:t>Incommensurate</a:t>
            </a:r>
            <a:r>
              <a:rPr lang="en-GB" dirty="0" smtClean="0"/>
              <a:t> structures.</a:t>
            </a:r>
          </a:p>
          <a:p>
            <a:endParaRPr lang="en-GB" dirty="0"/>
          </a:p>
          <a:p>
            <a:r>
              <a:rPr lang="en-GB" b="1" dirty="0" smtClean="0"/>
              <a:t>3D </a:t>
            </a:r>
            <a:r>
              <a:rPr lang="en-GB" b="1" dirty="0" smtClean="0">
                <a:sym typeface="Symbol"/>
              </a:rPr>
              <a:t></a:t>
            </a:r>
            <a:r>
              <a:rPr lang="en-GB" b="1" dirty="0" smtClean="0"/>
              <a:t>-PDF</a:t>
            </a:r>
            <a:r>
              <a:rPr lang="en-GB" dirty="0" smtClean="0"/>
              <a:t> ? Needs much faster processing.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9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4624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Engineering / imaging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8377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Finish work in progress for </a:t>
            </a:r>
            <a:r>
              <a:rPr lang="en-GB" b="1" dirty="0" smtClean="0"/>
              <a:t>imaging GUI</a:t>
            </a:r>
            <a:r>
              <a:rPr lang="en-GB" dirty="0" smtClean="0"/>
              <a:t>.</a:t>
            </a:r>
          </a:p>
          <a:p>
            <a:r>
              <a:rPr lang="en-GB" dirty="0" smtClean="0"/>
              <a:t>Finish work in progress for </a:t>
            </a:r>
            <a:r>
              <a:rPr lang="en-GB" b="1" dirty="0" smtClean="0"/>
              <a:t>fitting interface</a:t>
            </a:r>
            <a:endParaRPr lang="en-GB" b="1" dirty="0"/>
          </a:p>
          <a:p>
            <a:endParaRPr lang="en-GB" dirty="0" smtClean="0"/>
          </a:p>
          <a:p>
            <a:r>
              <a:rPr lang="en-GB" dirty="0" smtClean="0"/>
              <a:t>IMAT : diffraction working when modules are all here(should be OK). </a:t>
            </a:r>
          </a:p>
          <a:p>
            <a:endParaRPr lang="en-GB" b="1" dirty="0" smtClean="0"/>
          </a:p>
          <a:p>
            <a:r>
              <a:rPr lang="en-GB" b="1" dirty="0" smtClean="0"/>
              <a:t>Bragg edge </a:t>
            </a:r>
            <a:r>
              <a:rPr lang="en-GB" dirty="0" smtClean="0"/>
              <a:t>next. Flag up muons when this work is being done, lots of commonalities</a:t>
            </a:r>
          </a:p>
          <a:p>
            <a:endParaRPr lang="en-GB" dirty="0"/>
          </a:p>
          <a:p>
            <a:r>
              <a:rPr lang="en-GB" dirty="0" smtClean="0"/>
              <a:t>Dynamic </a:t>
            </a:r>
            <a:r>
              <a:rPr lang="en-GB" dirty="0" err="1" smtClean="0"/>
              <a:t>groupworkspace</a:t>
            </a:r>
            <a:r>
              <a:rPr lang="en-GB" dirty="0"/>
              <a:t> </a:t>
            </a:r>
            <a:r>
              <a:rPr lang="en-GB" dirty="0" smtClean="0"/>
              <a:t>concept</a:t>
            </a:r>
          </a:p>
          <a:p>
            <a:endParaRPr lang="en-GB" dirty="0"/>
          </a:p>
          <a:p>
            <a:r>
              <a:rPr lang="en-GB" dirty="0" smtClean="0"/>
              <a:t>Getting in and out of 3</a:t>
            </a:r>
            <a:r>
              <a:rPr lang="en-GB" baseline="30000" dirty="0" smtClean="0"/>
              <a:t>rd</a:t>
            </a:r>
            <a:r>
              <a:rPr lang="en-GB" dirty="0" smtClean="0"/>
              <a:t> party software should be better handled (</a:t>
            </a:r>
            <a:r>
              <a:rPr lang="en-GB" dirty="0" err="1" smtClean="0"/>
              <a:t>eg</a:t>
            </a:r>
            <a:r>
              <a:rPr lang="en-GB" dirty="0" smtClean="0"/>
              <a:t>. GSAS). At the moment</a:t>
            </a:r>
          </a:p>
          <a:p>
            <a:r>
              <a:rPr lang="en-GB" dirty="0" smtClean="0"/>
              <a:t>We can read resolution function, </a:t>
            </a:r>
            <a:r>
              <a:rPr lang="en-GB" dirty="0" err="1" smtClean="0"/>
              <a:t>cif</a:t>
            </a:r>
            <a:r>
              <a:rPr lang="en-GB" dirty="0" smtClean="0"/>
              <a:t> file, </a:t>
            </a:r>
            <a:r>
              <a:rPr lang="en-GB" dirty="0" err="1" smtClean="0"/>
              <a:t>etc</a:t>
            </a:r>
            <a:r>
              <a:rPr lang="en-GB" dirty="0" smtClean="0"/>
              <a:t>… but we still make EXP or </a:t>
            </a:r>
            <a:r>
              <a:rPr lang="en-GB" dirty="0" err="1" smtClean="0"/>
              <a:t>pcr</a:t>
            </a:r>
            <a:r>
              <a:rPr lang="en-GB" dirty="0" smtClean="0"/>
              <a:t> files by hand. </a:t>
            </a:r>
          </a:p>
          <a:p>
            <a:r>
              <a:rPr lang="en-GB" dirty="0" smtClean="0"/>
              <a:t>Why ???</a:t>
            </a:r>
          </a:p>
          <a:p>
            <a:endParaRPr lang="en-GB" dirty="0"/>
          </a:p>
          <a:p>
            <a:r>
              <a:rPr lang="en-GB" dirty="0" smtClean="0"/>
              <a:t>Nothing for </a:t>
            </a:r>
            <a:r>
              <a:rPr lang="en-GB" b="1" dirty="0" smtClean="0"/>
              <a:t>texture</a:t>
            </a:r>
            <a:r>
              <a:rPr lang="en-GB" dirty="0" smtClean="0"/>
              <a:t> yet. Needs something a la MTEX. Pole and inverse pole figures. Requires</a:t>
            </a:r>
          </a:p>
          <a:p>
            <a:r>
              <a:rPr lang="en-GB" dirty="0" smtClean="0"/>
              <a:t>Graphics so can wait till Mantid4 is up and running. </a:t>
            </a:r>
          </a:p>
          <a:p>
            <a:endParaRPr lang="en-GB" dirty="0"/>
          </a:p>
          <a:p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5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694</Words>
  <Application>Microsoft Office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Diffraction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Diffraction report</dc:title>
  <dc:creator>Manuel, Pascal (STFC,RAL,ISIS)</dc:creator>
  <cp:lastModifiedBy>Manuel, Pascal (STFC,RAL,ISIS)</cp:lastModifiedBy>
  <cp:revision>9</cp:revision>
  <dcterms:created xsi:type="dcterms:W3CDTF">2017-06-13T11:57:40Z</dcterms:created>
  <dcterms:modified xsi:type="dcterms:W3CDTF">2017-06-13T13:38:13Z</dcterms:modified>
</cp:coreProperties>
</file>