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6" r:id="rId3"/>
    <p:sldId id="264" r:id="rId4"/>
    <p:sldId id="256" r:id="rId5"/>
    <p:sldId id="258" r:id="rId6"/>
    <p:sldId id="259" r:id="rId7"/>
    <p:sldId id="260" r:id="rId8"/>
    <p:sldId id="257" r:id="rId9"/>
    <p:sldId id="265" r:id="rId10"/>
    <p:sldId id="262" r:id="rId11"/>
    <p:sldId id="261" r:id="rId12"/>
    <p:sldId id="267" r:id="rId13"/>
    <p:sldId id="268" r:id="rId14"/>
    <p:sldId id="270" r:id="rId1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FB41-0C97-4CC8-8F1C-B311F59D0466}" type="datetimeFigureOut">
              <a:rPr lang="en-GB" smtClean="0"/>
              <a:t>09/06/2017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D9AF-3622-4F62-A20B-F39C00CA96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8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2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3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0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5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40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2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75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2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7792-32AE-4C99-80F5-85220D0539E7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06E-43B9-4B9C-81F5-99B09BE24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Mantid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Grouping Significant/Breaking changes into one release</a:t>
            </a:r>
          </a:p>
          <a:p>
            <a:endParaRPr lang="en-GB" dirty="0"/>
          </a:p>
          <a:p>
            <a:r>
              <a:rPr lang="en-GB" dirty="0"/>
              <a:t>New workbench GUI</a:t>
            </a:r>
          </a:p>
          <a:p>
            <a:r>
              <a:rPr lang="en-GB" dirty="0"/>
              <a:t>Algorithm &amp; Parameter Naming</a:t>
            </a:r>
          </a:p>
          <a:p>
            <a:r>
              <a:rPr lang="en-GB" dirty="0"/>
              <a:t>Python API Changes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13176"/>
            <a:ext cx="3889114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4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Mantid Releases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3 Releases /year</a:t>
            </a:r>
          </a:p>
          <a:p>
            <a:pPr lvl="1"/>
            <a:r>
              <a:rPr lang="en-GB" dirty="0"/>
              <a:t>January, June, October</a:t>
            </a:r>
          </a:p>
          <a:p>
            <a:pPr lvl="1"/>
            <a:r>
              <a:rPr lang="en-GB" dirty="0"/>
              <a:t>Impossible to align to cycle times across all facilities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So we separate Mantid releases from when they are installed at any facility</a:t>
            </a:r>
          </a:p>
        </p:txBody>
      </p:sp>
      <p:pic>
        <p:nvPicPr>
          <p:cNvPr id="1026" name="Picture 2" descr="C:\Mantid\Documents\Images\Contributors\il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95637"/>
            <a:ext cx="1080120" cy="10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Mantid\Documents\Images\HFIR_logo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996952"/>
            <a:ext cx="2094011" cy="9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Mantid\Documents\Images\ISIS Logo - Transparen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91731"/>
            <a:ext cx="1668892" cy="73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Mantid\Documents\Images\SNS_logo_words_trans_back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15" y="3937006"/>
            <a:ext cx="1452121" cy="97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Mantid\Documents\Images\ess_logo_transpar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9179"/>
            <a:ext cx="1821354" cy="96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Mantid Releases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755" y="3933056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 weeks maintenance</a:t>
            </a:r>
          </a:p>
          <a:p>
            <a:r>
              <a:rPr lang="en-GB" dirty="0"/>
              <a:t>10 weeks development</a:t>
            </a:r>
          </a:p>
          <a:p>
            <a:r>
              <a:rPr lang="en-GB" dirty="0"/>
              <a:t>1 week development testing</a:t>
            </a:r>
          </a:p>
          <a:p>
            <a:r>
              <a:rPr lang="en-GB" dirty="0"/>
              <a:t>2 weeks beta testing</a:t>
            </a:r>
          </a:p>
          <a:p>
            <a:r>
              <a:rPr lang="en-GB" dirty="0"/>
              <a:t>1 week release</a:t>
            </a:r>
          </a:p>
        </p:txBody>
      </p:sp>
      <p:sp>
        <p:nvSpPr>
          <p:cNvPr id="6" name="Chevron 5"/>
          <p:cNvSpPr/>
          <p:nvPr/>
        </p:nvSpPr>
        <p:spPr>
          <a:xfrm>
            <a:off x="683568" y="2060848"/>
            <a:ext cx="6120680" cy="64807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Chevron 6"/>
          <p:cNvSpPr/>
          <p:nvPr/>
        </p:nvSpPr>
        <p:spPr>
          <a:xfrm>
            <a:off x="6584032" y="2060848"/>
            <a:ext cx="652264" cy="64807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7056508" y="2060848"/>
            <a:ext cx="899868" cy="648072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7740352" y="2060848"/>
            <a:ext cx="652264" cy="64807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5304132" y="3068960"/>
            <a:ext cx="1440160" cy="648072"/>
          </a:xfrm>
          <a:prstGeom prst="callout1">
            <a:avLst>
              <a:gd name="adj1" fmla="val -13863"/>
              <a:gd name="adj2" fmla="val 54322"/>
              <a:gd name="adj3" fmla="val -50563"/>
              <a:gd name="adj4" fmla="val 8840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Testing</a:t>
            </a:r>
          </a:p>
        </p:txBody>
      </p:sp>
      <p:sp>
        <p:nvSpPr>
          <p:cNvPr id="11" name="Chevron 10"/>
          <p:cNvSpPr/>
          <p:nvPr/>
        </p:nvSpPr>
        <p:spPr>
          <a:xfrm>
            <a:off x="7056508" y="1268760"/>
            <a:ext cx="899868" cy="648072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Line Callout 1 (No Border) 11"/>
          <p:cNvSpPr/>
          <p:nvPr/>
        </p:nvSpPr>
        <p:spPr>
          <a:xfrm>
            <a:off x="5135287" y="1268760"/>
            <a:ext cx="1440160" cy="648072"/>
          </a:xfrm>
          <a:prstGeom prst="callout1">
            <a:avLst>
              <a:gd name="adj1" fmla="val 49551"/>
              <a:gd name="adj2" fmla="val 106400"/>
              <a:gd name="adj3" fmla="val 49314"/>
              <a:gd name="adj4" fmla="val 15047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Maintenance</a:t>
            </a:r>
          </a:p>
        </p:txBody>
      </p:sp>
      <p:sp>
        <p:nvSpPr>
          <p:cNvPr id="13" name="Line Callout 1 (No Border) 12"/>
          <p:cNvSpPr/>
          <p:nvPr/>
        </p:nvSpPr>
        <p:spPr>
          <a:xfrm>
            <a:off x="6190084" y="3933056"/>
            <a:ext cx="1440160" cy="648072"/>
          </a:xfrm>
          <a:prstGeom prst="callout1">
            <a:avLst>
              <a:gd name="adj1" fmla="val -13863"/>
              <a:gd name="adj2" fmla="val 54322"/>
              <a:gd name="adj3" fmla="val -175805"/>
              <a:gd name="adj4" fmla="val 7627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Beta Testing</a:t>
            </a:r>
          </a:p>
        </p:txBody>
      </p:sp>
      <p:sp>
        <p:nvSpPr>
          <p:cNvPr id="14" name="Line Callout 1 (No Border) 13"/>
          <p:cNvSpPr/>
          <p:nvPr/>
        </p:nvSpPr>
        <p:spPr>
          <a:xfrm>
            <a:off x="7330834" y="3068960"/>
            <a:ext cx="1440160" cy="648072"/>
          </a:xfrm>
          <a:prstGeom prst="callout1">
            <a:avLst>
              <a:gd name="adj1" fmla="val -13863"/>
              <a:gd name="adj2" fmla="val 54322"/>
              <a:gd name="adj3" fmla="val -45807"/>
              <a:gd name="adj4" fmla="val 527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04744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Breakout Groups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54786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  <a:r>
                        <a:rPr lang="en-GB" baseline="0" dirty="0"/>
                        <a:t> Inelastic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Martyn, Andre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Indirect Inelastic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Louise, Anthony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Large Scale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Gemma, Anton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Diffraction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Anders, David, Dimitar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6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Monday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50718"/>
              </p:ext>
            </p:extLst>
          </p:nvPr>
        </p:nvGraphicFramePr>
        <p:xfrm>
          <a:off x="827584" y="1340769"/>
          <a:ext cx="7560840" cy="4631332"/>
        </p:xfrm>
        <a:graphic>
          <a:graphicData uri="http://schemas.openxmlformats.org/drawingml/2006/table">
            <a:tbl>
              <a:tblPr/>
              <a:tblGrid>
                <a:gridCol w="1286465">
                  <a:extLst>
                    <a:ext uri="{9D8B030D-6E8A-4147-A177-3AD203B41FA5}">
                      <a16:colId xmlns:a16="http://schemas.microsoft.com/office/drawing/2014/main" val="2926090835"/>
                    </a:ext>
                  </a:extLst>
                </a:gridCol>
                <a:gridCol w="6274375">
                  <a:extLst>
                    <a:ext uri="{9D8B030D-6E8A-4147-A177-3AD203B41FA5}">
                      <a16:colId xmlns:a16="http://schemas.microsoft.com/office/drawing/2014/main" val="1603445127"/>
                    </a:ext>
                  </a:extLst>
                </a:gridCol>
              </a:tblGrid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10:00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Coffee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91444"/>
                  </a:ext>
                </a:extLst>
              </a:tr>
              <a:tr h="1801397">
                <a:tc>
                  <a:txBody>
                    <a:bodyPr/>
                    <a:lstStyle/>
                    <a:p>
                      <a:r>
                        <a:rPr lang="en-GB" sz="1400" dirty="0"/>
                        <a:t>10:30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Welcome (Debbie Greenfield)</a:t>
                      </a:r>
                      <a:br>
                        <a:rPr lang="en-GB" sz="1400" dirty="0"/>
                      </a:br>
                      <a:r>
                        <a:rPr lang="en-GB" sz="1400" dirty="0">
                          <a:effectLst/>
                        </a:rPr>
                        <a:t>Current implementation and future plans from ISIS (Pascal Manuel)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Current implementation and future plans from ORNL (Garrett Granroth)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Current implementation and future plans from ESS (Jon Taylor)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Current implementation and future plans from ILL (Ian Bush)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Strategic Priorities (Chair of the Project Management Board, Jon Taylor)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Technical Priorities (Chair of the Technical Steering Committee, Peter Peterson)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Mantid 4.0 and other areas for discussion (Nick Draper and others)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2503"/>
                  </a:ext>
                </a:extLst>
              </a:tr>
              <a:tr h="321903">
                <a:tc>
                  <a:txBody>
                    <a:bodyPr/>
                    <a:lstStyle/>
                    <a:p>
                      <a:r>
                        <a:rPr lang="en-GB" sz="1400" dirty="0"/>
                        <a:t>11:45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Group Photo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244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/>
                        <a:t>12:00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Lunch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94518"/>
                  </a:ext>
                </a:extLst>
              </a:tr>
              <a:tr h="480136">
                <a:tc>
                  <a:txBody>
                    <a:bodyPr/>
                    <a:lstStyle/>
                    <a:p>
                      <a:r>
                        <a:rPr lang="en-GB" sz="1400" dirty="0"/>
                        <a:t>13:00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 in science based groups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of scientific requirements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61695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15:00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Break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31177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15:30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 in science based groups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56070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17:00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Adjourn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35999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18:00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 Dinner Drinks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49303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GB" sz="1400" dirty="0"/>
                        <a:t>18:30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Dinner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54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Tuesday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09061"/>
              </p:ext>
            </p:extLst>
          </p:nvPr>
        </p:nvGraphicFramePr>
        <p:xfrm>
          <a:off x="827584" y="1844823"/>
          <a:ext cx="7560840" cy="4137424"/>
        </p:xfrm>
        <a:graphic>
          <a:graphicData uri="http://schemas.openxmlformats.org/drawingml/2006/table">
            <a:tbl>
              <a:tblPr/>
              <a:tblGrid>
                <a:gridCol w="1286465">
                  <a:extLst>
                    <a:ext uri="{9D8B030D-6E8A-4147-A177-3AD203B41FA5}">
                      <a16:colId xmlns:a16="http://schemas.microsoft.com/office/drawing/2014/main" val="2926090835"/>
                    </a:ext>
                  </a:extLst>
                </a:gridCol>
                <a:gridCol w="6274375">
                  <a:extLst>
                    <a:ext uri="{9D8B030D-6E8A-4147-A177-3AD203B41FA5}">
                      <a16:colId xmlns:a16="http://schemas.microsoft.com/office/drawing/2014/main" val="1603445127"/>
                    </a:ext>
                  </a:extLst>
                </a:gridCol>
              </a:tblGrid>
              <a:tr h="440392">
                <a:tc>
                  <a:txBody>
                    <a:bodyPr/>
                    <a:lstStyle/>
                    <a:p>
                      <a:r>
                        <a:rPr lang="en-GB" sz="1400" dirty="0"/>
                        <a:t>9:00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Science talks - using Mantid to enable science (5 talks, 15 min each)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(Chris Stanley, James Lord, Doug Abernathy, Sanghamitra Mukhopadhyay, Duc Le)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991444"/>
                  </a:ext>
                </a:extLst>
              </a:tr>
              <a:tr h="320394">
                <a:tc>
                  <a:txBody>
                    <a:bodyPr/>
                    <a:lstStyle/>
                    <a:p>
                      <a:r>
                        <a:rPr lang="en-GB" sz="1400" dirty="0"/>
                        <a:t>10:15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 and coffee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62503"/>
                  </a:ext>
                </a:extLst>
              </a:tr>
              <a:tr h="283417">
                <a:tc>
                  <a:txBody>
                    <a:bodyPr/>
                    <a:lstStyle/>
                    <a:p>
                      <a:r>
                        <a:rPr lang="en-GB" sz="1400" dirty="0"/>
                        <a:t>10:45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Discussion in science based groups - continued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92441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r>
                        <a:rPr lang="en-GB" sz="1400"/>
                        <a:t>12:00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Lunch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94518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r>
                        <a:rPr lang="en-GB" sz="1400" dirty="0"/>
                        <a:t>13:00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fitting and Plot Advanced Demos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41893"/>
                  </a:ext>
                </a:extLst>
              </a:tr>
              <a:tr h="628243">
                <a:tc>
                  <a:txBody>
                    <a:bodyPr/>
                    <a:lstStyle/>
                    <a:p>
                      <a:r>
                        <a:rPr lang="en-GB" sz="1400" dirty="0"/>
                        <a:t>13:30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 breakout rooms 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generate a list of ideas / requirements to present later</a:t>
                      </a:r>
                    </a:p>
                    <a:p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361695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r>
                        <a:rPr lang="en-GB" sz="1400" dirty="0"/>
                        <a:t>15:00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531177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r>
                        <a:rPr lang="en-GB" sz="1400" dirty="0"/>
                        <a:t>15:30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presentations and discussion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456070"/>
                  </a:ext>
                </a:extLst>
              </a:tr>
              <a:tr h="271713">
                <a:tc>
                  <a:txBody>
                    <a:bodyPr/>
                    <a:lstStyle/>
                    <a:p>
                      <a:r>
                        <a:rPr lang="en-GB" sz="1400" dirty="0"/>
                        <a:t>16:45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Closeout (Stephen Cottrell)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81314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r>
                        <a:rPr lang="en-GB" sz="1400" dirty="0"/>
                        <a:t>17:00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Adjourn</a:t>
                      </a:r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35999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49303"/>
                  </a:ext>
                </a:extLst>
              </a:tr>
              <a:tr h="25254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36737" marR="36737" marT="36737" marB="3673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Mantid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Effort contributed from all partner facilities</a:t>
            </a:r>
          </a:p>
          <a:p>
            <a:endParaRPr lang="en-GB" dirty="0"/>
          </a:p>
          <a:p>
            <a:r>
              <a:rPr lang="en-GB" dirty="0"/>
              <a:t>Current Estimate</a:t>
            </a:r>
          </a:p>
          <a:p>
            <a:pPr lvl="1"/>
            <a:r>
              <a:rPr lang="en-GB" dirty="0"/>
              <a:t>8 Months duration</a:t>
            </a:r>
          </a:p>
          <a:p>
            <a:pPr lvl="1"/>
            <a:r>
              <a:rPr lang="en-GB" dirty="0"/>
              <a:t>First release Feb/Mar 2018</a:t>
            </a:r>
          </a:p>
          <a:p>
            <a:pPr lvl="1"/>
            <a:r>
              <a:rPr lang="en-GB" dirty="0"/>
              <a:t>Will change if requirements change</a:t>
            </a:r>
          </a:p>
        </p:txBody>
      </p:sp>
    </p:spTree>
    <p:extLst>
      <p:ext uri="{BB962C8B-B14F-4D97-AF65-F5344CB8AC3E}">
        <p14:creationId xmlns:p14="http://schemas.microsoft.com/office/powerpoint/2010/main" val="136050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M4: Python API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Adding improved Python Interfaces for</a:t>
            </a:r>
          </a:p>
          <a:p>
            <a:pPr lvl="1"/>
            <a:r>
              <a:rPr lang="en-GB" dirty="0"/>
              <a:t>Instrument 2.0</a:t>
            </a:r>
          </a:p>
          <a:p>
            <a:pPr lvl="2"/>
            <a:r>
              <a:rPr lang="en-GB" dirty="0" err="1"/>
              <a:t>SpectrumInfo</a:t>
            </a:r>
            <a:endParaRPr lang="en-GB" dirty="0"/>
          </a:p>
          <a:p>
            <a:pPr lvl="2"/>
            <a:r>
              <a:rPr lang="en-GB" dirty="0" err="1"/>
              <a:t>DetectorInfo</a:t>
            </a:r>
            <a:endParaRPr lang="en-GB" dirty="0"/>
          </a:p>
          <a:p>
            <a:pPr lvl="1"/>
            <a:r>
              <a:rPr lang="en-GB" dirty="0"/>
              <a:t>Workspace Histogram Data</a:t>
            </a:r>
          </a:p>
          <a:p>
            <a:pPr lvl="2"/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ws.getHistogram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).X(), </a:t>
            </a:r>
            <a:r>
              <a:rPr lang="en-GB" dirty="0" err="1"/>
              <a:t>ws.getHistogram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).</a:t>
            </a:r>
            <a:r>
              <a:rPr lang="en-GB" dirty="0" err="1"/>
              <a:t>mutableX</a:t>
            </a:r>
            <a:r>
              <a:rPr lang="en-GB" dirty="0"/>
              <a:t>()</a:t>
            </a:r>
          </a:p>
          <a:p>
            <a:r>
              <a:rPr lang="en-GB" dirty="0"/>
              <a:t>Breaking change is removing the old interfaces to areas of Mantid that have been improved</a:t>
            </a:r>
          </a:p>
          <a:p>
            <a:pPr lvl="1"/>
            <a:r>
              <a:rPr lang="en-GB" dirty="0"/>
              <a:t>Instrument</a:t>
            </a:r>
          </a:p>
          <a:p>
            <a:pPr lvl="2"/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getDetector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Workspace Data</a:t>
            </a:r>
          </a:p>
          <a:p>
            <a:pPr lvl="2"/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err="1"/>
              <a:t>ws.readX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), </a:t>
            </a:r>
            <a:r>
              <a:rPr lang="en-GB" dirty="0" err="1"/>
              <a:t>ws.dataY</a:t>
            </a:r>
            <a:r>
              <a:rPr lang="en-GB" dirty="0"/>
              <a:t>(</a:t>
            </a:r>
            <a:r>
              <a:rPr lang="en-GB" dirty="0" err="1"/>
              <a:t>i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27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Areas for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8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Mantid Roadmap for your Science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your short, mid and long-term requirements in your science group?</a:t>
            </a:r>
          </a:p>
          <a:p>
            <a:r>
              <a:rPr lang="en-GB" dirty="0"/>
              <a:t>Considering these requirements and likely staff effort available, prioritise your requirements according to projected release dates: June 2017, October 2017 and February 2018.</a:t>
            </a:r>
          </a:p>
        </p:txBody>
      </p:sp>
    </p:spTree>
    <p:extLst>
      <p:ext uri="{BB962C8B-B14F-4D97-AF65-F5344CB8AC3E}">
        <p14:creationId xmlns:p14="http://schemas.microsoft.com/office/powerpoint/2010/main" val="67734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Mantid in General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do you like about Mantid and what don’t you like?</a:t>
            </a:r>
          </a:p>
          <a:p>
            <a:r>
              <a:rPr lang="en-GB" dirty="0"/>
              <a:t>What works well and what doesn’t? What needs to be improved?</a:t>
            </a:r>
          </a:p>
          <a:p>
            <a:r>
              <a:rPr lang="en-GB" dirty="0"/>
              <a:t>What’s missing from Mantid?</a:t>
            </a:r>
          </a:p>
          <a:p>
            <a:r>
              <a:rPr lang="en-GB" dirty="0"/>
              <a:t>Does Mantid have too much functionality … if so what would you remove?</a:t>
            </a:r>
          </a:p>
          <a:p>
            <a:r>
              <a:rPr lang="en-GB" dirty="0"/>
              <a:t>Are you happy with the model for interaction with the Mantid Development team? Is there sufficient support available?</a:t>
            </a:r>
          </a:p>
        </p:txBody>
      </p:sp>
    </p:spTree>
    <p:extLst>
      <p:ext uri="{BB962C8B-B14F-4D97-AF65-F5344CB8AC3E}">
        <p14:creationId xmlns:p14="http://schemas.microsoft.com/office/powerpoint/2010/main" val="5542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Mantid and your User Community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What fraction of your users are making use of Mantid?</a:t>
            </a:r>
          </a:p>
          <a:p>
            <a:r>
              <a:rPr lang="en-GB" dirty="0"/>
              <a:t>How are your users making use of Mantid (e.g. reduction and/or analysis)?</a:t>
            </a:r>
          </a:p>
          <a:p>
            <a:r>
              <a:rPr lang="en-GB" dirty="0"/>
              <a:t>What is limiting the take-up of Mantid in your science area and what needs to be done to develop its use?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38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Users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else would you like to see in the Workshop?</a:t>
            </a:r>
          </a:p>
          <a:p>
            <a:r>
              <a:rPr lang="en-GB" dirty="0"/>
              <a:t>Is there anything that’s planned that you don’t think is needed?</a:t>
            </a:r>
          </a:p>
        </p:txBody>
      </p:sp>
    </p:spTree>
    <p:extLst>
      <p:ext uri="{BB962C8B-B14F-4D97-AF65-F5344CB8AC3E}">
        <p14:creationId xmlns:p14="http://schemas.microsoft.com/office/powerpoint/2010/main" val="327917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New layer of automated tests</a:t>
            </a:r>
          </a:p>
          <a:p>
            <a:pPr lvl="1"/>
            <a:r>
              <a:rPr lang="en-GB" dirty="0"/>
              <a:t>Larger. Slower tests</a:t>
            </a:r>
          </a:p>
          <a:p>
            <a:pPr lvl="1"/>
            <a:r>
              <a:rPr lang="en-GB" dirty="0"/>
              <a:t>Once a day</a:t>
            </a:r>
          </a:p>
          <a:p>
            <a:r>
              <a:rPr lang="en-GB" dirty="0"/>
              <a:t>New support and testing role</a:t>
            </a:r>
          </a:p>
          <a:p>
            <a:pPr lvl="1"/>
            <a:r>
              <a:rPr lang="en-GB" dirty="0"/>
              <a:t>Based at ISIS</a:t>
            </a:r>
          </a:p>
          <a:p>
            <a:pPr lvl="1"/>
            <a:r>
              <a:rPr lang="en-GB" dirty="0"/>
              <a:t>Testing the way users use Mantid</a:t>
            </a:r>
          </a:p>
          <a:p>
            <a:pPr lvl="1"/>
            <a:r>
              <a:rPr lang="en-GB" dirty="0"/>
              <a:t>Automating those tests</a:t>
            </a:r>
          </a:p>
          <a:p>
            <a:r>
              <a:rPr lang="en-GB" dirty="0"/>
              <a:t>Planning for known OS/Dependency changes</a:t>
            </a:r>
          </a:p>
          <a:p>
            <a:pPr lvl="1"/>
            <a:r>
              <a:rPr lang="en-GB" dirty="0"/>
              <a:t>Mantid 4.0</a:t>
            </a:r>
          </a:p>
        </p:txBody>
      </p:sp>
    </p:spTree>
    <p:extLst>
      <p:ext uri="{BB962C8B-B14F-4D97-AF65-F5344CB8AC3E}">
        <p14:creationId xmlns:p14="http://schemas.microsoft.com/office/powerpoint/2010/main" val="168696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516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Mantid 4.0</vt:lpstr>
      <vt:lpstr>Mantid 4.0</vt:lpstr>
      <vt:lpstr>M4: Python API changes</vt:lpstr>
      <vt:lpstr>Areas for discussion</vt:lpstr>
      <vt:lpstr>Mantid Roadmap for your Science Group</vt:lpstr>
      <vt:lpstr>Mantid in General</vt:lpstr>
      <vt:lpstr>Mantid and your User Community</vt:lpstr>
      <vt:lpstr>Users Workshop</vt:lpstr>
      <vt:lpstr>Stability</vt:lpstr>
      <vt:lpstr>Mantid Releases</vt:lpstr>
      <vt:lpstr>Mantid Releases</vt:lpstr>
      <vt:lpstr>Breakout Groups</vt:lpstr>
      <vt:lpstr>Monday</vt:lpstr>
      <vt:lpstr>Tuesday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Draper</dc:creator>
  <cp:lastModifiedBy>Draper, Nick (Tessella,RAL,ISIS)</cp:lastModifiedBy>
  <cp:revision>18</cp:revision>
  <cp:lastPrinted>2017-06-06T14:00:59Z</cp:lastPrinted>
  <dcterms:created xsi:type="dcterms:W3CDTF">2017-06-05T12:54:15Z</dcterms:created>
  <dcterms:modified xsi:type="dcterms:W3CDTF">2017-06-09T10:59:49Z</dcterms:modified>
</cp:coreProperties>
</file>