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5" r:id="rId4"/>
  </p:sldMasterIdLst>
  <p:notesMasterIdLst>
    <p:notesMasterId r:id="rId19"/>
  </p:notesMasterIdLst>
  <p:sldIdLst>
    <p:sldId id="256" r:id="rId5"/>
    <p:sldId id="257" r:id="rId6"/>
    <p:sldId id="275" r:id="rId7"/>
    <p:sldId id="263" r:id="rId8"/>
    <p:sldId id="266" r:id="rId9"/>
    <p:sldId id="265" r:id="rId10"/>
    <p:sldId id="268" r:id="rId11"/>
    <p:sldId id="272" r:id="rId12"/>
    <p:sldId id="273" r:id="rId13"/>
    <p:sldId id="274" r:id="rId14"/>
    <p:sldId id="269" r:id="rId15"/>
    <p:sldId id="270" r:id="rId16"/>
    <p:sldId id="271" r:id="rId17"/>
    <p:sldId id="26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1367A-6E6D-46E3-9412-CB6389094E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8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FF26CB-B5DC-4C30-866D-A02DD1348E0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4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15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C77F5B-C961-4488-BA77-537630D7E9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31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213A-C627-454F-BE42-1406992E9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18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1E4FB-C0BE-4DB6-B760-D5C045A45F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014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86D6F-631C-48AF-AFDE-5D6B5F21E8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49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89C6D-21D2-4994-98FD-2DFE22F6DE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10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F4CEC-6EE5-43A2-A5E7-FE2971EC81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81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C52B-27EB-44CE-B4C1-6083424532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378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C950E-8898-44EC-97FB-E183A1C4AD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92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59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E80CD-DB40-4A39-A9DC-C44F591B1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616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1ED8C-D772-4E87-BD20-284B51FF9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375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0B743-1F4B-48A0-A819-BC9C30472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25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87850B-FC1D-407E-A1B9-70987E48B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17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FE836-7C82-46D5-BAA7-1A3B018D4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194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08F22-42C1-493B-AEC5-313FB159A7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759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EC44B-A7FA-41D8-8DB9-193F1ED4D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411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161F6-C33B-415A-B7F8-9A6C923AB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243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BF227-23B2-462E-9237-50043ED72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892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847AB-DE32-4C44-BE75-534E39B8D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37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6631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0DFA4-5DBE-4CD0-B685-1051B2638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220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0F934-9542-4E59-809C-024CE3C75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926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87521-86ED-44AC-A726-29FF1B460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1861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21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21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D4200-B2C0-45BD-9DAB-749F54FCF1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308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3053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97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1334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2960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58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7114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144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68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8234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6762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9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99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82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7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0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2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0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ssmall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islarge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48BC01A3-8BD2-4E41-8FE2-354BDEB1F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smallto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908050"/>
            <a:ext cx="6275387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D782B210-CCC2-4A96-AAF3-36EE977B3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islarge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Mantid with muon experiments and data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James Lord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336562"/>
            <a:ext cx="3816424" cy="1216025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3744416" cy="122413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Temperature and solvent varied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4041152" cy="324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2587"/>
            <a:ext cx="3235013" cy="260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76" y="4153284"/>
            <a:ext cx="3148955" cy="253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67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56792"/>
            <a:ext cx="3987085" cy="1502536"/>
          </a:xfrm>
        </p:spPr>
        <p:txBody>
          <a:bodyPr/>
          <a:lstStyle/>
          <a:p>
            <a:r>
              <a:rPr lang="en-GB" dirty="0" smtClean="0"/>
              <a:t>Example – site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96133"/>
            <a:ext cx="9144000" cy="341724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Muons model hydrogen in silicon</a:t>
            </a:r>
          </a:p>
          <a:p>
            <a:r>
              <a:rPr lang="en-GB" dirty="0" smtClean="0"/>
              <a:t>Four combinations of site and charge</a:t>
            </a:r>
          </a:p>
          <a:p>
            <a:pPr lvl="1"/>
            <a:r>
              <a:rPr lang="en-GB" dirty="0" smtClean="0"/>
              <a:t>Two have unpaired electron</a:t>
            </a:r>
          </a:p>
          <a:p>
            <a:r>
              <a:rPr lang="en-GB" dirty="0" smtClean="0"/>
              <a:t>Transition and relaxation rates depend on e- or h+ concentration, and/or temperature</a:t>
            </a:r>
          </a:p>
          <a:p>
            <a:r>
              <a:rPr lang="en-GB" dirty="0" smtClean="0"/>
              <a:t>Illuminate sample, creates excess carriers</a:t>
            </a:r>
          </a:p>
          <a:p>
            <a:pPr lvl="1"/>
            <a:r>
              <a:rPr lang="en-GB" dirty="0" smtClean="0"/>
              <a:t>Several runs at different light intensity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39668"/>
            <a:ext cx="5292080" cy="260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52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04664"/>
            <a:ext cx="4474840" cy="1216025"/>
          </a:xfrm>
        </p:spPr>
        <p:txBody>
          <a:bodyPr/>
          <a:lstStyle/>
          <a:p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8" y="1844824"/>
            <a:ext cx="9144000" cy="4137323"/>
          </a:xfrm>
        </p:spPr>
        <p:txBody>
          <a:bodyPr/>
          <a:lstStyle/>
          <a:p>
            <a:r>
              <a:rPr lang="en-GB" dirty="0" smtClean="0"/>
              <a:t>Calculate all transition rates from carrier concentrations (known per run) and cross sections (variable, global)</a:t>
            </a:r>
          </a:p>
          <a:p>
            <a:r>
              <a:rPr lang="en-GB" dirty="0" smtClean="0"/>
              <a:t>Set up QUANTUM model to simulate time dependence of asymmetry</a:t>
            </a:r>
          </a:p>
          <a:p>
            <a:pPr lvl="1"/>
            <a:r>
              <a:rPr lang="en-GB" dirty="0" smtClean="0"/>
              <a:t>Initial site populations also variable</a:t>
            </a:r>
          </a:p>
          <a:p>
            <a:r>
              <a:rPr lang="en-GB" dirty="0" smtClean="0"/>
              <a:t>Wrap in a Python fit function</a:t>
            </a:r>
          </a:p>
          <a:p>
            <a:r>
              <a:rPr lang="en-GB" dirty="0" smtClean="0"/>
              <a:t>Do simultaneous fit across many runs (different carrier injection levels)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320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260648"/>
            <a:ext cx="4114800" cy="864766"/>
          </a:xfrm>
        </p:spPr>
        <p:txBody>
          <a:bodyPr/>
          <a:lstStyle/>
          <a:p>
            <a:r>
              <a:rPr lang="en-GB" dirty="0" smtClean="0"/>
              <a:t>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54" y="1772816"/>
            <a:ext cx="3034680" cy="430681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Intrinsic Si</a:t>
            </a:r>
          </a:p>
          <a:p>
            <a:pPr marL="0" indent="0">
              <a:buNone/>
            </a:pPr>
            <a:r>
              <a:rPr lang="en-GB" dirty="0" smtClean="0"/>
              <a:t>B=100G (LF)</a:t>
            </a:r>
          </a:p>
          <a:p>
            <a:pPr marL="0" indent="0">
              <a:buNone/>
            </a:pPr>
            <a:r>
              <a:rPr lang="en-GB" dirty="0" smtClean="0"/>
              <a:t>T=291K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 smtClean="0"/>
              <a:t>Identify dominant relaxation pathways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96" y="1484784"/>
            <a:ext cx="6132235" cy="534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12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377" y="476672"/>
            <a:ext cx="6275387" cy="1216025"/>
          </a:xfrm>
        </p:spPr>
        <p:txBody>
          <a:bodyPr/>
          <a:lstStyle/>
          <a:p>
            <a:r>
              <a:rPr lang="en-GB" dirty="0" smtClean="0"/>
              <a:t>Instrument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5434353" cy="48245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Used for beam tuning</a:t>
            </a:r>
          </a:p>
          <a:p>
            <a:r>
              <a:rPr lang="en-GB" dirty="0" smtClean="0"/>
              <a:t>Mantid algorithm:</a:t>
            </a:r>
          </a:p>
          <a:p>
            <a:pPr lvl="1"/>
            <a:r>
              <a:rPr lang="en-GB" dirty="0" smtClean="0"/>
              <a:t>Scan beam parameter (magnet or slits)</a:t>
            </a:r>
          </a:p>
          <a:p>
            <a:pPr lvl="1"/>
            <a:r>
              <a:rPr lang="en-GB" dirty="0" smtClean="0"/>
              <a:t>Coordinate data taking on three instruments</a:t>
            </a:r>
          </a:p>
          <a:p>
            <a:pPr lvl="1"/>
            <a:r>
              <a:rPr lang="en-GB" dirty="0" smtClean="0"/>
              <a:t>Analyse the results</a:t>
            </a:r>
          </a:p>
          <a:p>
            <a:pPr lvl="1"/>
            <a:r>
              <a:rPr lang="en-GB" dirty="0" smtClean="0"/>
              <a:t>Generate a summary table and plot</a:t>
            </a:r>
          </a:p>
          <a:p>
            <a:pPr lvl="1"/>
            <a:r>
              <a:rPr lang="en-GB" dirty="0" smtClean="0"/>
              <a:t>Find the optimum setting!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516" y="1479356"/>
            <a:ext cx="2232248" cy="266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53" y="4149080"/>
            <a:ext cx="3582681" cy="261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87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171" y="1772816"/>
            <a:ext cx="3966459" cy="1216025"/>
          </a:xfrm>
        </p:spPr>
        <p:txBody>
          <a:bodyPr/>
          <a:lstStyle/>
          <a:p>
            <a:r>
              <a:rPr lang="en-GB" dirty="0" smtClean="0"/>
              <a:t>Muon interfaces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2656"/>
            <a:ext cx="3678304" cy="43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129" y="3933056"/>
            <a:ext cx="3287437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31337"/>
            <a:ext cx="4455220" cy="29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56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613" y="476672"/>
            <a:ext cx="6275387" cy="1216025"/>
          </a:xfrm>
        </p:spPr>
        <p:txBody>
          <a:bodyPr/>
          <a:lstStyle/>
          <a:p>
            <a:r>
              <a:rPr lang="en-GB" dirty="0" smtClean="0"/>
              <a:t>Simulations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04056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QUANTUM program to model the interaction of muon spins with a sample</a:t>
            </a:r>
          </a:p>
          <a:p>
            <a:r>
              <a:rPr lang="en-GB" dirty="0" smtClean="0"/>
              <a:t>Solves Schrödinger’s equation using the density matrix method</a:t>
            </a:r>
          </a:p>
          <a:p>
            <a:r>
              <a:rPr lang="en-GB" dirty="0" smtClean="0"/>
              <a:t>Include dipole interaction, hyperfine coupling, quadrupole splitting, applied static or RF fields</a:t>
            </a:r>
          </a:p>
          <a:p>
            <a:r>
              <a:rPr lang="en-GB" dirty="0" smtClean="0"/>
              <a:t>Can be computationally intensive for large numbers of spins, high spin I, or dynamics</a:t>
            </a:r>
          </a:p>
          <a:p>
            <a:r>
              <a:rPr lang="en-GB" dirty="0" smtClean="0"/>
              <a:t>Generates P(t) as a series of oscillating terms</a:t>
            </a:r>
          </a:p>
          <a:p>
            <a:r>
              <a:rPr lang="en-GB" dirty="0" smtClean="0"/>
              <a:t>Evaluate into time bins, or integrate analytically to get integral asymmetry</a:t>
            </a:r>
          </a:p>
          <a:p>
            <a:r>
              <a:rPr lang="en-GB" dirty="0" smtClean="0"/>
              <a:t>Additional code for powder averaging, field scans, </a:t>
            </a:r>
            <a:r>
              <a:rPr lang="en-GB" dirty="0" err="1" smtClean="0"/>
              <a:t>etc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7858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613" y="476672"/>
            <a:ext cx="6275387" cy="1216025"/>
          </a:xfrm>
        </p:spPr>
        <p:txBody>
          <a:bodyPr/>
          <a:lstStyle/>
          <a:p>
            <a:r>
              <a:rPr lang="en-GB" dirty="0" smtClean="0"/>
              <a:t>Simulations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04056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QUANTUM was originally a stand alone FORTRAN program using library routines from NAG or IMSL</a:t>
            </a:r>
          </a:p>
          <a:p>
            <a:pPr lvl="1"/>
            <a:r>
              <a:rPr lang="en-GB" dirty="0" smtClean="0"/>
              <a:t>Dialog boxes for input, became limitation</a:t>
            </a:r>
          </a:p>
          <a:p>
            <a:r>
              <a:rPr lang="en-GB" dirty="0" smtClean="0"/>
              <a:t>Rewritten in Python with </a:t>
            </a:r>
            <a:r>
              <a:rPr lang="en-GB" dirty="0" err="1" smtClean="0"/>
              <a:t>NumPy</a:t>
            </a:r>
            <a:r>
              <a:rPr lang="en-GB" dirty="0" smtClean="0"/>
              <a:t> library routines</a:t>
            </a:r>
          </a:p>
          <a:p>
            <a:r>
              <a:rPr lang="en-GB" dirty="0" smtClean="0"/>
              <a:t>Mantid algorithm</a:t>
            </a:r>
          </a:p>
          <a:p>
            <a:pPr lvl="1"/>
            <a:r>
              <a:rPr lang="en-GB" dirty="0" smtClean="0"/>
              <a:t>Input table to define model (flexible)</a:t>
            </a:r>
          </a:p>
          <a:p>
            <a:pPr lvl="1"/>
            <a:r>
              <a:rPr lang="en-GB" dirty="0" smtClean="0"/>
              <a:t>Useful to edit these tables interactively</a:t>
            </a:r>
          </a:p>
          <a:p>
            <a:pPr lvl="1"/>
            <a:r>
              <a:rPr lang="en-GB" dirty="0" smtClean="0"/>
              <a:t>Output to Workspaces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81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and 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QUANTUM simulation also available as a fit function</a:t>
            </a:r>
          </a:p>
          <a:p>
            <a:r>
              <a:rPr lang="en-GB" dirty="0" smtClean="0"/>
              <a:t>Use within Muon Analysis, Muon ALC or a script</a:t>
            </a:r>
          </a:p>
          <a:p>
            <a:r>
              <a:rPr lang="en-GB" dirty="0" smtClean="0"/>
              <a:t>Vary model parameters to optimise fit</a:t>
            </a:r>
          </a:p>
          <a:p>
            <a:r>
              <a:rPr lang="en-GB" dirty="0" smtClean="0"/>
              <a:t>Simultaneous model/fit at several magnetic fields or temperatures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01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613" y="700807"/>
            <a:ext cx="6275387" cy="1216025"/>
          </a:xfrm>
        </p:spPr>
        <p:txBody>
          <a:bodyPr/>
          <a:lstStyle/>
          <a:p>
            <a:r>
              <a:rPr lang="en-GB" dirty="0" smtClean="0"/>
              <a:t>QUANTUM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3610744" cy="108012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Model definition table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284984"/>
            <a:ext cx="4104456" cy="331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651645"/>
            <a:ext cx="4499992" cy="41490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20072" y="1916832"/>
            <a:ext cx="361074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smtClean="0"/>
              <a:t>Data and fit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12477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466352"/>
            <a:ext cx="5096880" cy="1216025"/>
          </a:xfrm>
        </p:spPr>
        <p:txBody>
          <a:bodyPr/>
          <a:lstStyle/>
          <a:p>
            <a:r>
              <a:rPr lang="en-GB" dirty="0" smtClean="0"/>
              <a:t>Example - ALC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1741458"/>
            <a:ext cx="5544616" cy="4639870"/>
          </a:xfrm>
        </p:spPr>
        <p:txBody>
          <a:bodyPr/>
          <a:lstStyle/>
          <a:p>
            <a:r>
              <a:rPr lang="en-GB" dirty="0" smtClean="0"/>
              <a:t>Muon addition to benzene, forming radical</a:t>
            </a:r>
          </a:p>
          <a:p>
            <a:r>
              <a:rPr lang="en-GB" dirty="0" smtClean="0"/>
              <a:t>Level crossing when hyperfine coupling matches Zeeman splitting</a:t>
            </a:r>
          </a:p>
          <a:p>
            <a:pPr lvl="1"/>
            <a:r>
              <a:rPr lang="en-GB" dirty="0" smtClean="0"/>
              <a:t>Dip in asymmetry</a:t>
            </a:r>
          </a:p>
          <a:p>
            <a:pPr lvl="1"/>
            <a:r>
              <a:rPr lang="en-GB" dirty="0" smtClean="0"/>
              <a:t>Characteristic oscillations observed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7544" y="1556792"/>
            <a:ext cx="3122376" cy="2338174"/>
            <a:chOff x="467544" y="1676182"/>
            <a:chExt cx="3122376" cy="2338174"/>
          </a:xfrm>
        </p:grpSpPr>
        <p:pic>
          <p:nvPicPr>
            <p:cNvPr id="20482" name="Picture 2" descr="C:\Program Files\VESTA\VESTA-win64\Benzene+vec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844824"/>
              <a:ext cx="3122376" cy="191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044744" y="233958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H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38342" y="30815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µ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0985" y="2501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32431" y="1676182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r>
                <a:rPr lang="en-GB" baseline="-25000" dirty="0" smtClean="0"/>
                <a:t>H</a:t>
              </a:r>
              <a:endParaRPr lang="en-GB" baseline="-250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943890" y="2030272"/>
              <a:ext cx="1119943" cy="392294"/>
            </a:xfrm>
            <a:custGeom>
              <a:avLst/>
              <a:gdLst>
                <a:gd name="connsiteX0" fmla="*/ 0 w 1235034"/>
                <a:gd name="connsiteY0" fmla="*/ 332918 h 392294"/>
                <a:gd name="connsiteX1" fmla="*/ 546265 w 1235034"/>
                <a:gd name="connsiteY1" fmla="*/ 409 h 392294"/>
                <a:gd name="connsiteX2" fmla="*/ 1235034 w 1235034"/>
                <a:gd name="connsiteY2" fmla="*/ 392294 h 39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5034" h="392294">
                  <a:moveTo>
                    <a:pt x="0" y="332918"/>
                  </a:moveTo>
                  <a:cubicBezTo>
                    <a:pt x="170213" y="161715"/>
                    <a:pt x="340426" y="-9487"/>
                    <a:pt x="546265" y="409"/>
                  </a:cubicBezTo>
                  <a:cubicBezTo>
                    <a:pt x="752104" y="10305"/>
                    <a:pt x="993569" y="201299"/>
                    <a:pt x="1235034" y="392294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8732" y="3645024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r>
                <a:rPr lang="en-GB" baseline="-25000" dirty="0" smtClean="0"/>
                <a:t>µ</a:t>
              </a:r>
              <a:endParaRPr lang="en-GB" baseline="-250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710047" y="3336966"/>
              <a:ext cx="1187532" cy="340243"/>
            </a:xfrm>
            <a:custGeom>
              <a:avLst/>
              <a:gdLst>
                <a:gd name="connsiteX0" fmla="*/ 0 w 1187532"/>
                <a:gd name="connsiteY0" fmla="*/ 0 h 340243"/>
                <a:gd name="connsiteX1" fmla="*/ 463137 w 1187532"/>
                <a:gd name="connsiteY1" fmla="*/ 332509 h 340243"/>
                <a:gd name="connsiteX2" fmla="*/ 1187532 w 1187532"/>
                <a:gd name="connsiteY2" fmla="*/ 201881 h 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7532" h="340243">
                  <a:moveTo>
                    <a:pt x="0" y="0"/>
                  </a:moveTo>
                  <a:cubicBezTo>
                    <a:pt x="132607" y="149431"/>
                    <a:pt x="265215" y="298862"/>
                    <a:pt x="463137" y="332509"/>
                  </a:cubicBezTo>
                  <a:cubicBezTo>
                    <a:pt x="661059" y="366156"/>
                    <a:pt x="924295" y="284018"/>
                    <a:pt x="1187532" y="20188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0" y="4221088"/>
            <a:ext cx="2572524" cy="205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70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064" y="404664"/>
            <a:ext cx="3538736" cy="1216025"/>
          </a:xfrm>
        </p:spPr>
        <p:txBody>
          <a:bodyPr/>
          <a:lstStyle/>
          <a:p>
            <a:r>
              <a:rPr lang="en-GB" dirty="0" smtClean="0"/>
              <a:t>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511256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QUANTUM model with hyperfine couplings as parameters</a:t>
            </a:r>
          </a:p>
          <a:p>
            <a:r>
              <a:rPr lang="en-GB" dirty="0" smtClean="0"/>
              <a:t>Magnetic field set from run logs (NMR probe)</a:t>
            </a:r>
          </a:p>
          <a:p>
            <a:r>
              <a:rPr lang="en-GB" dirty="0" smtClean="0"/>
              <a:t>Additional parameters</a:t>
            </a:r>
          </a:p>
          <a:p>
            <a:pPr lvl="1"/>
            <a:r>
              <a:rPr lang="en-GB" dirty="0" smtClean="0"/>
              <a:t>Formation fraction</a:t>
            </a:r>
          </a:p>
          <a:p>
            <a:pPr lvl="1"/>
            <a:r>
              <a:rPr lang="en-GB" dirty="0" smtClean="0"/>
              <a:t>Formation delay</a:t>
            </a:r>
          </a:p>
          <a:p>
            <a:pPr lvl="1"/>
            <a:r>
              <a:rPr lang="en-GB" dirty="0" smtClean="0"/>
              <a:t>Spin relaxation</a:t>
            </a:r>
          </a:p>
          <a:p>
            <a:pPr lvl="1"/>
            <a:r>
              <a:rPr lang="en-GB" dirty="0" smtClean="0"/>
              <a:t>Background varying smoothly with field</a:t>
            </a:r>
          </a:p>
          <a:p>
            <a:r>
              <a:rPr lang="en-GB" dirty="0" smtClean="0"/>
              <a:t>Simultaneous fit of several runs across resonance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58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200" y="188640"/>
            <a:ext cx="2458616" cy="1216025"/>
          </a:xfrm>
        </p:spPr>
        <p:txBody>
          <a:bodyPr/>
          <a:lstStyle/>
          <a:p>
            <a:r>
              <a:rPr lang="en-GB" dirty="0" smtClean="0"/>
              <a:t>Fits</a:t>
            </a:r>
            <a:endParaRPr lang="en-GB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" y="1573100"/>
            <a:ext cx="8977888" cy="527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5805264"/>
            <a:ext cx="4176464" cy="1046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000" dirty="0" smtClean="0"/>
              <a:t>10mM Benzene in hexane</a:t>
            </a:r>
          </a:p>
          <a:p>
            <a:pPr marL="0" indent="0">
              <a:buNone/>
            </a:pPr>
            <a:r>
              <a:rPr lang="en-GB" sz="2000" dirty="0" smtClean="0"/>
              <a:t>335K, 10G field steps</a:t>
            </a:r>
          </a:p>
          <a:p>
            <a:pPr marL="0" indent="0">
              <a:buNone/>
            </a:pPr>
            <a:r>
              <a:rPr lang="en-GB" sz="2000" dirty="0" smtClean="0"/>
              <a:t>352 total parameters</a:t>
            </a:r>
          </a:p>
          <a:p>
            <a:pPr marL="0" indent="0">
              <a:buNone/>
            </a:pPr>
            <a:r>
              <a:rPr lang="en-GB" sz="2000" dirty="0" smtClean="0"/>
              <a:t>110 fixed, 227 tied, 15 free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08412597"/>
      </p:ext>
    </p:extLst>
  </p:cSld>
  <p:clrMapOvr>
    <a:masterClrMapping/>
  </p:clrMapOvr>
</p:sld>
</file>

<file path=ppt/theme/theme1.xml><?xml version="1.0" encoding="utf-8"?>
<a:theme xmlns:a="http://schemas.openxmlformats.org/drawingml/2006/main" name="ISIS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SIS Large Top Banner">
  <a:themeElements>
    <a:clrScheme name="ISIS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SIS Large Bottom Banner">
  <a:themeElements>
    <a:clrScheme name="ISIS Large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Bottom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ISIS Template</Template>
  <TotalTime>5907</TotalTime>
  <Words>428</Words>
  <Application>Microsoft Office PowerPoint</Application>
  <PresentationFormat>On-screen Show (4:3)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Lucida Sans</vt:lpstr>
      <vt:lpstr>ISIS Template</vt:lpstr>
      <vt:lpstr>ISIS Large Top Banner</vt:lpstr>
      <vt:lpstr>ISIS Small Top Banner</vt:lpstr>
      <vt:lpstr>ISIS Large Bottom Banner</vt:lpstr>
      <vt:lpstr>Using Mantid with muon experiments and data</vt:lpstr>
      <vt:lpstr>Muon interfaces</vt:lpstr>
      <vt:lpstr>Simulations</vt:lpstr>
      <vt:lpstr>Simulations</vt:lpstr>
      <vt:lpstr>Simulation and Fitting</vt:lpstr>
      <vt:lpstr>QUANTUM example</vt:lpstr>
      <vt:lpstr>Example - ALC</vt:lpstr>
      <vt:lpstr>Modelling</vt:lpstr>
      <vt:lpstr>Fits</vt:lpstr>
      <vt:lpstr>Results</vt:lpstr>
      <vt:lpstr>Example – site changes</vt:lpstr>
      <vt:lpstr>Method</vt:lpstr>
      <vt:lpstr>Fits</vt:lpstr>
      <vt:lpstr>Instrument control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Mantid with muon experiments and data</dc:title>
  <dc:creator>James Lord</dc:creator>
  <cp:lastModifiedBy>James Lord</cp:lastModifiedBy>
  <cp:revision>30</cp:revision>
  <dcterms:created xsi:type="dcterms:W3CDTF">2017-06-05T13:18:03Z</dcterms:created>
  <dcterms:modified xsi:type="dcterms:W3CDTF">2017-06-09T15:45:40Z</dcterms:modified>
</cp:coreProperties>
</file>