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12"/>
  </p:notesMasterIdLst>
  <p:sldIdLst>
    <p:sldId id="314" r:id="rId3"/>
    <p:sldId id="316" r:id="rId4"/>
    <p:sldId id="317" r:id="rId5"/>
    <p:sldId id="318" r:id="rId6"/>
    <p:sldId id="319" r:id="rId7"/>
    <p:sldId id="322" r:id="rId8"/>
    <p:sldId id="321" r:id="rId9"/>
    <p:sldId id="320" r:id="rId10"/>
    <p:sldId id="32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6477" autoAdjust="0"/>
  </p:normalViewPr>
  <p:slideViewPr>
    <p:cSldViewPr>
      <p:cViewPr varScale="1">
        <p:scale>
          <a:sx n="80" d="100"/>
          <a:sy n="80" d="100"/>
        </p:scale>
        <p:origin x="17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Collaboration with SNS &amp; HFIR</a:t>
          </a:r>
          <a:br>
            <a:rPr lang="en-GB" dirty="0" smtClean="0"/>
          </a:br>
          <a:r>
            <a:rPr lang="en-GB" dirty="0" smtClean="0"/>
            <a:t>&amp; Support multiple techniques</a:t>
          </a:r>
          <a:br>
            <a:rPr lang="en-GB" dirty="0" smtClean="0"/>
          </a:b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Jan 2012</a:t>
          </a:r>
          <a:br>
            <a:rPr lang="en-GB" dirty="0" smtClean="0"/>
          </a:br>
          <a:r>
            <a:rPr lang="en-GB" dirty="0" smtClean="0"/>
            <a:t>V2.0</a:t>
          </a:r>
        </a:p>
        <a:p>
          <a:r>
            <a:rPr lang="en-GB" dirty="0" smtClean="0"/>
            <a:t>Scientist validated results. VATES integration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A661BFB2-2B1F-4AF8-AB76-59345E0AEA59}">
      <dgm:prSet phldrT="[Text]"/>
      <dgm:spPr/>
      <dgm:t>
        <a:bodyPr/>
        <a:lstStyle/>
        <a:p>
          <a:r>
            <a:rPr lang="en-GB" dirty="0" smtClean="0"/>
            <a:t>May 2015</a:t>
          </a:r>
          <a:br>
            <a:rPr lang="en-GB" dirty="0" smtClean="0"/>
          </a:br>
          <a:r>
            <a:rPr lang="en-GB" dirty="0" smtClean="0"/>
            <a:t>V3.4</a:t>
          </a:r>
          <a:br>
            <a:rPr lang="en-GB" dirty="0" smtClean="0"/>
          </a:br>
          <a:r>
            <a:rPr lang="en-GB" dirty="0" smtClean="0"/>
            <a:t>Improved functionality and usability</a:t>
          </a:r>
          <a:br>
            <a:rPr lang="en-GB" dirty="0" smtClean="0"/>
          </a:br>
          <a:r>
            <a:rPr lang="en-GB" dirty="0" smtClean="0"/>
            <a:t>…</a:t>
          </a:r>
          <a:br>
            <a:rPr lang="en-GB" dirty="0" smtClean="0"/>
          </a:br>
          <a:r>
            <a:rPr lang="en-GB" dirty="0" smtClean="0"/>
            <a:t>Development Continues</a:t>
          </a:r>
          <a:endParaRPr lang="en-GB" dirty="0"/>
        </a:p>
      </dgm:t>
    </dgm:pt>
    <dgm:pt modelId="{52420D75-B271-40E2-82D6-534204589BE6}" type="parTrans" cxnId="{F5937D80-41B6-4227-8081-F16133E32BA8}">
      <dgm:prSet/>
      <dgm:spPr/>
      <dgm:t>
        <a:bodyPr/>
        <a:lstStyle/>
        <a:p>
          <a:endParaRPr lang="en-GB"/>
        </a:p>
      </dgm:t>
    </dgm:pt>
    <dgm:pt modelId="{AFC89960-220B-46FA-BDC5-7CC102E782AA}" type="sibTrans" cxnId="{F5937D80-41B6-4227-8081-F16133E32BA8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32E1E8-C7FF-493D-8C56-FC852AF86BFC}" type="pres">
      <dgm:prSet presAssocID="{72EB4D76-EF9B-471F-AB6C-6B0F63F3F014}" presName="bullet5c" presStyleLbl="node1" presStyleIdx="2" presStyleCnt="5"/>
      <dgm:spPr/>
    </dgm:pt>
    <dgm:pt modelId="{A8B273A8-2ACD-48B1-AE98-345EA613BD9D}" type="pres">
      <dgm:prSet presAssocID="{72EB4D76-EF9B-471F-AB6C-6B0F63F3F01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AA35A-7499-4F03-87EE-4E6056B2FE4D}" type="pres">
      <dgm:prSet presAssocID="{6E86D186-3009-41A4-8482-8738EF0D8667}" presName="bullet5d" presStyleLbl="node1" presStyleIdx="3" presStyleCnt="5"/>
      <dgm:spPr/>
    </dgm:pt>
    <dgm:pt modelId="{226EB3EC-9750-4101-B596-C935ECE33401}" type="pres">
      <dgm:prSet presAssocID="{6E86D186-3009-41A4-8482-8738EF0D866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2EAC27-7B81-4855-920F-61498401C499}" type="pres">
      <dgm:prSet presAssocID="{A661BFB2-2B1F-4AF8-AB76-59345E0AEA59}" presName="bullet5e" presStyleLbl="node1" presStyleIdx="4" presStyleCnt="5"/>
      <dgm:spPr/>
    </dgm:pt>
    <dgm:pt modelId="{36267492-E579-4B09-AC0E-9F65E03FA72D}" type="pres">
      <dgm:prSet presAssocID="{A661BFB2-2B1F-4AF8-AB76-59345E0AEA5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4C20A2A-FBB7-4F29-8E0C-2589D3FE1BBF}" type="presOf" srcId="{B8D253D6-6974-45FB-8CBE-BABFE0DC4844}" destId="{84050A4C-F702-4021-B4AE-14BD765726A4}" srcOrd="0" destOrd="0" presId="urn:microsoft.com/office/officeart/2005/8/layout/arrow2"/>
    <dgm:cxn modelId="{3CBAF0E1-136B-4B01-B445-659DB4A7CD47}" type="presOf" srcId="{A661BFB2-2B1F-4AF8-AB76-59345E0AEA59}" destId="{36267492-E579-4B09-AC0E-9F65E03FA72D}" srcOrd="0" destOrd="0" presId="urn:microsoft.com/office/officeart/2005/8/layout/arrow2"/>
    <dgm:cxn modelId="{F5937D80-41B6-4227-8081-F16133E32BA8}" srcId="{A21EA611-A19A-4B67-9B10-54843DEC54AD}" destId="{A661BFB2-2B1F-4AF8-AB76-59345E0AEA59}" srcOrd="4" destOrd="0" parTransId="{52420D75-B271-40E2-82D6-534204589BE6}" sibTransId="{AFC89960-220B-46FA-BDC5-7CC102E782AA}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DFC58F0A-03EC-4627-B930-EB6576E5E185}" type="presOf" srcId="{72EB4D76-EF9B-471F-AB6C-6B0F63F3F014}" destId="{A8B273A8-2ACD-48B1-AE98-345EA613BD9D}" srcOrd="0" destOrd="0" presId="urn:microsoft.com/office/officeart/2005/8/layout/arrow2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E3341AC0-A19A-4CF3-95FB-1C07154C1776}" type="presOf" srcId="{D27F6784-EE8E-4C45-922A-2EF6B38390BD}" destId="{1DAD8E73-AC19-4537-B58E-387B32261134}" srcOrd="0" destOrd="0" presId="urn:microsoft.com/office/officeart/2005/8/layout/arrow2"/>
    <dgm:cxn modelId="{FC88825D-ABEF-4823-B185-8767ABC65104}" type="presOf" srcId="{6E86D186-3009-41A4-8482-8738EF0D8667}" destId="{226EB3EC-9750-4101-B596-C935ECE33401}" srcOrd="0" destOrd="0" presId="urn:microsoft.com/office/officeart/2005/8/layout/arrow2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579642D3-853F-4F55-BAA7-F689323BC90A}" type="presParOf" srcId="{CCBECA63-84B9-4525-9882-B60ADD7341D1}" destId="{CA977622-5D5E-4C23-A6D4-08C373836E3E}" srcOrd="1" destOrd="0" presId="urn:microsoft.com/office/officeart/2005/8/layout/arrow2"/>
    <dgm:cxn modelId="{89106992-667A-4D1C-A646-9D67597E6486}" type="presParOf" srcId="{CA977622-5D5E-4C23-A6D4-08C373836E3E}" destId="{965268CF-F8DF-4C5B-A373-044412E06DF1}" srcOrd="0" destOrd="0" presId="urn:microsoft.com/office/officeart/2005/8/layout/arrow2"/>
    <dgm:cxn modelId="{106B863E-5166-449D-8721-D7ADF74F1767}" type="presParOf" srcId="{CA977622-5D5E-4C23-A6D4-08C373836E3E}" destId="{84050A4C-F702-4021-B4AE-14BD765726A4}" srcOrd="1" destOrd="0" presId="urn:microsoft.com/office/officeart/2005/8/layout/arrow2"/>
    <dgm:cxn modelId="{0C56B780-7DE1-4B85-BCD2-E8B0E930D5F4}" type="presParOf" srcId="{CA977622-5D5E-4C23-A6D4-08C373836E3E}" destId="{C42AEEE3-8A34-4615-B123-F892FCF68336}" srcOrd="2" destOrd="0" presId="urn:microsoft.com/office/officeart/2005/8/layout/arrow2"/>
    <dgm:cxn modelId="{B6C72290-D99C-4B48-A324-B20E6D7FF152}" type="presParOf" srcId="{CA977622-5D5E-4C23-A6D4-08C373836E3E}" destId="{1DAD8E73-AC19-4537-B58E-387B32261134}" srcOrd="3" destOrd="0" presId="urn:microsoft.com/office/officeart/2005/8/layout/arrow2"/>
    <dgm:cxn modelId="{5A215572-BA35-4807-818A-436F5B3480C4}" type="presParOf" srcId="{CA977622-5D5E-4C23-A6D4-08C373836E3E}" destId="{4832E1E8-C7FF-493D-8C56-FC852AF86BFC}" srcOrd="4" destOrd="0" presId="urn:microsoft.com/office/officeart/2005/8/layout/arrow2"/>
    <dgm:cxn modelId="{9CC62133-7ECB-4A84-9098-041F65D79C2E}" type="presParOf" srcId="{CA977622-5D5E-4C23-A6D4-08C373836E3E}" destId="{A8B273A8-2ACD-48B1-AE98-345EA613BD9D}" srcOrd="5" destOrd="0" presId="urn:microsoft.com/office/officeart/2005/8/layout/arrow2"/>
    <dgm:cxn modelId="{8AE75E10-57E0-403E-BBE2-7C598F261AEE}" type="presParOf" srcId="{CA977622-5D5E-4C23-A6D4-08C373836E3E}" destId="{D4DAA35A-7499-4F03-87EE-4E6056B2FE4D}" srcOrd="6" destOrd="0" presId="urn:microsoft.com/office/officeart/2005/8/layout/arrow2"/>
    <dgm:cxn modelId="{D22FDD22-530A-4466-8D4D-01613E8FEDA5}" type="presParOf" srcId="{CA977622-5D5E-4C23-A6D4-08C373836E3E}" destId="{226EB3EC-9750-4101-B596-C935ECE33401}" srcOrd="7" destOrd="0" presId="urn:microsoft.com/office/officeart/2005/8/layout/arrow2"/>
    <dgm:cxn modelId="{65CC4B2E-971B-4454-8B41-BF23DFFAD0DF}" type="presParOf" srcId="{CA977622-5D5E-4C23-A6D4-08C373836E3E}" destId="{222EAC27-7B81-4855-920F-61498401C499}" srcOrd="8" destOrd="0" presId="urn:microsoft.com/office/officeart/2005/8/layout/arrow2"/>
    <dgm:cxn modelId="{2DA6FBE9-5DCE-467B-B01E-E768CAFB2068}" type="presParOf" srcId="{CA977622-5D5E-4C23-A6D4-08C373836E3E}" destId="{36267492-E579-4B09-AC0E-9F65E03FA72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4832E1E8-C7FF-493D-8C56-FC852AF86BFC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3A8-2ACD-48B1-AE98-345EA613BD9D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Feb 2010</a:t>
          </a:r>
          <a:br>
            <a:rPr lang="en-GB" sz="1100" kern="1200" dirty="0" smtClean="0"/>
          </a:br>
          <a:r>
            <a:rPr lang="en-GB" sz="1100" kern="1200" dirty="0" smtClean="0"/>
            <a:t>V1.1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br>
            <a:rPr lang="en-GB" sz="1100" kern="1200" dirty="0" smtClean="0"/>
          </a:br>
          <a:r>
            <a:rPr lang="en-GB" sz="1100" kern="1200" dirty="0" smtClean="0"/>
            <a:t>&amp; Support multiple techniques</a:t>
          </a:r>
          <a:br>
            <a:rPr lang="en-GB" sz="1100" kern="1200" dirty="0" smtClean="0"/>
          </a:br>
          <a:endParaRPr lang="en-GB" sz="1100" kern="1200" dirty="0"/>
        </a:p>
      </dsp:txBody>
      <dsp:txXfrm>
        <a:off x="3253105" y="2354571"/>
        <a:ext cx="1542627" cy="2807501"/>
      </dsp:txXfrm>
    </dsp:sp>
    <dsp:sp modelId="{D4DAA35A-7499-4F03-87EE-4E6056B2FE4D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B3EC-9750-4101-B596-C935ECE33401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2012</a:t>
          </a:r>
          <a:br>
            <a:rPr lang="en-GB" sz="1100" kern="1200" dirty="0" smtClean="0"/>
          </a:br>
          <a:r>
            <a:rPr lang="en-GB" sz="1100" kern="1200" dirty="0" smtClean="0"/>
            <a:t>V2.0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Scientist validated results. VATES integration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222EAC27-7B81-4855-920F-61498401C499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7492-E579-4B09-AC0E-9F65E03FA72D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May 2015</a:t>
          </a:r>
          <a:br>
            <a:rPr lang="en-GB" sz="1100" kern="1200" dirty="0" smtClean="0"/>
          </a:br>
          <a:r>
            <a:rPr lang="en-GB" sz="1100" kern="1200" dirty="0" smtClean="0"/>
            <a:t>V3.4</a:t>
          </a:r>
          <a:br>
            <a:rPr lang="en-GB" sz="1100" kern="1200" dirty="0" smtClean="0"/>
          </a:br>
          <a:r>
            <a:rPr lang="en-GB" sz="1100" kern="1200" dirty="0" smtClean="0"/>
            <a:t>Improved functionality and usability</a:t>
          </a:r>
          <a:br>
            <a:rPr lang="en-GB" sz="1100" kern="1200" dirty="0" smtClean="0"/>
          </a:br>
          <a:r>
            <a:rPr lang="en-GB" sz="1100" kern="1200" dirty="0" smtClean="0"/>
            <a:t>…</a:t>
          </a:r>
          <a:br>
            <a:rPr lang="en-GB" sz="1100" kern="1200" dirty="0" smtClean="0"/>
          </a:br>
          <a:r>
            <a:rPr lang="en-GB" sz="1100" kern="1200" dirty="0" smtClean="0"/>
            <a:t>Development Continues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9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3123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04664" y="1340768"/>
            <a:ext cx="5238750" cy="18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2389973"/>
              </p:ext>
            </p:extLst>
          </p:nvPr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Contributors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54" y="1335807"/>
            <a:ext cx="1236814" cy="6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9" y="1335807"/>
            <a:ext cx="1367768" cy="60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9" y="2199903"/>
            <a:ext cx="3380239" cy="509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10195" r="11448" b="10281"/>
          <a:stretch/>
        </p:blipFill>
        <p:spPr>
          <a:xfrm>
            <a:off x="4649180" y="971550"/>
            <a:ext cx="4248473" cy="2808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86090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Partners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0039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Prime Contractor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9" y="3403625"/>
            <a:ext cx="1885950" cy="752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3568" y="429096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Contributors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9" y="4851969"/>
            <a:ext cx="1562318" cy="562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18" y="4851969"/>
            <a:ext cx="903289" cy="85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655303"/>
            <a:ext cx="1704404" cy="9553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/>
          <a:srcRect l="9839" t="13080" r="46850" b="55274"/>
          <a:stretch/>
        </p:blipFill>
        <p:spPr>
          <a:xfrm>
            <a:off x="5749918" y="4814576"/>
            <a:ext cx="1368152" cy="8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17" y="611747"/>
            <a:ext cx="4470901" cy="2904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87" y="2636912"/>
            <a:ext cx="6548253" cy="3519686"/>
          </a:xfrm>
          <a:prstGeom prst="rect">
            <a:avLst/>
          </a:prstGeom>
        </p:spPr>
      </p:pic>
      <p:sp>
        <p:nvSpPr>
          <p:cNvPr id="7" name="Circular Arrow 6"/>
          <p:cNvSpPr/>
          <p:nvPr/>
        </p:nvSpPr>
        <p:spPr bwMode="auto">
          <a:xfrm rot="2535598">
            <a:off x="4324341" y="1636056"/>
            <a:ext cx="1008112" cy="1152128"/>
          </a:xfrm>
          <a:prstGeom prst="circular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Circular Arrow 7"/>
          <p:cNvSpPr/>
          <p:nvPr/>
        </p:nvSpPr>
        <p:spPr bwMode="auto">
          <a:xfrm rot="13491394">
            <a:off x="1807239" y="3331693"/>
            <a:ext cx="1008112" cy="1152128"/>
          </a:xfrm>
          <a:prstGeom prst="circular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314" y="22580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Unwrapped 2D View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22028" y="34917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3D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3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Interactive via </a:t>
            </a:r>
            <a:r>
              <a:rPr lang="en-GB" dirty="0" err="1" smtClean="0"/>
              <a:t>iPython</a:t>
            </a:r>
            <a:endParaRPr lang="en-GB" dirty="0" smtClean="0"/>
          </a:p>
          <a:p>
            <a:r>
              <a:rPr lang="en-GB" dirty="0" smtClean="0"/>
              <a:t>Scripts using the script window</a:t>
            </a:r>
          </a:p>
          <a:p>
            <a:r>
              <a:rPr lang="en-GB" dirty="0" smtClean="0"/>
              <a:t>Can also be controlled direct from Python without a user interface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867" t="50000" r="2750" b="10520"/>
          <a:stretch/>
        </p:blipFill>
        <p:spPr>
          <a:xfrm>
            <a:off x="3917800" y="1340768"/>
            <a:ext cx="519070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Development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Professional Project Management</a:t>
            </a:r>
          </a:p>
          <a:p>
            <a:r>
              <a:rPr lang="en-GB" dirty="0" smtClean="0"/>
              <a:t>Dedicated software engineers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with science BSc, many with PhD</a:t>
            </a:r>
          </a:p>
          <a:p>
            <a:r>
              <a:rPr lang="en-GB" dirty="0" smtClean="0"/>
              <a:t>Source code control 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Continuous build and testing</a:t>
            </a:r>
          </a:p>
          <a:p>
            <a:pPr lvl="1"/>
            <a:r>
              <a:rPr lang="en-GB" dirty="0" smtClean="0"/>
              <a:t>20+ build servers managed through Jenkins</a:t>
            </a:r>
            <a:endParaRPr lang="en-GB" dirty="0"/>
          </a:p>
          <a:p>
            <a:pPr lvl="1"/>
            <a:r>
              <a:rPr lang="en-GB" dirty="0"/>
              <a:t>World class static code </a:t>
            </a:r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Over 8,500 automated unit tests</a:t>
            </a:r>
          </a:p>
          <a:p>
            <a:pPr lvl="1"/>
            <a:r>
              <a:rPr lang="en-GB" dirty="0" smtClean="0"/>
              <a:t>Almost 300 automated system tests</a:t>
            </a:r>
          </a:p>
          <a:p>
            <a:r>
              <a:rPr lang="en-GB" dirty="0" smtClean="0"/>
              <a:t>Comprehensive documentation</a:t>
            </a:r>
          </a:p>
          <a:p>
            <a:pPr lvl="1"/>
            <a:r>
              <a:rPr lang="en-GB" dirty="0" smtClean="0"/>
              <a:t>Including 675 </a:t>
            </a:r>
            <a:r>
              <a:rPr lang="en-GB" dirty="0"/>
              <a:t>automated </a:t>
            </a:r>
            <a:r>
              <a:rPr lang="en-GB" dirty="0" smtClean="0"/>
              <a:t>tests on included scripts</a:t>
            </a:r>
          </a:p>
          <a:p>
            <a:pPr lvl="1"/>
            <a:r>
              <a:rPr lang="en-GB" dirty="0" smtClean="0"/>
              <a:t>Both online and installed with Mantid</a:t>
            </a:r>
          </a:p>
        </p:txBody>
      </p:sp>
      <p:pic>
        <p:nvPicPr>
          <p:cNvPr id="1030" name="Picture 6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41108"/>
            <a:ext cx="2297832" cy="153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durance.com/assets/img/custom/blog/jenkinsPost/jenk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84" y="1980938"/>
            <a:ext cx="2057871" cy="2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SnXguFKGY0ka6AMgWP8PRReVDTmDtmpNGUqw0sFqw886cL0CDVWw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78" y="3667105"/>
            <a:ext cx="2857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tegrating Sphinx documentation into a Pyramid application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50" y="4448685"/>
            <a:ext cx="1442537" cy="14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4" name="AutoShape 2" descr="data:image/jpeg;base64,/9j/4AAQSkZJRgABAQAAAQABAAD/2wCEAAkGBxQTEhUUExQWFRUXGBgWFxgYGBcXGBgXFRQXFxUUGBwYHSggGBwlHBUUITEhJSkrLi4uFx8zODMsNygtLisBCgoKDg0OGxAQGy0mHyUsLywsLCwvLCwsLCwsLCwsLCwsLCwsLCwsLCwsLCwsLCwsLCwsLCwsLSwsLCwsLCwsLP/AABEIAMIBAwMBIgACEQEDEQH/xAAcAAABBQEBAQAAAAAAAAAAAAACAAEDBAYHBQj/xABQEAABAwICBgUHBgsFBgcAAAABAAIRAyEEMQYSQVFhcQUTgZGxByIyocHR8BRCUnKS4RYlQ1Nic4KisrPSJDSDwvEVIzM1Y3REZIWjpLTD/8QAGgEAAwADAQAAAAAAAAAAAAAAAAECAwQFBv/EADIRAAICAQIFAQYFBAMAAAAAAAABAhEDEiEEEzFBUQUiMnGRodFhscHh8BQzQoEVNFL/2gAMAwEAAhEDEQA/ANqkjLU0Lds1KBTotVIBFhQMJQpQxEKYS1D0kCeVKaaAsRaCmDKUp4SATEMkpQAnslqHRCkpC1CGIsVApIxSO5O6kQjUg0sjSREJQnYUMlKfVTwkA0pJQkmIQRQmCKQkMaUyKySABTIiE0IAZMihKEACjDkKSAH1+CdCkigtkhCYLBnTKqAZDSTlAyv61Xq6UV3QQdUAQQBnxutbnwoyUdElLWC5rS0orec0vJnaRkoa/StZwbL3QANWLZbTvKTzxQ9J1E1AkXxtXI/9s1g6dd5IP0tqJ3Sz3GXOeZz84pPOvA9J0/EdKUm2dUaDE57E5xjIBLheBnvyXJ6lcEGZPjZDTxROZ9e5CzvwGk6vWx9NrwwvGsdijrdKUWO1HVGh26Vy8YqTe538FFibuJN0f1D8C0o6qOlaUE64sJz2KSnjqbsntPaFyelVBtwzBQ69rEjjvCf9Q/AaEdcbi2GIe0zYXCGt0kynGs8CTGe5cnpViMibZJ34knabb0f1D8BpR0vG6W0acAS8mcshG9RYrTSi3Jrn22ZZLm7asHmMtiFlbzoy3XWN5JeC7Om1NMMPAMyd27eon6W0Q4gAlsZjeua1iZkdqVGsQeCfMlWwG8qads1oFMxv2zuhP+GzY/4Zndu5rDPcN3FBWNiQbHclzZCo3lTTJp9FhniVVbpk4O85gDe2ViadZTF8jjHgm8uTyFI2eM0wOsOrZLdu/K3K6u9EaTtqHVeCx3HLJc7pVdUyFI+sc+aazZFK+waUdBbpXS6zUvExrbF6Dum6QAJeLkgdmZ5LlYqRvRVXfOvaytcQ+6FpR0p2k2HAnXm8WBQ1NKaIdEkjeBwXM2VbHcpadaAk88/CDSjet00pF0AGJz4b16VfSGg3Vl/pCR9+5cxc8TO9RYhxtvSWeQaUdCOmFPWIDSQDE+1KvphRDZAcTMREdq56x8HsRPfrCdqOdMNKOgu0vpTkUy5+eaSXPmPSiIVSbblLRc7fPDcqtJhv3c+KmpniscojYb2Q6xR1XebCEDK3qKkq0TBjON0KHW1isquBF5vuROaTBjmn1HQAR3KVuDeIsBO8hU5JAC1h9SrtPGFbbRIOYjbdB1Z2kXO8FJSQXsCwmdk+tNijadotwTmi6bEEKfqS4QQb7gUWk7Ao0al5spDfK6s0OjiDZr52GFMzoh5OtqvtyEjtKHONjKbTnGzeo586y9T/AGU+56p085CR6NqOyoOHYR61PMiIoszzSDhdpudi9Sj0BVDp6qRxlWPwcqH8m0d91LyQvqFHgV3iyipVBJH3LRnRuvNqbfUifolUcATqtOdgO7NNZoLZsaRny8CD2IX1RsK1I0VqREtAtsGfenqaJPcLuHcPejn4/I6MqwyAbotW+26050axFhrUyBzCZ2i2I+mxLnR8ipmVLCNhRLVjRasRd7OG2EbNGKwH/EajnxCmZQtnKUAGYWu/BurN6ghD+C1TZUBzzHcks8Q3MjTcIRtHDtC1p0WfbzwY4A9yBmilQOs9oGeSfPgNoyzXTb2IqjcrHPctSdFHSD1g42CapoxUtq1B2/clz4eRUzLETMA7k7KboNjbZtWoGjFWZ60cbIn6LvP5b1J8+P8ALAywLt3ikta3RpwEdcO5JTz1/L+wqZTfoxiR6IpgcTHsTYvoCvTYXvewNYC4xJNty3QqDYF4mlnS9OhQIe101A5jNWDeJvJEBa0csm0i4w1OktzGUiCQCKjgTsAbM7hee9e6OgAWtLm1gY+k2MuIWTpdOQ4FrMjtPuC1dLSesWyMPrCM2h5BjMWC3HOCe35G4vTs7V6V/tr7hM6Bpi+pWPcf4VZw3QNJxALHgwYLpGQ2rzsf03jabKburpNp1NWHN1nO86wmYggyCNWxgcpOjtI8Q2nhX1msLK1+sObmh4ZUMNPmls9trb1ldRZGLhZ5HUaPdGi1DaJUzdH6GWr6lK3prC/nWd5HipP9rYc5Vaf2m+9c/VP8SHw+VdYv5MFvRNIfNHrUjcBTHzR3J2YyicqjPtN96mbUZ9Id49im5GNwkuqI/krRk0dwRhgGyOxSDVORQhg4pWyRoGwFINCPqwm6sIsBhTTFifqgEQZx9aLADVTanJSRxRGd/gjUwIdXkmcFLJSg8EagIQEzmKxJ4Ji4p6gINRLq1PrHcgJ4I1ARaiWopAN6fVG9GoCLVTavFTGnxTanJOwICOKYhTmmUxpIsCCEoU5pJuoTsCAhJTdSkiwHDr5rAeU7rtamHAdSCdQgidctGsHDPZIOV+C3pfa4+OxeXpHQZVw7w9rX6rSWyJ1XRmNyvHtIvDkWOakcfbU1b2zVg6UYikNWhiKlNsklrXkC8SYG2y0OC6OYHtAaBJAsAvc6X0eY1uu0ACw1YkyTe66EYJM3M3HcyOnTsYahpC6p1THkANJLnuJlxLw8lxP6QBXoM6TDqVGn1gIpshrdeYL4L4BNiSLxmthox0E0f7wgCCQBA5a3ZfuXp6R0R8nq2HowbbNZtipyxtBwfFLHlj7N7+fOxgsHjercZph4c2Lt1tW9+Wy/NMRw8VEcMz6De4JvkjPoN7lptpqj1UMUozlO7uu+yrxsTRwSBVbq6fDv+9GKTdhP2ne9TsZrl4/nyJ9fiURxLmgkPfYTYnZ2qv1I3u+073pdV+k77RT2E7fY9XEdIzBo1aurF5eTe15EIG9L1xlWqfaK8zqv0ner3JdUfpu7m/0pypswY8OmCjNan5pHsN6exIyrv7wfEKQaR4oflj2tZ/SvC6t30z3M9yfUd9L90KaG8GJ9ca+UT326U4oflAebGe5XXaUYgU2P1qLw4TAaZbOQOU23LJljvpN+yf6kFKg5uRbHJ3q86yaUa3MGTg4OUdOONd9l9KNczTGrtpsPLWHtKsN02dtojsefa1Y2H/o95HsS1n/RH2j/AEqdKB+n8K+sPz/Q3LdNmbaLhyeD7ApW6aUNtOr+4f8AMFgdd30f3h7k/Wn6J/d96NCMb9L4R/4v6nRWaVYct1orNGWsactB3SDE5WRDSnDH8rHOm8exc6p4t4Bb5+ob6ts4vk7gg6/g77J9iHjXY14+k4JXqTW+2/Veeh04dP4Y/lmdsjxCnb0zhzlVp/bC5V8pHH7D/wClOcQ3f3gjxS5YP0bB2m/odXbjKbsntPJzSja+y5Ga7BB8wwQYLm3AIJGe0SFPVxLHOLmhlMnINIseF7J8vazXfo8HPSpvpd1t8Op1YVRwS60HYqfR2KbVpte3JwFjsIMOaeRkK3qAjKIWOjhyi4txfVBFLX+IULqRUeW9KiSyexJU3VTxSToC0ADx9SpdL0Yo1PqH/VXGvixA/wBVW6XqzQqztYVcJe0hWYvAt89vNbk0A9oDthDu0GRKw2CPnt5jxW/p+iF1H1GyPCUQGwLAbO37yqWkY/s1b6h8QvQpbl5+k392rfUPsSl7pkwf3Y/Ffmc5lBW9E8j4JNchqnzTyPguce9TPpRlJrmtlrTYZgHYoqnRdB1nUaR502H2KTo980qZ3sYe9oXIvKVpJiaHSFRlPEVKbAymQ1ryAJYJtzXTnJRVs8Xw+GebJoi6Ol4vRrB6jv7Jh51XGRRpgzBvIauT+TPA0q+LDKzBUaaL3Q641gacHnc968cab43L5XVM2glp8QvY8kdX8YNH/RqD+H3LWcoznGkdmGHLw+DLrldram9qs1+n2i2EoYKrVpUQyo004Ic+2tWY02LoycRkuc9A4dtXE0KbxLH1WMcASJDngG4uM11rypVPxZX50f8A7FJcd0Uqn5dhP+4o/wA1qM0Upqh+n55vhpuTbdv8kdK0n0FwdHC161MVA6nTc9s1CRIFpBFwvF0G0PoY3Duq1H1WubVdT8wsAgU6bh6TDfzyugabN/F+L/UVP4SuT6IaeuwNF1IUBV1qhqSahYRLGN1Y1HfQmeKucYKatbGvw+fiMnDy0ybla7/c2lTyW0NmIrjmKZ8GhRP8lbMm4pw+tSDvBwWr0R6ZONwrMQWdXrF41dbXjUeW5wJmNyzHS/lObh8TVonDF3VPLNYVAJ1dsFlu9U4YkraMGPiuNlNwi3a69DHaK6MOxr6rW1RT6oNMlhdraxcNjhHo8c1U0l6FODr9S54edVr9YAtHna1oJP0VrfIzU1qmLP6NL1uqrxvK1V1ekD+pp+L1rvGuXq7nVhxU3xjxN+zX6IGnoRiHYUYoPo9X1RrQXP19UMLyI1ImBvVHoDRmvjA80dTzCA7Wdq+kDEWM5FdMwzo6Cn/yDj/8ZxXjeRV808Uf06Y/dd71fJjqivJg/wCQy8rJPa4ul8zOVfJ9jwJ6pruVRknlJCz3yKp1vU6hFXWFPUNna5MBt8rkd6610Xp11vSL8CaGrqvqsbUD9aTS1jduqNWQ1203heHpjRDenMERH+86ku5tqvbrHsDR+ylPDGri+9Dweo5tWnLFe7a/PyZR2iGOH/hanZqnwcV53SPR1agQK1J9MunV1wRMRMb4kd67NpfpnS6PdTbUp1H9YHEamrbULQZ1iPpepct8oGl9PHvomlTqMFNrwdfVuXlptquP0UsmKEVs9y+E47PmktUFpfdX9/Jni5Pqg7B3KmKi9nozoWvXZr0mazZLfTY24AmznDeFrTlGCuTpfjsdLmR7nqaI9I6lTqnHzahtlZ8QPtWHMNW4bT3HwWA6S0eq0aDKrgQbio0EEsOudRwLSRBGrtsedtXo90j8opBxPnjzag/SHzv2hB7xsWOM4ZFqg77Hn/V+Hi3z4dOj+PZ/7+3k9A37E0qQsCB0KqZwxSNyZNq8ElOlgM+xm264Xn9Kvd1T5NtU2XsudlaVR6YYOoqfVJ+/grjH2kFGMwnpt5jxXQqQ80X7Fz3Cem3mPFdBYZAjcurIGM1ufPJedpN/dqvFh9i9NpzXnaR3w9UWu0i9hfbPtUS91l4XWSPxX5nLGPTVKliog6yYlaNHt9R9LdD1Jw9D9VS/ltVu68rRiprYPDHfQpH/ANpq5X5X3kY8AEgdRTyJHz6i6Mp6Y2eTw8O82VwuupvvKez8WYi35o92IpSuc+SX/mLf1VX+ELHlx2kntWk8m2K6vpKgSYDi+n9um4NHa7VHatbmappnYjwrw8NOF31f0Op+U1s9GYj/AAz3V6ZXGtFf79hP+5ofzmLu2lPRxxOEr0GxrPYQ2bDWBDmSdgloXKdDND8V8tpOq0X0mUajajnPEAmmdZrWn50uDRabSVeWLc1Rq8DlhHBNSf8AKOq6aO/F+L/UVf4CvnVd+0/xQp9HYkn51PqxzqODB/EuAqeI6oy+lL2JfE7p5K3fi2l9ar/NcuT6bn8YYv8AXPXVvJZ/y2l9ar/NcuU6b/8AMMX+uenl/toXB/8Abyf7/M2PkTPnYvlR8ay8jytn8YH9TT/zK/5F8SBiMRTOb6bXj/DeQf5vqK9nygaD18XiWVqDmXY1jw8lurql0PsDIhwEZ+btmwk5YqQOccfHOU3Sr9Eeswx0F/6e714QrxvIrahiT/1W+qn9697S0NwvRNWnMhuHbh2k5nWa2i3tvJ7V4nkXb/ZsQf8ArD1Um+9ZP80vwNVO+GyS8yRsMH0NhaVWpiKdJoqvLy941nuJLiakXMEmZDRw4LljunPlnTlCqAQxtWnTphwh2pTLjLhsJcXmNkgbFpvJ90j/AG7pPDk54itWYP8AHeyp/wDl3FeRj+jOq0hpQIbVe2uObmP1/wB9jz2pTdpV5KwR0Tmpu3o2+R0Dp+tgQWfLfkswdTrxSJiRravWDKYyXHvKNUwpxbfkfU9V1LJ6gMDNfrKkzqW1o1PUukab6Fux9Sm8VxSFNpbBYXzLpn0hGxcv0z0YOAqU6ZqirrsL51NSIcWx6TpySzXT228mT05Y1Je29W+382M+CumeTz+6H9a/+Fi5mtvodpDh6GH1KtQtdrudGo91iGxdrSNhXD9UhOeCoJt2uh1squJuntBBBAIIIINwQbEHeFgmgYHHhjHTTqaoLQbt1z5gdxBuNuq7ivc6Y0qpU8OKtI67qmsKQIIktJa5zgYOqCO3LiMrongXV65r1DrBp1iT86pmO7P7K0/SsGWGqctl0ry/2NXI4xxTc/do3jqxnMfGxIYg7T2KIuzvPBMRuMLrWzyxcGOj4CSpRxSRqYWy2X8/jxVPpYk0apNvNKvhpI9+3uVTpn/gVd4afgrJDqijGYT028x4rfsd5rY3BYDCem3mFvqPoN5BdNiYTRc968/SMf2ep9Un1L0A4SexUdIf7vU4MJ7hKiXQrF/cj8UcjSTJLSPan0TohfA4T/t6P8tq5f5YWxjmHfh2fzKoWTZ0viAA1uIrtaAAGirUDQAIAADoA4KtWrueZe5zzvc4uMbpcVnnlUo0c3h+ClizPI35+oCKlVLXBzTquaQ5pGYc0y0jkQECSwHSO6aK6bYfFU269RlKvk6m9wbLt9MugOBzgXG3efexHSdCm3WfXpMaNrqjGjvJXzaUIYNwWwuIdbo5M/SouVxlS8Ubnyk6YNxZbQoEmgx2sX3HWPggEA31GgmJzJnYCcOkksMpOTtnQw4o4oaInU9A9NcHhcFTo1qjm1GuqEgU6jvSqOcLtbGRG1c/0mxrK+LxFanJZUqOc2RBg5SDkvMTyqlkbikRi4aGPJLIm7f3su9D9J1MNWZWpGHsMiciMnNO8EEg811LD+VnDFoL6FdrouG9W9s7muL2k8yAuQApwEQySj0DPwmPO05Lc1Om+mb8eWta006DDrNaSC5zojXfFhAJAaJiTczYtD9N3YCk+m2gKuu/X1jULI81rYgMM+jnO1ZXUO49xRjDv+g77J9yXMlq1D/pcfL5dbHq9GaSVKGNdjGNbrOfVcWEnVIrFxLSRcgFwP7IV/pLTuvWxNDEmnRbUoa+pAfB1xHny+TFyIjMrNjDv+i7uKQwzz80pKcullPhsbepx3qu/Q2B8qWO3Yccqb/bUWc6f6erYx7alctLmt1Rqt1QBJPiSqPyd271hN1Dt3rCbySapsUOFxweqMaZGlKkZh3EgASTYC1ycgN5U56PeDBhpmCCYIO4jMKDNTIsNRfVeym2S4nVaLwJJPYBLie0rqfR2Ep0aTKbJIb+8T6TjzMn1LMaF9G6rTWcLukM4N2u7T6hxWpmZ2fHFYsj7I876pxOufLj0XX4/t9yZ5nLwCAumB4ImsE5/G4oCIMe5Y7OUDCdAXHeEkakFF8PBHx2ws35QOlX0qTG03Aa5IcCASW6pPML32nbPasdp70Xrhtam1znC1SJIDWgw6N/uWXF725scKovLFS6fiZfD9M1A5vo57o9q0H4X1w2BqWH0d3asXUdq3OzhHiruE0uxVBpZQdqsJ1jLWOk2vLmyLAWnYtypSfVnZyPBjhtCLfwRrMTpB0hQDXV6dFgqML2SJlsEtPmPIvMxnyUWI0jxFbCse9jAyqHskA5tDddvpGDD29/NeBX0hqYllKm5zz1NN8Fxab6sebGQsFN0WKj8PRoNa4uBc+ACYLjqmRHmwBMqsqaia/CaeYnOMa37JB4DDUnlwe4MgSLOdJOQ9IQLFQmm36I3Zu9601TQgEg9aT+xH+a6s09DWReq/Lc371qOUa2N6PqeFTblK12VdPoZAtb9Fv73vShv0W+v3rYjQ6l+cqd7B/lTfgrRAguq97b9zVNmR+rcN+PyMfA+i3uTvcACdVtv0Qtr+CtC0dYebh2z5qb8GaGUP5a3uhLWiH6xw/h/JfcyeNdRt1OUXkNJm17AZ3VcPG5v2Wn2Lbt0Yww+Yftv9hRt0bwp/Jnf6dQ9npIeSLZixesYYwUZam/NL7mEkbm9w9ya24dwXQaGj+GGdEbfnVNnN1tiOn0Jh/zDOdz4o1ot+tYe0X9Puc5c4NuRIkTAvE39Uq3icYxxmk0sbul3qm6356CoTBoUvsNkbsxdFT6Mo/NoUhxFNgPgq1qqMEvV48xTSdLtexzh1c/SPeUza8/O9ZXUqVJsWDLfogc7RdTtbGToyIEQO1RqKfrniH1/Y5Q1jjkHHsJUjcDU/NVD+w8+xdUInaRnE3neNnehewtNjIF4N+1Gsh+ty/8fX9jmzMPiXUxSNB+q0kg9WRmZ2jOEw6DxP5l3e0eJXSaL7xBG0ZZ+5TNuCbSTGUSNo4JSytmvD1bJBNRiut72/1Oas0dxR/Jd76f9SlboxiNzBzd7gV0KqwDKD8ZhRtpB2Ug8bTyU80H61xHiPyf3MH+C2IEEPptIIIIc4wQZy1b3Cm/BmrUuazZ22fNua1xpGdnM2A4IXjcTnuzlUsu1GF+qZ3PWquq6diPq49EWAgRsAtEboScIzgFEwRPDfknBmPuIvxSVGgM1x4D42KQvO0fHBRm+1LhnyQ0IINZw70lH1f1u5JTQy2BnAtFp+MlW6YfrUalgPNOVwrVXcqHSZHUvj6JUwdTXxMd0zIUcOC4DeYXq9KdCAapb84hobxI3zvHrVHD+m36w8VuTRBawm5EEcDcTbtXbboyMznQfQzQ8vPzHOa0RmRafWtFUblz9ikoUg2wEZntJvmiqMmBF/uusWX3W/wEQOuPUgA+ApS3h4odUTPA88/WubqCxng7eyUdov2/G1ABbeCgz4JaqCw6h2zb4y9xT67bzB+OKAuIkRbkD2/eheL/AHfEo1CtCeJJ3+O5Km2CAc/YncIiCciOwjJCJk3ntUMGHrAEhtrZEcNiOi4H0jGwkDaq4PYeKKlYfdmp1NEOTXYndW2jd2dqk80w6x3gcc7qu0t79iEP2T2WPqRzBrJ5CAiNo5eB2KWnrZTI2b4UdJ5iCZvbkpg8HZ6lkU7LUrE88STtt65CBpvafjipNex5bULnZSPDZuTsBoOVjxlA6dluGaMuumDjOzjlM8LJgE10WMCYzt8BIjlwEhO88t0Xnmo2vE3te5zPNTQCDgLC2XqULzlPtVqBrWgiMtqjdRk5gHcAVLQqIGtuDJ70QaJnL49akdTblt5JNY2M+9FtC3ISwQjazYncAN/xtTWAmcvic0KQCJG5JOag3E8fgJKtYyT5QHAT2Lz+lo6up9Uq8GzHxZVOmKP+7qGcmn4hOC9tB3MnQ9JvMeK31E+a3ksDhj57ea3tD0W8gV2JFMlGYy2+CjxbrCBcG17oyZO4XUOKmBzWHL7j+BLK7MQ5p87LfKKrW+JQaom4GX+qF9EC2cdua5SYrJnVtvv9ibrt8etQNbfbyRNbw2QqtFWG+vYAfcULXCd5iexKjRJ9spNpbRmeyyewAiqDI2Z3TsJPwERowcstnNR1QN/rCVIVIFx5nu7UURkfaOHBCWn4+5ET3bbeKKQbC6pwIBzRDbMJp3TPEyOUppB3Ts4JaExaUxal/A5owO4oKYDjAsc5M9+SMTlEjbGziloDSh2N2jvhSEHeq5q8HAezIBP1gNr2z4Tu3p6X5CiYzGYPNMJkZDfGSgpniZPbCdzhGYndfYj2g3JBrTb4Pem6kzftvHgotexyndO/gpOvgWMSBwVWx7iAMzIEd3vUjmk5nffwULy69iBvjxSdWnKOKBh6nEbL+5NUG7duKanWIg7SpTU2ROzbYIEC1xJvfkPjghLgLIqLtawm3HjtRPE2sR6uSAJ2ZZpKsGjcfWUkbDJKNUQZOzvBKr9Kx1FTziTq5bYjNRdYBk6N0GJ4XUHSL5pvgfN3gWA4+xXBe0h0Zyh6TeY8VvsP6IWAo+k3mPFdAw58xtti6rBin2+CCuJAhEeO9Q48kAEf6LHl9x/AQPViAZBz27k+oBEWveVTp44xnrdm71BF8sMS4wdg3jdK5eljot9QIJBBvF9ucx3Jvkt9UwMztyG0b1VOM82w2zn6wpR0gYvcbCb52jLwKVMKFiqbxEap7TEcbZqam4wYyi4ziOahq4y0EmJtcC+yBKjFZ7pPrI27EUwosawBE9me3JE8NlVOuIsSD4pfKSTnB5g+CWkWkvdTfLWHIjZv5piwCxsdg39iq0MY6bkbz5xuB23QDFPuBlsg3HDJGgNJfZTE7InPYJyJQPpCZAz4gXVJtZ4mR3Rkdpshc4yQd27hkU9AaS9UowZ5bB7DdEDI2wBI7dvJeaS7fb6uZjYjl5GYEZ2ifXfkjSOixGRve05o2YYZ2jmquo+3uM92xV6bXNg2BmbR8FPSFFzUa2wIEmD7jCZzI+cLZ3CrvoOJuRBGsZgGdo4IKmEdn3ZRyRpQtCLraPK152Z7Iuk9zHQA8CM5gX2fBXmupunhE5pNpE3A7xu25WzT0IrSi/1c5zlly5ISzhl/qFUw73ZiQRt3crI3YipOZ9vaSEaBOJbbSJ3nhPfyRVqEOkCwgm8i+/Z2Kgca42m20R9yBldzR6Tu+x4ZI0Mek9Ak3MDw5IdgMxwz7FFQxI+cO7L44o/lDCZiOBi3JKmKgQ+MvBOp3Fv5xvekjfwLfwVqYuez2KHpNo6t/JJJXD30UZun6Q5jxW8o+g3kEkl1mJkk37vFU+mXEUSQYMnwCSSxz91iXU8zECwPD2qagJBnd7UklzWWwA30VYxdha3LtSSSAqVB532farJHnftf5SkkhgBUzP1T4hPtb9YJJIAPYezxULfQ+OKSSQixU+b2exQU8zzCSSS6AizhtvJA6z7fFkkkdw7leo4ipAJAt4Jg8mQSc0klZRHOajp+1OkmgGfbVAyv4FGD5naB6ikkmBdwLjqDs9qs4nIcikksb6k9ynWFnc2+Cd48w8x4OSSVIYONHofqx4lV6GT+SSSa6DHe8gwCQEkkkw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292" name="Picture 4" descr="http://sojournfoundation.org/wp-content/uploads/2012/08/Fu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37654" y="5246152"/>
            <a:ext cx="7206346" cy="16118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Intelligent Run Control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760132" y="620688"/>
            <a:ext cx="3240360" cy="6012079"/>
            <a:chOff x="9502726" y="20177745"/>
            <a:chExt cx="6480720" cy="11995769"/>
          </a:xfrm>
        </p:grpSpPr>
        <p:grpSp>
          <p:nvGrpSpPr>
            <p:cNvPr id="5" name="Group 4"/>
            <p:cNvGrpSpPr/>
            <p:nvPr/>
          </p:nvGrpSpPr>
          <p:grpSpPr>
            <a:xfrm>
              <a:off x="9862766" y="20177745"/>
              <a:ext cx="6120680" cy="11995769"/>
              <a:chOff x="8206582" y="20249753"/>
              <a:chExt cx="6120680" cy="11995769"/>
            </a:xfrm>
          </p:grpSpPr>
          <p:sp>
            <p:nvSpPr>
              <p:cNvPr id="7" name="Decision 21"/>
              <p:cNvSpPr/>
              <p:nvPr/>
            </p:nvSpPr>
            <p:spPr bwMode="auto">
              <a:xfrm>
                <a:off x="9430718" y="27378545"/>
                <a:ext cx="3960440" cy="3168352"/>
              </a:xfrm>
              <a:prstGeom prst="flowChartDecision">
                <a:avLst/>
              </a:prstGeom>
              <a:gradFill flip="none" rotWithShape="1">
                <a:gsLst>
                  <a:gs pos="0">
                    <a:srgbClr val="FF6600"/>
                  </a:gs>
                  <a:gs pos="100000">
                    <a:srgbClr val="FFFF00"/>
                  </a:gs>
                </a:gsLst>
                <a:lin ang="18900000" scaled="0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rPr>
                  <a:t>Does statistic meet criteria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206582" y="20249753"/>
                <a:ext cx="6120680" cy="11995769"/>
                <a:chOff x="8206582" y="20249753"/>
                <a:chExt cx="6120680" cy="11995769"/>
              </a:xfrm>
            </p:grpSpPr>
            <p:sp>
              <p:nvSpPr>
                <p:cNvPr id="9" name="Process 20"/>
                <p:cNvSpPr/>
                <p:nvPr/>
              </p:nvSpPr>
              <p:spPr bwMode="auto">
                <a:xfrm>
                  <a:off x="9862766" y="21833929"/>
                  <a:ext cx="3096344" cy="936104"/>
                </a:xfrm>
                <a:prstGeom prst="flowChartProcess">
                  <a:avLst/>
                </a:prstGeom>
                <a:solidFill>
                  <a:srgbClr val="008000">
                    <a:alpha val="68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BEGIN</a:t>
                  </a:r>
                  <a:r>
                    <a:rPr kumimoji="0" lang="en-US" sz="16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 Run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10" name="Process 37"/>
                <p:cNvSpPr/>
                <p:nvPr/>
              </p:nvSpPr>
              <p:spPr bwMode="auto">
                <a:xfrm>
                  <a:off x="8206582" y="20249753"/>
                  <a:ext cx="3708412" cy="576064"/>
                </a:xfrm>
                <a:prstGeom prst="flowChartProcess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Define</a:t>
                  </a:r>
                  <a:r>
                    <a:rPr kumimoji="0" lang="en-US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 Region of interest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11" name="Process 38"/>
                <p:cNvSpPr/>
                <p:nvPr/>
              </p:nvSpPr>
              <p:spPr bwMode="auto">
                <a:xfrm>
                  <a:off x="9862766" y="23850153"/>
                  <a:ext cx="3096344" cy="108012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/>
                    <a:t>Update from DAE &amp; Reduce data to S(</a:t>
                  </a:r>
                  <a:r>
                    <a:rPr lang="en-US" sz="1200" dirty="0" err="1" smtClean="0"/>
                    <a:t>q,w</a:t>
                  </a:r>
                  <a:r>
                    <a:rPr lang="en-US" sz="1200" dirty="0" smtClean="0"/>
                    <a:t>)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12" name="Process 40"/>
                <p:cNvSpPr/>
                <p:nvPr/>
              </p:nvSpPr>
              <p:spPr bwMode="auto">
                <a:xfrm>
                  <a:off x="9862766" y="25506337"/>
                  <a:ext cx="3096344" cy="108012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Calculate</a:t>
                  </a:r>
                  <a:r>
                    <a:rPr kumimoji="0" lang="en-US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 statistic for ROI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13" name="Process 41"/>
                <p:cNvSpPr/>
                <p:nvPr/>
              </p:nvSpPr>
              <p:spPr bwMode="auto">
                <a:xfrm>
                  <a:off x="11014894" y="21041841"/>
                  <a:ext cx="3312368" cy="504057"/>
                </a:xfrm>
                <a:prstGeom prst="flowChartProcess">
                  <a:avLst/>
                </a:prstGeom>
                <a:solidFill>
                  <a:srgbClr val="FF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Define</a:t>
                  </a:r>
                  <a:r>
                    <a:rPr kumimoji="0" lang="en-US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pitchFamily="18" charset="0"/>
                    </a:rPr>
                    <a:t> error bar criteria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3031118" y="28054806"/>
                  <a:ext cx="1295128" cy="7467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NO</a:t>
                  </a:r>
                  <a:endParaRPr lang="en-US" b="1" dirty="0"/>
                </a:p>
              </p:txBody>
            </p:sp>
            <p:cxnSp>
              <p:nvCxnSpPr>
                <p:cNvPr id="15" name="Straight Connector 14"/>
                <p:cNvCxnSpPr>
                  <a:stCxn id="10" idx="2"/>
                  <a:endCxn id="9" idx="0"/>
                </p:cNvCxnSpPr>
                <p:nvPr/>
              </p:nvCxnSpPr>
              <p:spPr bwMode="auto">
                <a:xfrm>
                  <a:off x="10060788" y="20825817"/>
                  <a:ext cx="1350150" cy="1008111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>
                  <a:stCxn id="13" idx="2"/>
                  <a:endCxn id="9" idx="0"/>
                </p:cNvCxnSpPr>
                <p:nvPr/>
              </p:nvCxnSpPr>
              <p:spPr bwMode="auto">
                <a:xfrm flipH="1">
                  <a:off x="11410938" y="21545897"/>
                  <a:ext cx="1260140" cy="288031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>
                  <a:stCxn id="9" idx="2"/>
                  <a:endCxn id="11" idx="0"/>
                </p:cNvCxnSpPr>
                <p:nvPr/>
              </p:nvCxnSpPr>
              <p:spPr bwMode="auto">
                <a:xfrm>
                  <a:off x="11410938" y="22770033"/>
                  <a:ext cx="0" cy="108012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>
                  <a:stCxn id="11" idx="2"/>
                  <a:endCxn id="12" idx="0"/>
                </p:cNvCxnSpPr>
                <p:nvPr/>
              </p:nvCxnSpPr>
              <p:spPr bwMode="auto">
                <a:xfrm>
                  <a:off x="11410938" y="24930273"/>
                  <a:ext cx="0" cy="5760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>
                  <a:stCxn id="12" idx="2"/>
                  <a:endCxn id="7" idx="0"/>
                </p:cNvCxnSpPr>
                <p:nvPr/>
              </p:nvCxnSpPr>
              <p:spPr bwMode="auto">
                <a:xfrm>
                  <a:off x="11410938" y="26586457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11413034" y="23274089"/>
                  <a:ext cx="2664296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>
                  <a:off x="14039230" y="23274089"/>
                  <a:ext cx="0" cy="568863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>
                  <a:stCxn id="7" idx="3"/>
                </p:cNvCxnSpPr>
                <p:nvPr/>
              </p:nvCxnSpPr>
              <p:spPr bwMode="auto">
                <a:xfrm>
                  <a:off x="13391158" y="28962721"/>
                  <a:ext cx="648072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1374934" y="30394169"/>
                  <a:ext cx="1296144" cy="7467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YES</a:t>
                  </a:r>
                  <a:endParaRPr lang="en-US" b="1" dirty="0"/>
                </a:p>
              </p:txBody>
            </p:sp>
            <p:cxnSp>
              <p:nvCxnSpPr>
                <p:cNvPr id="24" name="Straight Arrow Connector 23"/>
                <p:cNvCxnSpPr>
                  <a:stCxn id="7" idx="2"/>
                  <a:endCxn id="25" idx="0"/>
                </p:cNvCxnSpPr>
                <p:nvPr/>
              </p:nvCxnSpPr>
              <p:spPr bwMode="auto">
                <a:xfrm>
                  <a:off x="11410938" y="30546898"/>
                  <a:ext cx="20864" cy="76252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25" name="Process 101"/>
                <p:cNvSpPr/>
                <p:nvPr/>
              </p:nvSpPr>
              <p:spPr bwMode="auto">
                <a:xfrm>
                  <a:off x="9883630" y="31309418"/>
                  <a:ext cx="3096344" cy="936104"/>
                </a:xfrm>
                <a:prstGeom prst="flowChartProcess">
                  <a:avLst/>
                </a:prstGeom>
                <a:solidFill>
                  <a:srgbClr val="FF0000">
                    <a:alpha val="63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 smtClean="0"/>
                    <a:t>END run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</p:grpSp>
        <p:sp>
          <p:nvSpPr>
            <p:cNvPr id="6" name="Left Brace 5"/>
            <p:cNvSpPr/>
            <p:nvPr/>
          </p:nvSpPr>
          <p:spPr bwMode="auto">
            <a:xfrm>
              <a:off x="9502726" y="23490113"/>
              <a:ext cx="1800200" cy="3240360"/>
            </a:xfrm>
            <a:prstGeom prst="leftBrac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900" y="3717032"/>
            <a:ext cx="3007840" cy="306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429718" y="1127187"/>
            <a:ext cx="2558106" cy="2733861"/>
            <a:chOff x="717750" y="25362321"/>
            <a:chExt cx="6840760" cy="685544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7750" y="25362321"/>
              <a:ext cx="6840760" cy="685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/>
            <p:nvPr/>
          </p:nvSpPr>
          <p:spPr bwMode="auto">
            <a:xfrm>
              <a:off x="4750198" y="28818705"/>
              <a:ext cx="504056" cy="864096"/>
            </a:xfrm>
            <a:prstGeom prst="rect">
              <a:avLst/>
            </a:prstGeom>
            <a:solidFill>
              <a:srgbClr val="FFFF00">
                <a:alpha val="78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773424" y="4193519"/>
            <a:ext cx="294519" cy="2043793"/>
          </a:xfrm>
          <a:prstGeom prst="rect">
            <a:avLst/>
          </a:prstGeom>
          <a:solidFill>
            <a:srgbClr val="FF6600">
              <a:alpha val="5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33" name="Straight Connector 32"/>
          <p:cNvCxnSpPr>
            <a:stCxn id="31" idx="3"/>
            <a:endCxn id="6" idx="1"/>
          </p:cNvCxnSpPr>
          <p:nvPr/>
        </p:nvCxnSpPr>
        <p:spPr bwMode="auto">
          <a:xfrm>
            <a:off x="2126146" y="2677843"/>
            <a:ext cx="3633986" cy="414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6" idx="1"/>
          </p:cNvCxnSpPr>
          <p:nvPr/>
        </p:nvCxnSpPr>
        <p:spPr bwMode="auto">
          <a:xfrm flipV="1">
            <a:off x="4067943" y="3092798"/>
            <a:ext cx="1692189" cy="1560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54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Future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Scattering Corrections</a:t>
            </a:r>
          </a:p>
          <a:p>
            <a:r>
              <a:rPr lang="en-GB" dirty="0" smtClean="0"/>
              <a:t>Integration with Third Party simulation codes</a:t>
            </a:r>
          </a:p>
          <a:p>
            <a:pPr lvl="1"/>
            <a:r>
              <a:rPr lang="en-GB" dirty="0" err="1" smtClean="0"/>
              <a:t>McPhase</a:t>
            </a:r>
            <a:r>
              <a:rPr lang="en-GB" dirty="0" smtClean="0"/>
              <a:t>, GULP, Gaussian, CASTEP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Simulation first, Optimisation later</a:t>
            </a:r>
          </a:p>
          <a:p>
            <a:r>
              <a:rPr lang="en-GB" dirty="0" smtClean="0"/>
              <a:t>Better use of facility / cloud resources</a:t>
            </a:r>
            <a:endParaRPr lang="en-GB" dirty="0"/>
          </a:p>
          <a:p>
            <a:pPr lvl="1"/>
            <a:r>
              <a:rPr lang="en-GB" dirty="0" smtClean="0"/>
              <a:t>Remote desktop – Performance and stability</a:t>
            </a:r>
          </a:p>
          <a:p>
            <a:pPr lvl="1"/>
            <a:r>
              <a:rPr lang="en-GB" dirty="0" smtClean="0"/>
              <a:t>Client server Mantid</a:t>
            </a:r>
          </a:p>
          <a:p>
            <a:pPr lvl="1"/>
            <a:r>
              <a:rPr lang="en-GB" dirty="0" smtClean="0"/>
              <a:t>Web based UI</a:t>
            </a:r>
          </a:p>
          <a:p>
            <a:pPr lvl="1"/>
            <a:r>
              <a:rPr lang="en-GB" dirty="0" smtClean="0"/>
              <a:t>Parallel visualisation rendering</a:t>
            </a:r>
          </a:p>
        </p:txBody>
      </p:sp>
    </p:spTree>
    <p:extLst>
      <p:ext uri="{BB962C8B-B14F-4D97-AF65-F5344CB8AC3E}">
        <p14:creationId xmlns:p14="http://schemas.microsoft.com/office/powerpoint/2010/main" val="39501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Future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r>
              <a:rPr lang="en-GB" dirty="0"/>
              <a:t>Technique specific training courses</a:t>
            </a:r>
          </a:p>
          <a:p>
            <a:r>
              <a:rPr lang="en-GB" dirty="0" smtClean="0"/>
              <a:t>Support for imaging instruments</a:t>
            </a:r>
          </a:p>
          <a:p>
            <a:r>
              <a:rPr lang="en-GB" dirty="0" smtClean="0"/>
              <a:t>Further experimental planning tools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22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19377</TotalTime>
  <Words>207</Words>
  <Application>Microsoft Office PowerPoint</Application>
  <PresentationFormat>On-screen Show (4:3)</PresentationFormat>
  <Paragraphs>60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Lucida Sans</vt:lpstr>
      <vt:lpstr>Times</vt:lpstr>
      <vt:lpstr>ISIS Small Bottom Banner</vt:lpstr>
      <vt:lpstr>1_ISIS Small Bottom Banner</vt:lpstr>
      <vt:lpstr>PowerPoint Presentation</vt:lpstr>
      <vt:lpstr>Contributors</vt:lpstr>
      <vt:lpstr>Instrument View</vt:lpstr>
      <vt:lpstr>Scripting</vt:lpstr>
      <vt:lpstr>Professional Development</vt:lpstr>
      <vt:lpstr>Future Plans</vt:lpstr>
      <vt:lpstr>Intelligent Run Control</vt:lpstr>
      <vt:lpstr>More Future Tasks</vt:lpstr>
      <vt:lpstr>More Future Tasks</vt:lpstr>
    </vt:vector>
  </TitlesOfParts>
  <Company>CCLRC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Draper, Nick (-,RAL,ISIS)</cp:lastModifiedBy>
  <cp:revision>498</cp:revision>
  <dcterms:created xsi:type="dcterms:W3CDTF">2007-04-16T13:36:05Z</dcterms:created>
  <dcterms:modified xsi:type="dcterms:W3CDTF">2015-06-25T14:39:49Z</dcterms:modified>
</cp:coreProperties>
</file>