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9931400" cy="14351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tesino Pouzols, Federico (STFC,RAL,ISIS)" initials="MPF"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5"/>
    <a:srgbClr val="000066"/>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06" autoAdjust="0"/>
    <p:restoredTop sz="90929" autoAdjust="0"/>
  </p:normalViewPr>
  <p:slideViewPr>
    <p:cSldViewPr>
      <p:cViewPr>
        <p:scale>
          <a:sx n="20" d="100"/>
          <a:sy n="20" d="100"/>
        </p:scale>
        <p:origin x="-1962" y="241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4520"/>
        <p:guide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3606" cy="717550"/>
          </a:xfrm>
          <a:prstGeom prst="rect">
            <a:avLst/>
          </a:prstGeom>
        </p:spPr>
        <p:txBody>
          <a:bodyPr vert="horz" lIns="132732" tIns="66366" rIns="132732" bIns="66366" rtlCol="0"/>
          <a:lstStyle>
            <a:lvl1pPr algn="l">
              <a:defRPr sz="1700"/>
            </a:lvl1pPr>
          </a:lstStyle>
          <a:p>
            <a:endParaRPr lang="en-GB"/>
          </a:p>
        </p:txBody>
      </p:sp>
      <p:sp>
        <p:nvSpPr>
          <p:cNvPr id="3" name="Date Placeholder 2"/>
          <p:cNvSpPr>
            <a:spLocks noGrp="1"/>
          </p:cNvSpPr>
          <p:nvPr>
            <p:ph type="dt" sz="quarter" idx="1"/>
          </p:nvPr>
        </p:nvSpPr>
        <p:spPr>
          <a:xfrm>
            <a:off x="5625497" y="0"/>
            <a:ext cx="4303606" cy="717550"/>
          </a:xfrm>
          <a:prstGeom prst="rect">
            <a:avLst/>
          </a:prstGeom>
        </p:spPr>
        <p:txBody>
          <a:bodyPr vert="horz" lIns="132732" tIns="66366" rIns="132732" bIns="66366" rtlCol="0"/>
          <a:lstStyle>
            <a:lvl1pPr algn="r">
              <a:defRPr sz="1700"/>
            </a:lvl1pPr>
          </a:lstStyle>
          <a:p>
            <a:fld id="{E78E1D5F-7523-4815-A670-60864F601D30}" type="datetimeFigureOut">
              <a:rPr lang="en-GB" smtClean="0"/>
              <a:pPr/>
              <a:t>12/10/2016</a:t>
            </a:fld>
            <a:endParaRPr lang="en-GB"/>
          </a:p>
        </p:txBody>
      </p:sp>
      <p:sp>
        <p:nvSpPr>
          <p:cNvPr id="4" name="Footer Placeholder 3"/>
          <p:cNvSpPr>
            <a:spLocks noGrp="1"/>
          </p:cNvSpPr>
          <p:nvPr>
            <p:ph type="ftr" sz="quarter" idx="2"/>
          </p:nvPr>
        </p:nvSpPr>
        <p:spPr>
          <a:xfrm>
            <a:off x="2" y="13630960"/>
            <a:ext cx="4303606" cy="717550"/>
          </a:xfrm>
          <a:prstGeom prst="rect">
            <a:avLst/>
          </a:prstGeom>
        </p:spPr>
        <p:txBody>
          <a:bodyPr vert="horz" lIns="132732" tIns="66366" rIns="132732" bIns="66366" rtlCol="0" anchor="b"/>
          <a:lstStyle>
            <a:lvl1pPr algn="l">
              <a:defRPr sz="1700"/>
            </a:lvl1pPr>
          </a:lstStyle>
          <a:p>
            <a:endParaRPr lang="en-GB"/>
          </a:p>
        </p:txBody>
      </p:sp>
      <p:sp>
        <p:nvSpPr>
          <p:cNvPr id="5" name="Slide Number Placeholder 4"/>
          <p:cNvSpPr>
            <a:spLocks noGrp="1"/>
          </p:cNvSpPr>
          <p:nvPr>
            <p:ph type="sldNum" sz="quarter" idx="3"/>
          </p:nvPr>
        </p:nvSpPr>
        <p:spPr>
          <a:xfrm>
            <a:off x="5625497" y="13630960"/>
            <a:ext cx="4303606" cy="717550"/>
          </a:xfrm>
          <a:prstGeom prst="rect">
            <a:avLst/>
          </a:prstGeom>
        </p:spPr>
        <p:txBody>
          <a:bodyPr vert="horz" lIns="132732" tIns="66366" rIns="132732" bIns="66366" rtlCol="0" anchor="b"/>
          <a:lstStyle>
            <a:lvl1pPr algn="r">
              <a:defRPr sz="17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3606" cy="717550"/>
          </a:xfrm>
          <a:prstGeom prst="rect">
            <a:avLst/>
          </a:prstGeom>
        </p:spPr>
        <p:txBody>
          <a:bodyPr vert="horz" lIns="132732" tIns="66366" rIns="132732" bIns="66366" rtlCol="0"/>
          <a:lstStyle>
            <a:lvl1pPr algn="l">
              <a:defRPr sz="1700"/>
            </a:lvl1pPr>
          </a:lstStyle>
          <a:p>
            <a:endParaRPr lang="en-GB"/>
          </a:p>
        </p:txBody>
      </p:sp>
      <p:sp>
        <p:nvSpPr>
          <p:cNvPr id="3" name="Date Placeholder 2"/>
          <p:cNvSpPr>
            <a:spLocks noGrp="1"/>
          </p:cNvSpPr>
          <p:nvPr>
            <p:ph type="dt" idx="1"/>
          </p:nvPr>
        </p:nvSpPr>
        <p:spPr>
          <a:xfrm>
            <a:off x="5625497" y="0"/>
            <a:ext cx="4303606" cy="717550"/>
          </a:xfrm>
          <a:prstGeom prst="rect">
            <a:avLst/>
          </a:prstGeom>
        </p:spPr>
        <p:txBody>
          <a:bodyPr vert="horz" lIns="132732" tIns="66366" rIns="132732" bIns="66366" rtlCol="0"/>
          <a:lstStyle>
            <a:lvl1pPr algn="r">
              <a:defRPr sz="1700"/>
            </a:lvl1pPr>
          </a:lstStyle>
          <a:p>
            <a:fld id="{376B4F07-E738-4DFD-883D-BE3839CD703B}" type="datetimeFigureOut">
              <a:rPr lang="en-GB" smtClean="0"/>
              <a:pPr/>
              <a:t>12/10/2016</a:t>
            </a:fld>
            <a:endParaRPr lang="en-GB"/>
          </a:p>
        </p:txBody>
      </p:sp>
      <p:sp>
        <p:nvSpPr>
          <p:cNvPr id="4" name="Slide Image Placeholder 3"/>
          <p:cNvSpPr>
            <a:spLocks noGrp="1" noRot="1" noChangeAspect="1"/>
          </p:cNvSpPr>
          <p:nvPr>
            <p:ph type="sldImg" idx="2"/>
          </p:nvPr>
        </p:nvSpPr>
        <p:spPr>
          <a:xfrm>
            <a:off x="3065463" y="1076325"/>
            <a:ext cx="3800475" cy="5381625"/>
          </a:xfrm>
          <a:prstGeom prst="rect">
            <a:avLst/>
          </a:prstGeom>
          <a:noFill/>
          <a:ln w="12700">
            <a:solidFill>
              <a:prstClr val="black"/>
            </a:solidFill>
          </a:ln>
        </p:spPr>
        <p:txBody>
          <a:bodyPr vert="horz" lIns="132732" tIns="66366" rIns="132732" bIns="66366" rtlCol="0" anchor="ctr"/>
          <a:lstStyle/>
          <a:p>
            <a:endParaRPr lang="en-GB"/>
          </a:p>
        </p:txBody>
      </p:sp>
      <p:sp>
        <p:nvSpPr>
          <p:cNvPr id="5" name="Notes Placeholder 4"/>
          <p:cNvSpPr>
            <a:spLocks noGrp="1"/>
          </p:cNvSpPr>
          <p:nvPr>
            <p:ph type="body" sz="quarter" idx="3"/>
          </p:nvPr>
        </p:nvSpPr>
        <p:spPr>
          <a:xfrm>
            <a:off x="993140" y="6816725"/>
            <a:ext cx="7945120" cy="6457950"/>
          </a:xfrm>
          <a:prstGeom prst="rect">
            <a:avLst/>
          </a:prstGeom>
        </p:spPr>
        <p:txBody>
          <a:bodyPr vert="horz" lIns="132732" tIns="66366" rIns="132732" bIns="663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13630960"/>
            <a:ext cx="4303606" cy="717550"/>
          </a:xfrm>
          <a:prstGeom prst="rect">
            <a:avLst/>
          </a:prstGeom>
        </p:spPr>
        <p:txBody>
          <a:bodyPr vert="horz" lIns="132732" tIns="66366" rIns="132732" bIns="66366" rtlCol="0" anchor="b"/>
          <a:lstStyle>
            <a:lvl1pPr algn="l">
              <a:defRPr sz="1700"/>
            </a:lvl1pPr>
          </a:lstStyle>
          <a:p>
            <a:endParaRPr lang="en-GB"/>
          </a:p>
        </p:txBody>
      </p:sp>
      <p:sp>
        <p:nvSpPr>
          <p:cNvPr id="7" name="Slide Number Placeholder 6"/>
          <p:cNvSpPr>
            <a:spLocks noGrp="1"/>
          </p:cNvSpPr>
          <p:nvPr>
            <p:ph type="sldNum" sz="quarter" idx="5"/>
          </p:nvPr>
        </p:nvSpPr>
        <p:spPr>
          <a:xfrm>
            <a:off x="5625497" y="13630960"/>
            <a:ext cx="4303606" cy="717550"/>
          </a:xfrm>
          <a:prstGeom prst="rect">
            <a:avLst/>
          </a:prstGeom>
        </p:spPr>
        <p:txBody>
          <a:bodyPr vert="horz" lIns="132732" tIns="66366" rIns="132732" bIns="66366" rtlCol="0" anchor="b"/>
          <a:lstStyle>
            <a:lvl1pPr algn="r">
              <a:defRPr sz="17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www.mantidproject.org/" TargetMode="Externa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gif"/><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206638563"/>
              </p:ext>
            </p:extLst>
          </p:nvPr>
        </p:nvGraphicFramePr>
        <p:xfrm>
          <a:off x="1066800" y="9140097"/>
          <a:ext cx="28346400" cy="43228896"/>
        </p:xfrm>
        <a:graphic>
          <a:graphicData uri="http://schemas.openxmlformats.org/drawingml/2006/table">
            <a:tbl>
              <a:tblPr/>
              <a:tblGrid>
                <a:gridCol w="9448800"/>
                <a:gridCol w="9448800"/>
                <a:gridCol w="9448800"/>
              </a:tblGrid>
              <a:tr h="29758910">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Overview and aim</a:t>
                      </a:r>
                    </a:p>
                    <a:p>
                      <a:pPr marL="0" marR="0" lvl="0" indent="0" algn="l" defTabSz="4173538" rtl="0" eaLnBrk="1" fontAlgn="base" latinLnBrk="0" hangingPunct="1">
                        <a:lnSpc>
                          <a:spcPct val="100000"/>
                        </a:lnSpc>
                        <a:spcBef>
                          <a:spcPct val="20000"/>
                        </a:spcBef>
                        <a:spcAft>
                          <a:spcPct val="0"/>
                        </a:spcAft>
                        <a:buClrTx/>
                        <a:buSzTx/>
                        <a:buFontTx/>
                        <a:buNone/>
                        <a:tabLst/>
                      </a:pPr>
                      <a:r>
                        <a:rPr lang="en-US" sz="2400" kern="1200" dirty="0" smtClean="0">
                          <a:solidFill>
                            <a:schemeClr val="tx1"/>
                          </a:solidFill>
                          <a:latin typeface="+mn-lt"/>
                          <a:ea typeface="+mn-ea"/>
                          <a:cs typeface="+mn-cs"/>
                        </a:rPr>
                        <a:t>We present a comparison of local minimizers for fitting a</a:t>
                      </a:r>
                      <a:r>
                        <a:rPr lang="en-US" sz="2400" kern="1200" baseline="0" dirty="0" smtClean="0">
                          <a:solidFill>
                            <a:schemeClr val="tx1"/>
                          </a:solidFill>
                          <a:latin typeface="+mn-lt"/>
                          <a:ea typeface="+mn-ea"/>
                          <a:cs typeface="+mn-cs"/>
                        </a:rPr>
                        <a:t> variety of datasets using the Mantid</a:t>
                      </a:r>
                      <a:r>
                        <a:rPr lang="en-US" sz="2400" kern="1200" baseline="30000" dirty="0" smtClean="0">
                          <a:solidFill>
                            <a:schemeClr val="tx1"/>
                          </a:solidFill>
                          <a:latin typeface="+mn-lt"/>
                          <a:ea typeface="+mn-ea"/>
                          <a:cs typeface="+mn-cs"/>
                        </a:rPr>
                        <a:t>1</a:t>
                      </a:r>
                      <a:r>
                        <a:rPr lang="en-US" sz="2400" kern="1200" baseline="0" dirty="0" smtClean="0">
                          <a:solidFill>
                            <a:schemeClr val="tx1"/>
                          </a:solidFill>
                          <a:latin typeface="+mn-lt"/>
                          <a:ea typeface="+mn-ea"/>
                          <a:cs typeface="+mn-cs"/>
                        </a:rPr>
                        <a:t> framework. As well as mathematical test problems, tests have been performed using real neutron data. A new, flexible </a:t>
                      </a:r>
                      <a:r>
                        <a:rPr lang="en-US" sz="2400" i="0" u="none" kern="1200" baseline="0" dirty="0" smtClean="0">
                          <a:solidFill>
                            <a:schemeClr val="tx1"/>
                          </a:solidFill>
                          <a:latin typeface="+mn-lt"/>
                          <a:ea typeface="+mn-ea"/>
                          <a:cs typeface="+mn-cs"/>
                        </a:rPr>
                        <a:t>Trust Region</a:t>
                      </a:r>
                      <a:r>
                        <a:rPr lang="en-US" sz="2400" i="0" u="none" kern="1200" baseline="30000" dirty="0" smtClean="0">
                          <a:solidFill>
                            <a:schemeClr val="tx1"/>
                          </a:solidFill>
                          <a:latin typeface="+mn-lt"/>
                          <a:ea typeface="+mn-ea"/>
                          <a:cs typeface="+mn-cs"/>
                        </a:rPr>
                        <a:t>4</a:t>
                      </a:r>
                      <a:r>
                        <a:rPr lang="en-US" sz="2400" i="0" u="none" kern="1200" baseline="0" dirty="0" smtClean="0">
                          <a:solidFill>
                            <a:schemeClr val="tx1"/>
                          </a:solidFill>
                          <a:latin typeface="+mn-lt"/>
                          <a:ea typeface="+mn-ea"/>
                          <a:cs typeface="+mn-cs"/>
                        </a:rPr>
                        <a:t> </a:t>
                      </a:r>
                      <a:r>
                        <a:rPr lang="en-US" sz="2400" i="0" kern="1200" baseline="0" dirty="0" smtClean="0">
                          <a:solidFill>
                            <a:schemeClr val="tx1"/>
                          </a:solidFill>
                          <a:latin typeface="+mn-lt"/>
                          <a:ea typeface="+mn-ea"/>
                          <a:cs typeface="+mn-cs"/>
                        </a:rPr>
                        <a:t>minimizer has been incorporated into Mantid, and is included in the test results.</a:t>
                      </a:r>
                    </a:p>
                    <a:p>
                      <a:pPr marL="0" marR="0" lvl="0" indent="0" algn="l" defTabSz="4173538" rtl="0" eaLnBrk="1" fontAlgn="base" latinLnBrk="0" hangingPunct="1">
                        <a:lnSpc>
                          <a:spcPct val="100000"/>
                        </a:lnSpc>
                        <a:spcBef>
                          <a:spcPct val="20000"/>
                        </a:spcBef>
                        <a:spcAft>
                          <a:spcPct val="0"/>
                        </a:spcAft>
                        <a:buClrTx/>
                        <a:buSzTx/>
                        <a:buFontTx/>
                        <a:buNone/>
                        <a:tabLst/>
                      </a:pPr>
                      <a:endParaRPr lang="en-US" sz="2400" i="0" kern="1200" baseline="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lang="en-US" sz="2400" i="0" kern="1200" baseline="0" dirty="0" smtClean="0">
                          <a:solidFill>
                            <a:schemeClr val="tx1"/>
                          </a:solidFill>
                          <a:latin typeface="+mn-lt"/>
                          <a:ea typeface="+mn-ea"/>
                          <a:cs typeface="+mn-cs"/>
                        </a:rPr>
                        <a:t>The most used algorithm in Mantid is ‘Fit’ and the primary aim of this work is to improve this algorithm and thereby fitting in Mantid. Further, this framework for objectively comparing minimizers can be used by anyone to compare any new minimizer against the already compared minimizers. Currently, the best bet for a candidate to beat the default minimizer in Mantid is a new Trust Region minimizer. Also, as the neutron test suite is extended it may reveal certain best minimizers for sub-set of neutron fitting problems.</a:t>
                      </a:r>
                    </a:p>
                    <a:p>
                      <a:pPr marL="0" marR="0" lvl="0" indent="0" algn="l" defTabSz="4173538" rtl="0" eaLnBrk="1" fontAlgn="base" latinLnBrk="0" hangingPunct="1">
                        <a:lnSpc>
                          <a:spcPct val="100000"/>
                        </a:lnSpc>
                        <a:spcBef>
                          <a:spcPct val="20000"/>
                        </a:spcBef>
                        <a:spcAft>
                          <a:spcPct val="0"/>
                        </a:spcAft>
                        <a:buClrTx/>
                        <a:buSzTx/>
                        <a:buFontTx/>
                        <a:buNone/>
                        <a:tabLst/>
                      </a:pPr>
                      <a:endParaRPr lang="en-US" sz="2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algn="just"/>
                      <a:r>
                        <a:rPr lang="en-GB" sz="2400" dirty="0" smtClean="0"/>
                        <a:t>Fitting is a core functionality in neutron, muon and x-ray data reduction and analysis software packages. It is required in tasks as diverse as instrument calibration, refinement of structures, and various data analysis methods specific to different scientific techniques.</a:t>
                      </a:r>
                      <a:r>
                        <a:rPr lang="en-GB" sz="2400" kern="1200" baseline="0" dirty="0" smtClean="0">
                          <a:solidFill>
                            <a:schemeClr val="tx1"/>
                          </a:solidFill>
                          <a:latin typeface="+mn-lt"/>
                          <a:ea typeface="+mn-ea"/>
                          <a:cs typeface="+mn-cs"/>
                        </a:rPr>
                        <a:t> </a:t>
                      </a:r>
                    </a:p>
                    <a:p>
                      <a:pPr algn="just"/>
                      <a:endParaRPr lang="en-GB" sz="2400" kern="1200" baseline="0" dirty="0" smtClean="0">
                        <a:solidFill>
                          <a:schemeClr val="tx1"/>
                        </a:solidFill>
                        <a:latin typeface="+mn-lt"/>
                        <a:ea typeface="+mn-ea"/>
                        <a:cs typeface="+mn-cs"/>
                      </a:endParaRPr>
                    </a:p>
                    <a:p>
                      <a:pPr algn="just"/>
                      <a:r>
                        <a:rPr lang="en-GB" sz="2400" kern="1200" dirty="0" smtClean="0">
                          <a:solidFill>
                            <a:schemeClr val="tx1"/>
                          </a:solidFill>
                          <a:latin typeface="+mn-lt"/>
                          <a:ea typeface="+mn-ea"/>
                          <a:cs typeface="+mn-cs"/>
                        </a:rPr>
                        <a:t>One such software</a:t>
                      </a:r>
                      <a:r>
                        <a:rPr lang="en-GB" sz="2400" kern="1200" baseline="0" dirty="0" smtClean="0">
                          <a:solidFill>
                            <a:schemeClr val="tx1"/>
                          </a:solidFill>
                          <a:latin typeface="+mn-lt"/>
                          <a:ea typeface="+mn-ea"/>
                          <a:cs typeface="+mn-cs"/>
                        </a:rPr>
                        <a:t> is t</a:t>
                      </a:r>
                      <a:r>
                        <a:rPr lang="en-GB" sz="2400" kern="1200" dirty="0" smtClean="0">
                          <a:solidFill>
                            <a:schemeClr val="tx1"/>
                          </a:solidFill>
                          <a:latin typeface="+mn-lt"/>
                          <a:ea typeface="+mn-ea"/>
                          <a:cs typeface="+mn-cs"/>
                        </a:rPr>
                        <a:t>he Mantid software</a:t>
                      </a:r>
                      <a:r>
                        <a:rPr lang="en-GB" sz="2400" kern="1200" baseline="30000" dirty="0" smtClean="0">
                          <a:solidFill>
                            <a:schemeClr val="tx1"/>
                          </a:solidFill>
                          <a:latin typeface="+mn-lt"/>
                          <a:ea typeface="+mn-ea"/>
                          <a:cs typeface="+mn-cs"/>
                        </a:rPr>
                        <a:t>1</a:t>
                      </a:r>
                      <a:r>
                        <a:rPr lang="en-GB" sz="2400" kern="1200" baseline="0" dirty="0" smtClean="0">
                          <a:solidFill>
                            <a:schemeClr val="tx1"/>
                          </a:solidFill>
                          <a:latin typeface="+mn-lt"/>
                          <a:ea typeface="+mn-ea"/>
                          <a:cs typeface="+mn-cs"/>
                        </a:rPr>
                        <a:t>: </a:t>
                      </a:r>
                      <a:r>
                        <a:rPr lang="en-GB" sz="2400" kern="1200" dirty="0" smtClean="0">
                          <a:solidFill>
                            <a:schemeClr val="tx1"/>
                          </a:solidFill>
                          <a:latin typeface="+mn-lt"/>
                          <a:ea typeface="+mn-ea"/>
                          <a:cs typeface="+mn-cs"/>
                        </a:rPr>
                        <a:t>an extensible framework that supports high-performance computing for data manipulation and visualisation of scientific data. It is used at several neutron and muon facilities worldwide. </a:t>
                      </a:r>
                    </a:p>
                    <a:p>
                      <a:pPr algn="just"/>
                      <a:endParaRPr lang="en-GB" sz="2400" kern="1200" dirty="0" smtClean="0">
                        <a:solidFill>
                          <a:schemeClr val="tx1"/>
                        </a:solidFill>
                        <a:latin typeface="+mn-lt"/>
                        <a:ea typeface="+mn-ea"/>
                        <a:cs typeface="+mn-cs"/>
                      </a:endParaRPr>
                    </a:p>
                    <a:p>
                      <a:pPr algn="just"/>
                      <a:r>
                        <a:rPr lang="en-GB" sz="2400" kern="1200" dirty="0" smtClean="0">
                          <a:solidFill>
                            <a:schemeClr val="tx1"/>
                          </a:solidFill>
                          <a:latin typeface="+mn-lt"/>
                          <a:ea typeface="+mn-ea"/>
                          <a:cs typeface="+mn-cs"/>
                        </a:rPr>
                        <a:t>The Mantid fitting system offers the flexibility to add and combine different functions, minimizers, constraints, and cost functions as plug-ins. Users can </a:t>
                      </a:r>
                      <a:r>
                        <a:rPr lang="en-GB" sz="2400" dirty="0" smtClean="0"/>
                        <a:t>apply different combinations of these elements either via scripting or graphical user interfaces. </a:t>
                      </a:r>
                    </a:p>
                    <a:p>
                      <a:pPr algn="just"/>
                      <a:endParaRPr lang="en-GB" sz="2400" dirty="0" smtClean="0"/>
                    </a:p>
                    <a:p>
                      <a:pPr marL="0" marR="0" indent="0" algn="just" defTabSz="914400" rtl="0" eaLnBrk="1" fontAlgn="auto" latinLnBrk="0" hangingPunct="1">
                        <a:lnSpc>
                          <a:spcPct val="100000"/>
                        </a:lnSpc>
                        <a:spcBef>
                          <a:spcPts val="0"/>
                        </a:spcBef>
                        <a:spcAft>
                          <a:spcPts val="120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Minimizers</a:t>
                      </a:r>
                      <a:endParaRPr kumimoji="0" lang="en-US" sz="2400" b="0" i="0" u="none" strike="noStrike" kern="0" cap="none" normalizeH="0" baseline="0" dirty="0" smtClean="0">
                        <a:ln>
                          <a:noFill/>
                        </a:ln>
                        <a:solidFill>
                          <a:srgbClr val="002D55"/>
                        </a:solidFill>
                        <a:effectLst/>
                        <a:latin typeface="Arial"/>
                        <a:cs typeface="Arial"/>
                      </a:endParaRPr>
                    </a:p>
                    <a:p>
                      <a:pPr algn="just"/>
                      <a:r>
                        <a:rPr lang="en-GB" sz="2400" dirty="0" smtClean="0"/>
                        <a:t>When fitting a function to experimental or simulated data, the minimizer is the method that adjusts the function parameters so that the model fits the data as closely as possible.</a:t>
                      </a:r>
                      <a:r>
                        <a:rPr lang="en-GB" sz="2400" baseline="0" dirty="0" smtClean="0"/>
                        <a:t> The</a:t>
                      </a:r>
                      <a:r>
                        <a:rPr lang="en-GB" sz="2400" dirty="0" smtClean="0"/>
                        <a:t> concept of how close a fit is to the data is defined by the cost function. Several local minimizers are supported in </a:t>
                      </a:r>
                      <a:r>
                        <a:rPr lang="en-GB" sz="2400" dirty="0" err="1" smtClean="0"/>
                        <a:t>Mantid</a:t>
                      </a:r>
                      <a:r>
                        <a:rPr lang="en-GB" sz="2400" dirty="0" smtClean="0"/>
                        <a:t> (as in other software packages used in the neutron, muon and x-rays community). However, there is a lack of openly available comparisons between them.</a:t>
                      </a:r>
                      <a:endParaRPr lang="en-GB" sz="2400" b="0" i="0" kern="1200" dirty="0" smtClean="0">
                        <a:solidFill>
                          <a:schemeClr val="tx1"/>
                        </a:solidFill>
                        <a:effectLst/>
                        <a:latin typeface="Arial" panose="020B0604020202020204" pitchFamily="34" charset="0"/>
                        <a:ea typeface="+mn-ea"/>
                        <a:cs typeface="Arial" panose="020B0604020202020204" pitchFamily="34" charset="0"/>
                      </a:endParaRPr>
                    </a:p>
                    <a:p>
                      <a:pPr algn="just"/>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noProof="0" dirty="0" smtClean="0">
                          <a:ln>
                            <a:noFill/>
                          </a:ln>
                          <a:solidFill>
                            <a:srgbClr val="002D55"/>
                          </a:solidFill>
                          <a:effectLst/>
                          <a:latin typeface="Corisande" pitchFamily="2" charset="0"/>
                          <a:ea typeface="+mn-ea"/>
                          <a:cs typeface="+mn-cs"/>
                        </a:rPr>
                        <a:t>Trust region minimizer</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kern="1200" noProof="0" dirty="0" smtClean="0">
                          <a:solidFill>
                            <a:schemeClr val="tx1"/>
                          </a:solidFill>
                          <a:latin typeface="+mn-lt"/>
                          <a:ea typeface="+mn-ea"/>
                          <a:cs typeface="+mn-cs"/>
                        </a:rPr>
                        <a:t>A new</a:t>
                      </a:r>
                      <a:r>
                        <a:rPr lang="en-GB" sz="2400" kern="1200" baseline="0" noProof="0" dirty="0" smtClean="0">
                          <a:solidFill>
                            <a:schemeClr val="tx1"/>
                          </a:solidFill>
                          <a:latin typeface="+mn-lt"/>
                          <a:ea typeface="+mn-ea"/>
                          <a:cs typeface="+mn-cs"/>
                        </a:rPr>
                        <a:t> Trust region minimizer has been developed at RAL</a:t>
                      </a:r>
                      <a:r>
                        <a:rPr lang="en-GB" sz="2400" kern="1200" baseline="30000" noProof="0" dirty="0" smtClean="0">
                          <a:solidFill>
                            <a:schemeClr val="tx1"/>
                          </a:solidFill>
                          <a:latin typeface="+mn-lt"/>
                          <a:ea typeface="+mn-ea"/>
                          <a:cs typeface="+mn-cs"/>
                        </a:rPr>
                        <a:t>4</a:t>
                      </a:r>
                      <a:r>
                        <a:rPr lang="en-GB" sz="2400" kern="1200" baseline="0" noProof="0" dirty="0" smtClean="0">
                          <a:solidFill>
                            <a:schemeClr val="tx1"/>
                          </a:solidFill>
                          <a:latin typeface="+mn-lt"/>
                          <a:ea typeface="+mn-ea"/>
                          <a:cs typeface="+mn-cs"/>
                        </a:rPr>
                        <a:t>,</a:t>
                      </a:r>
                      <a:r>
                        <a:rPr lang="en-GB" sz="2400" kern="1200" baseline="30000" noProof="0" dirty="0" smtClean="0">
                          <a:solidFill>
                            <a:schemeClr val="tx1"/>
                          </a:solidFill>
                          <a:latin typeface="+mn-lt"/>
                          <a:ea typeface="+mn-ea"/>
                          <a:cs typeface="+mn-cs"/>
                        </a:rPr>
                        <a:t> </a:t>
                      </a:r>
                      <a:r>
                        <a:rPr lang="en-GB" sz="2400" kern="1200" baseline="0" noProof="0" dirty="0" smtClean="0">
                          <a:solidFill>
                            <a:schemeClr val="tx1"/>
                          </a:solidFill>
                          <a:latin typeface="+mn-lt"/>
                          <a:ea typeface="+mn-ea"/>
                          <a:cs typeface="+mn-cs"/>
                        </a:rPr>
                        <a:t>and preliminary results are included in the comparisons here. At each iteration, it calculates and returns the step that reduces the cost function by an acceptable amount by solving, or approximating a solution to, the trust-region </a:t>
                      </a:r>
                      <a:r>
                        <a:rPr lang="en-GB" sz="2400" kern="1200" baseline="0" noProof="0" dirty="0" err="1" smtClean="0">
                          <a:solidFill>
                            <a:schemeClr val="tx1"/>
                          </a:solidFill>
                          <a:latin typeface="+mn-lt"/>
                          <a:ea typeface="+mn-ea"/>
                          <a:cs typeface="+mn-cs"/>
                        </a:rPr>
                        <a:t>subproblem</a:t>
                      </a:r>
                      <a:r>
                        <a:rPr lang="en-GB" sz="2400" kern="1200" baseline="0" noProof="0" dirty="0" smtClean="0">
                          <a:solidFill>
                            <a:schemeClr val="tx1"/>
                          </a:solidFill>
                          <a:latin typeface="+mn-lt"/>
                          <a:ea typeface="+mn-ea"/>
                          <a:cs typeface="+mn-cs"/>
                        </a:rPr>
                        <a:t>.</a:t>
                      </a:r>
                      <a:endParaRPr kumimoji="0" lang="en-US" sz="1800" b="0" i="0" u="none" strike="noStrike" kern="1200" cap="none" spc="0" normalizeH="0" baseline="3000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spc="0" normalizeH="0" baseline="0" noProof="0" dirty="0" smtClean="0">
                          <a:ln>
                            <a:noFill/>
                          </a:ln>
                          <a:solidFill>
                            <a:srgbClr val="002D55"/>
                          </a:solidFill>
                          <a:effectLst/>
                          <a:uLnTx/>
                          <a:uFillTx/>
                          <a:latin typeface="Corisande" pitchFamily="2" charset="0"/>
                          <a:ea typeface="+mn-ea"/>
                          <a:cs typeface="+mn-cs"/>
                        </a:rPr>
                        <a:t>Neutron and other datasets</a:t>
                      </a:r>
                      <a:endParaRPr kumimoji="0" lang="en-US" sz="2400" b="0" i="0" u="none" strike="noStrike" kern="0" cap="none" spc="0" normalizeH="0" baseline="0" noProof="0" dirty="0" smtClean="0">
                        <a:ln>
                          <a:noFill/>
                        </a:ln>
                        <a:solidFill>
                          <a:srgbClr val="002D55"/>
                        </a:solidFill>
                        <a:effectLst/>
                        <a:uLnTx/>
                        <a:uFillTx/>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1200" cap="none" spc="0" normalizeH="0" baseline="0" noProof="0" dirty="0" smtClean="0">
                          <a:ln>
                            <a:noFill/>
                          </a:ln>
                          <a:solidFill>
                            <a:srgbClr val="000000"/>
                          </a:solidFill>
                          <a:effectLst/>
                          <a:uLnTx/>
                          <a:uFillTx/>
                          <a:latin typeface="+mn-lt"/>
                          <a:ea typeface="+mn-ea"/>
                          <a:cs typeface="+mn-cs"/>
                        </a:rPr>
                        <a:t>As well as the NIST</a:t>
                      </a:r>
                      <a:r>
                        <a:rPr kumimoji="0" lang="en-GB" sz="2400" b="0" i="0" u="none" strike="noStrike" kern="1200" cap="none" spc="0" normalizeH="0" baseline="30000" noProof="0" dirty="0" smtClean="0">
                          <a:ln>
                            <a:noFill/>
                          </a:ln>
                          <a:solidFill>
                            <a:srgbClr val="000000"/>
                          </a:solidFill>
                          <a:effectLst/>
                          <a:uLnTx/>
                          <a:uFillTx/>
                          <a:latin typeface="+mn-lt"/>
                          <a:ea typeface="+mn-ea"/>
                          <a:cs typeface="+mn-cs"/>
                        </a:rPr>
                        <a:t>5</a:t>
                      </a:r>
                      <a:r>
                        <a:rPr kumimoji="0" lang="en-GB" sz="2400" b="0" i="0" u="none" strike="noStrike" kern="1200" cap="none" spc="0" normalizeH="0" baseline="0" noProof="0" dirty="0" smtClean="0">
                          <a:ln>
                            <a:noFill/>
                          </a:ln>
                          <a:solidFill>
                            <a:srgbClr val="000000"/>
                          </a:solidFill>
                          <a:effectLst/>
                          <a:uLnTx/>
                          <a:uFillTx/>
                          <a:latin typeface="+mn-lt"/>
                          <a:ea typeface="+mn-ea"/>
                          <a:cs typeface="+mn-cs"/>
                        </a:rPr>
                        <a:t> and CUTEst</a:t>
                      </a:r>
                      <a:r>
                        <a:rPr kumimoji="0" lang="en-GB" sz="2400" b="0" i="0" u="none" strike="noStrike" kern="1200" cap="none" spc="0" normalizeH="0" baseline="30000" noProof="0" dirty="0" smtClean="0">
                          <a:ln>
                            <a:noFill/>
                          </a:ln>
                          <a:solidFill>
                            <a:srgbClr val="000000"/>
                          </a:solidFill>
                          <a:effectLst/>
                          <a:uLnTx/>
                          <a:uFillTx/>
                          <a:latin typeface="+mn-lt"/>
                          <a:ea typeface="+mn-ea"/>
                          <a:cs typeface="+mn-cs"/>
                        </a:rPr>
                        <a:t>6</a:t>
                      </a:r>
                      <a:r>
                        <a:rPr kumimoji="0" lang="en-GB" sz="2400" b="0" i="0" u="none" strike="noStrike" kern="1200" cap="none" spc="0" normalizeH="0" baseline="0" noProof="0" dirty="0" smtClean="0">
                          <a:ln>
                            <a:noFill/>
                          </a:ln>
                          <a:solidFill>
                            <a:srgbClr val="000000"/>
                          </a:solidFill>
                          <a:effectLst/>
                          <a:uLnTx/>
                          <a:uFillTx/>
                          <a:latin typeface="+mn-lt"/>
                          <a:ea typeface="+mn-ea"/>
                          <a:cs typeface="+mn-cs"/>
                        </a:rPr>
                        <a:t> datasets, we present preliminary results for neutron data from different instruments at the ISIS facility. These datasets have observational errors, unlike the NIST and CUTEst problems and so, for a fair comparison, we present two sets of results:</a:t>
                      </a:r>
                    </a:p>
                    <a:p>
                      <a:pPr marL="457200" marR="0" lvl="0" indent="-457200" algn="l" defTabSz="4173538" rtl="0" eaLnBrk="1" fontAlgn="base" latinLnBrk="0" hangingPunct="1">
                        <a:lnSpc>
                          <a:spcPct val="100000"/>
                        </a:lnSpc>
                        <a:spcBef>
                          <a:spcPct val="20000"/>
                        </a:spcBef>
                        <a:spcAft>
                          <a:spcPct val="0"/>
                        </a:spcAft>
                        <a:buClrTx/>
                        <a:buSzTx/>
                        <a:buFontTx/>
                        <a:buAutoNum type="arabicParenR"/>
                        <a:tabLst/>
                        <a:defRPr/>
                      </a:pPr>
                      <a:r>
                        <a:rPr kumimoji="0" lang="en-GB" sz="2400" b="0" i="0" u="none" strike="noStrike" kern="1200" cap="none" spc="0" normalizeH="0" baseline="0" noProof="0" dirty="0" smtClean="0">
                          <a:ln>
                            <a:noFill/>
                          </a:ln>
                          <a:solidFill>
                            <a:srgbClr val="000000"/>
                          </a:solidFill>
                          <a:effectLst/>
                          <a:uLnTx/>
                          <a:uFillTx/>
                          <a:latin typeface="+mn-lt"/>
                          <a:ea typeface="+mn-ea"/>
                          <a:cs typeface="+mn-cs"/>
                        </a:rPr>
                        <a:t>Unweighted (no errors)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1200" cap="none" spc="0" normalizeH="0" baseline="0" noProof="0" dirty="0" smtClean="0">
                          <a:ln>
                            <a:noFill/>
                          </a:ln>
                          <a:solidFill>
                            <a:srgbClr val="000000"/>
                          </a:solidFill>
                          <a:effectLst/>
                          <a:uLnTx/>
                          <a:uFillTx/>
                          <a:latin typeface="+mn-lt"/>
                          <a:ea typeface="+mn-ea"/>
                          <a:cs typeface="+mn-cs"/>
                        </a:rPr>
                        <a:t>2)  Weighted least squares, using real errors for neutron data and simulated errors (square root of y) for other datasets</a:t>
                      </a: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1800" b="0" i="0" u="none" strike="noStrike" kern="1200" cap="none" spc="0" normalizeH="0" baseline="30000" dirty="0" smtClean="0">
                        <a:ln>
                          <a:noFill/>
                        </a:ln>
                        <a:solidFill>
                          <a:srgbClr val="000000"/>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en-US" sz="5000" b="0" i="0" u="none" strike="noStrike" kern="0" cap="none" spc="0" normalizeH="0" baseline="0" noProof="0" dirty="0" smtClean="0">
                          <a:ln>
                            <a:noFill/>
                          </a:ln>
                          <a:solidFill>
                            <a:srgbClr val="002D55"/>
                          </a:solidFill>
                          <a:effectLst/>
                          <a:uLnTx/>
                          <a:uFillTx/>
                          <a:latin typeface="Corisande" pitchFamily="2" charset="0"/>
                          <a:ea typeface="+mn-ea"/>
                          <a:cs typeface="+mn-cs"/>
                        </a:rPr>
                        <a:t>Comparison</a:t>
                      </a: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en-GB" sz="2400" b="0" i="0" u="none" strike="noStrike" kern="1200" cap="none" spc="0" normalizeH="0" baseline="0" dirty="0" smtClean="0">
                          <a:ln>
                            <a:noFill/>
                          </a:ln>
                          <a:solidFill>
                            <a:srgbClr val="000000"/>
                          </a:solidFill>
                          <a:effectLst/>
                          <a:uLnTx/>
                          <a:uFillTx/>
                          <a:latin typeface="+mn-lt"/>
                          <a:ea typeface="+mn-ea"/>
                          <a:cs typeface="+mn-cs"/>
                        </a:rPr>
                        <a:t>For each test problem, the best possible results are given a score of 1. The relative score of a minimizer is the ratio between its performance and the performance of the best. We compare accuracy (sum of squared fitting errors) and run time. For example, a ranking of 1.25 for a given problem means:</a:t>
                      </a:r>
                    </a:p>
                    <a:p>
                      <a:pPr marL="342900" marR="0" lvl="0" indent="-342900" algn="just" defTabSz="914400" rtl="0" eaLnBrk="1" fontAlgn="auto" latinLnBrk="0" hangingPunct="1">
                        <a:lnSpc>
                          <a:spcPct val="100000"/>
                        </a:lnSpc>
                        <a:spcBef>
                          <a:spcPts val="0"/>
                        </a:spcBef>
                        <a:spcAft>
                          <a:spcPts val="1200"/>
                        </a:spcAft>
                        <a:buClrTx/>
                        <a:buSzTx/>
                        <a:buFontTx/>
                        <a:buChar char="-"/>
                        <a:tabLst/>
                        <a:defRPr/>
                      </a:pPr>
                      <a:r>
                        <a:rPr kumimoji="0" lang="en-GB" sz="2400" b="0" i="0" u="none" strike="noStrike" kern="1200" cap="none" spc="0" normalizeH="0" baseline="0" dirty="0" smtClean="0">
                          <a:ln>
                            <a:noFill/>
                          </a:ln>
                          <a:solidFill>
                            <a:srgbClr val="000000"/>
                          </a:solidFill>
                          <a:effectLst/>
                          <a:uLnTx/>
                          <a:uFillTx/>
                          <a:latin typeface="+mn-lt"/>
                          <a:ea typeface="+mn-ea"/>
                          <a:cs typeface="+mn-cs"/>
                        </a:rPr>
                        <a:t>(for accuracy) The minimizer produced a solution with squared residuals 25% larger than the best solution in Mantid.</a:t>
                      </a:r>
                    </a:p>
                    <a:p>
                      <a:pPr marL="342900" marR="0" lvl="0" indent="-342900" algn="just" defTabSz="914400" rtl="0" eaLnBrk="1" fontAlgn="auto" latinLnBrk="0" hangingPunct="1">
                        <a:lnSpc>
                          <a:spcPct val="100000"/>
                        </a:lnSpc>
                        <a:spcBef>
                          <a:spcPts val="0"/>
                        </a:spcBef>
                        <a:spcAft>
                          <a:spcPts val="1200"/>
                        </a:spcAft>
                        <a:buClrTx/>
                        <a:buSzTx/>
                        <a:buFontTx/>
                        <a:buChar char="-"/>
                        <a:tabLst/>
                        <a:defRPr/>
                      </a:pPr>
                      <a:r>
                        <a:rPr kumimoji="0" lang="en-GB" sz="2400" b="0" i="0" u="none" strike="noStrike" kern="1200" cap="none" spc="0" normalizeH="0" baseline="0" dirty="0" smtClean="0">
                          <a:ln>
                            <a:noFill/>
                          </a:ln>
                          <a:solidFill>
                            <a:srgbClr val="000000"/>
                          </a:solidFill>
                          <a:effectLst/>
                          <a:uLnTx/>
                          <a:uFillTx/>
                          <a:latin typeface="+mn-lt"/>
                          <a:ea typeface="+mn-ea"/>
                          <a:cs typeface="+mn-cs"/>
                        </a:rPr>
                        <a:t>(for run time) The minimizer took 25% more time than the fastest minimizer.</a:t>
                      </a:r>
                      <a:endParaRPr kumimoji="0" lang="en-US" sz="2400" b="0" i="0" u="none" strike="noStrike" kern="1200" cap="none" spc="0" normalizeH="0" baseline="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1200" cap="none" spc="0" normalizeH="0" baseline="0" dirty="0" smtClean="0">
                          <a:ln>
                            <a:noFill/>
                          </a:ln>
                          <a:solidFill>
                            <a:srgbClr val="000000"/>
                          </a:solidFill>
                          <a:effectLst/>
                          <a:uLnTx/>
                          <a:uFillTx/>
                          <a:latin typeface="+mn-lt"/>
                          <a:ea typeface="+mn-ea"/>
                          <a:cs typeface="+mn-cs"/>
                        </a:rPr>
                        <a:t>The color coding used is shown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1200" cap="none" spc="0" normalizeH="0" baseline="0" dirty="0" smtClean="0">
                          <a:ln>
                            <a:noFill/>
                          </a:ln>
                          <a:solidFill>
                            <a:srgbClr val="000000"/>
                          </a:solidFill>
                          <a:effectLst/>
                          <a:uLnTx/>
                          <a:uFillTx/>
                          <a:latin typeface="+mn-lt"/>
                          <a:ea typeface="+mn-ea"/>
                          <a:cs typeface="+mn-cs"/>
                        </a:rPr>
                        <a:t>on the right.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marL="126000" marR="162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5000" b="0" i="0" u="none" strike="noStrike" kern="0" cap="none" spc="0" normalizeH="0" baseline="0" noProof="0" dirty="0" smtClean="0">
                        <a:ln>
                          <a:noFill/>
                        </a:ln>
                        <a:solidFill>
                          <a:srgbClr val="002D55"/>
                        </a:solidFill>
                        <a:effectLst/>
                        <a:uLnTx/>
                        <a:uFillTx/>
                        <a:latin typeface="Corisande" pitchFamily="2" charset="0"/>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1600" b="0" i="0" u="none" strike="noStrike" kern="0" cap="none" spc="0" normalizeH="0" baseline="0" noProof="0" dirty="0" smtClean="0">
                        <a:ln>
                          <a:noFill/>
                        </a:ln>
                        <a:solidFill>
                          <a:srgbClr val="002D55"/>
                        </a:solidFill>
                        <a:effectLst/>
                        <a:uLnTx/>
                        <a:uFillTx/>
                        <a:latin typeface="Corisande" pitchFamily="2" charset="0"/>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Run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marL="162000" marR="162000" marT="46800" marB="46800"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GB" sz="2400" dirty="0" smtClean="0"/>
                        <a:t>We plan to extend the comparison with more test problems from neutron and muon data,</a:t>
                      </a:r>
                      <a:r>
                        <a:rPr lang="en-GB" sz="2400" baseline="0" dirty="0" smtClean="0"/>
                        <a:t> considering different science areas</a:t>
                      </a:r>
                      <a:r>
                        <a:rPr lang="en-GB" sz="2400" dirty="0" smtClean="0"/>
                        <a:t>. </a:t>
                      </a:r>
                      <a:r>
                        <a:rPr lang="en-GB" sz="2400" kern="1200" dirty="0" smtClean="0">
                          <a:solidFill>
                            <a:schemeClr val="tx1"/>
                          </a:solidFill>
                          <a:latin typeface="+mn-lt"/>
                          <a:ea typeface="+mn-ea"/>
                          <a:cs typeface="+mn-cs"/>
                        </a:rPr>
                        <a:t>Furthermore, on the basis of our comparisons, we intend to further develop and characterize the new, flexible Trust region minimizer, RAL-NLLS</a:t>
                      </a:r>
                      <a:r>
                        <a:rPr lang="en-GB" sz="2400" dirty="0" smtClean="0"/>
                        <a:t>, whose aim is to improve the reliability and broaden the functionality of the Mantid fitting system.</a:t>
                      </a:r>
                      <a:endParaRPr lang="en-GB" sz="1800" b="0" i="0"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[1] </a:t>
                      </a:r>
                      <a:r>
                        <a:rPr lang="en-GB" sz="1800" u="sng" kern="1200" dirty="0" smtClean="0">
                          <a:solidFill>
                            <a:schemeClr val="tx1"/>
                          </a:solidFill>
                          <a:effectLst/>
                          <a:latin typeface="Corisande Light (Body)"/>
                          <a:ea typeface="+mn-ea"/>
                          <a:cs typeface="Arial"/>
                          <a:hlinkClick r:id="rId3"/>
                        </a:rPr>
                        <a:t>www.mantidproject.org</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[2] </a:t>
                      </a:r>
                      <a:r>
                        <a:rPr lang="en-GB" dirty="0" smtClean="0"/>
                        <a:t>Kelley C.T. (1999). Iterative Methods for Optimization. SIAM series in Applied Mathematics. Frontiers in Applied Mathematics, vol. 18. ISBN: 978-0-898714-33-3.</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[3] </a:t>
                      </a:r>
                      <a:r>
                        <a:rPr lang="en-GB" dirty="0" smtClean="0"/>
                        <a:t>Nocedal J, Wright S. (2006). Numerical Optimization, 2nd edition. Springer Series in Operations Research and Financial Engineering. DOI: 10.1007/978-0-387-40065-5.</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[4] RAL-NLLS:</a:t>
                      </a:r>
                      <a:r>
                        <a:rPr lang="en-GB" sz="1800" u="none" kern="1200" baseline="0" dirty="0" smtClean="0">
                          <a:solidFill>
                            <a:schemeClr val="tx1"/>
                          </a:solidFill>
                          <a:effectLst/>
                          <a:latin typeface="Corisande Light (Body)"/>
                          <a:ea typeface="+mn-ea"/>
                          <a:cs typeface="Arial"/>
                        </a:rPr>
                        <a:t> https://ccpforge.cse.rl.ac.uk/gf/project/ral_nlls</a:t>
                      </a:r>
                      <a:endParaRPr lang="en-GB" sz="1800" u="none"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[5] http://www.itl.nist.gov/div898/strd/nls/nls_main.shtml</a:t>
                      </a:r>
                      <a:endParaRPr lang="en-GB" sz="1800" kern="1200" dirty="0" smtClean="0">
                        <a:solidFill>
                          <a:schemeClr val="tx1"/>
                        </a:solidFill>
                        <a:effectLst/>
                        <a:latin typeface="Corisande Light (Body)"/>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lang="en-GB" sz="1800" kern="1200" dirty="0" smtClean="0">
                          <a:solidFill>
                            <a:schemeClr val="tx1"/>
                          </a:solidFill>
                          <a:latin typeface="+mn-lt"/>
                          <a:ea typeface="+mn-ea"/>
                          <a:cs typeface="+mn-cs"/>
                        </a:rPr>
                        <a:t>[6] https://ccpforge.cse.rl.ac.uk/gf/project/cutest/wiki/</a:t>
                      </a:r>
                    </a:p>
                    <a:p>
                      <a:r>
                        <a:rPr lang="en-GB" sz="1800" kern="1200" dirty="0" smtClean="0">
                          <a:solidFill>
                            <a:schemeClr val="tx1"/>
                          </a:solidFill>
                          <a:effectLst/>
                          <a:latin typeface="+mn-lt"/>
                          <a:ea typeface="+mn-ea"/>
                          <a:cs typeface="+mn-cs"/>
                        </a:rPr>
                        <a:t>This project has received funding from the European Union’s Horizon</a:t>
                      </a:r>
                    </a:p>
                    <a:p>
                      <a:r>
                        <a:rPr lang="en-GB" sz="1800" kern="1200" dirty="0" smtClean="0">
                          <a:solidFill>
                            <a:schemeClr val="tx1"/>
                          </a:solidFill>
                          <a:effectLst/>
                          <a:latin typeface="+mn-lt"/>
                          <a:ea typeface="+mn-ea"/>
                          <a:cs typeface="+mn-cs"/>
                        </a:rPr>
                        <a:t>2020 research and innovation programme under grant agreement No 654000</a:t>
                      </a:r>
                      <a:endParaRPr lang="en-GB" sz="18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marL="162000" marR="126000" marT="46800" marB="46800"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722135" y="6588336"/>
            <a:ext cx="27813000" cy="1938992"/>
          </a:xfrm>
          <a:prstGeom prst="rect">
            <a:avLst/>
          </a:prstGeom>
          <a:noFill/>
          <a:ln w="9525">
            <a:noFill/>
            <a:miter lim="800000"/>
            <a:headEnd/>
            <a:tailEnd/>
          </a:ln>
        </p:spPr>
        <p:txBody>
          <a:bodyPr>
            <a:spAutoFit/>
          </a:bodyPr>
          <a:lstStyle/>
          <a:p>
            <a:pPr algn="ctr"/>
            <a:r>
              <a:rPr lang="en-GB" u="sng" dirty="0">
                <a:solidFill>
                  <a:srgbClr val="002D55"/>
                </a:solidFill>
                <a:latin typeface="HElvetica" panose="020B0604020202020204" pitchFamily="34" charset="0"/>
                <a:cs typeface="HElvetica" panose="020B0604020202020204" pitchFamily="34" charset="0"/>
              </a:rPr>
              <a:t>Anders </a:t>
            </a:r>
            <a:r>
              <a:rPr lang="en-GB" u="sng" dirty="0" smtClean="0">
                <a:solidFill>
                  <a:srgbClr val="002D55"/>
                </a:solidFill>
                <a:latin typeface="HElvetica" panose="020B0604020202020204" pitchFamily="34" charset="0"/>
                <a:cs typeface="HElvetica" panose="020B0604020202020204" pitchFamily="34" charset="0"/>
              </a:rPr>
              <a:t>Markvardsen</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Federico Montesino Pouzols</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Roman Tolchenov</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Thomas Perkins</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Nicholas Draper</a:t>
            </a:r>
            <a:r>
              <a:rPr lang="en-GB" baseline="30000" dirty="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Tyrone Rees</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Nicholas Gould</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Jonathan Hogg</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Jennifer Scott</a:t>
            </a:r>
            <a:r>
              <a:rPr lang="en-GB" baseline="30000" dirty="0" smtClean="0">
                <a:solidFill>
                  <a:srgbClr val="002D55"/>
                </a:solidFill>
                <a:latin typeface="HElvetica" panose="020B0604020202020204" pitchFamily="34" charset="0"/>
                <a:cs typeface="HElvetica" panose="020B0604020202020204" pitchFamily="34" charset="0"/>
              </a:rPr>
              <a:t>3</a:t>
            </a:r>
            <a:endParaRPr lang="en-GB" dirty="0">
              <a:solidFill>
                <a:srgbClr val="002D55"/>
              </a:solidFill>
              <a:latin typeface="HElvetica" panose="020B0604020202020204" pitchFamily="34" charset="0"/>
              <a:cs typeface="HElvetica" panose="020B0604020202020204" pitchFamily="34" charset="0"/>
            </a:endParaRPr>
          </a:p>
          <a:p>
            <a:pPr algn="ctr"/>
            <a:endParaRPr lang="en-GB" dirty="0" smtClean="0">
              <a:solidFill>
                <a:srgbClr val="002D55"/>
              </a:solidFill>
              <a:latin typeface="HElvetica" panose="020B0604020202020204" pitchFamily="34" charset="0"/>
              <a:cs typeface="HElvetica" panose="020B0604020202020204" pitchFamily="34" charset="0"/>
            </a:endParaRPr>
          </a:p>
          <a:p>
            <a:pPr algn="ctr"/>
            <a:r>
              <a:rPr lang="en-GB" baseline="30000" dirty="0">
                <a:solidFill>
                  <a:srgbClr val="002D55"/>
                </a:solidFill>
                <a:latin typeface="HElvetica" panose="020B0604020202020204" pitchFamily="34" charset="0"/>
                <a:cs typeface="HElvetica" panose="020B0604020202020204" pitchFamily="34" charset="0"/>
              </a:rPr>
              <a:t>1</a:t>
            </a:r>
            <a:r>
              <a:rPr lang="en-GB" baseline="30000" dirty="0" smtClean="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ISIS Pulsed Neutron and </a:t>
            </a:r>
            <a:r>
              <a:rPr lang="en-GB" dirty="0" err="1" smtClean="0">
                <a:solidFill>
                  <a:srgbClr val="002D55"/>
                </a:solidFill>
                <a:latin typeface="HElvetica" panose="020B0604020202020204" pitchFamily="34" charset="0"/>
                <a:cs typeface="HElvetica" panose="020B0604020202020204" pitchFamily="34" charset="0"/>
              </a:rPr>
              <a:t>Muon</a:t>
            </a:r>
            <a:r>
              <a:rPr lang="en-GB" dirty="0" smtClean="0">
                <a:solidFill>
                  <a:srgbClr val="002D55"/>
                </a:solidFill>
                <a:latin typeface="HElvetica" panose="020B0604020202020204" pitchFamily="34" charset="0"/>
                <a:cs typeface="HElvetica" panose="020B0604020202020204" pitchFamily="34" charset="0"/>
              </a:rPr>
              <a:t>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dirty="0" smtClean="0">
                <a:solidFill>
                  <a:srgbClr val="002D55"/>
                </a:solidFill>
                <a:latin typeface="HElvetica" panose="020B0604020202020204" pitchFamily="34" charset="0"/>
                <a:cs typeface="HElvetica" panose="020B0604020202020204" pitchFamily="34" charset="0"/>
              </a:rPr>
              <a:t>Tessella,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a:p>
            <a:pPr algn="ctr"/>
            <a:r>
              <a:rPr lang="en-GB" baseline="30000" dirty="0" smtClean="0">
                <a:solidFill>
                  <a:srgbClr val="002D55"/>
                </a:solidFill>
                <a:latin typeface="HElvetica" panose="020B0604020202020204" pitchFamily="34" charset="0"/>
                <a:cs typeface="HElvetica" panose="020B0604020202020204" pitchFamily="34" charset="0"/>
              </a:rPr>
              <a:t>3 </a:t>
            </a:r>
            <a:r>
              <a:rPr lang="en-GB" dirty="0" smtClean="0">
                <a:solidFill>
                  <a:srgbClr val="002D55"/>
                </a:solidFill>
                <a:latin typeface="HElvetica" panose="020B0604020202020204" pitchFamily="34" charset="0"/>
                <a:cs typeface="HElvetica" panose="020B0604020202020204" pitchFamily="34" charset="0"/>
              </a:rPr>
              <a:t>Numerical Analysis Group, Scientific Computing Department, Science &amp; Technology Facilities Council - STFC, Harwell Oxford, OX11 0QX, UK</a:t>
            </a: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756097" y="4624017"/>
            <a:ext cx="23385040" cy="1938992"/>
          </a:xfrm>
          <a:prstGeom prst="rect">
            <a:avLst/>
          </a:prstGeom>
          <a:noFill/>
          <a:ln w="9525">
            <a:noFill/>
            <a:miter lim="800000"/>
            <a:headEnd/>
            <a:tailEnd/>
          </a:ln>
        </p:spPr>
        <p:txBody>
          <a:bodyPr wrap="square">
            <a:spAutoFit/>
          </a:bodyPr>
          <a:lstStyle/>
          <a:p>
            <a:pPr algn="ctr"/>
            <a:r>
              <a:rPr lang="en-GB" sz="6000" b="1" dirty="0"/>
              <a:t>Comparing local minimizers for fitting neutron and muon data with the </a:t>
            </a:r>
            <a:r>
              <a:rPr lang="en-GB" sz="6000" b="1" dirty="0" err="1"/>
              <a:t>Mantid</a:t>
            </a:r>
            <a:r>
              <a:rPr lang="en-GB" sz="6000" b="1" dirty="0"/>
              <a:t> framework</a:t>
            </a:r>
          </a:p>
        </p:txBody>
      </p:sp>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19278025" y="39955243"/>
            <a:ext cx="3960242" cy="1752894"/>
          </a:xfrm>
          <a:prstGeom prst="rect">
            <a:avLst/>
          </a:prstGeom>
          <a:noFill/>
        </p:spPr>
      </p:pic>
      <p:pic>
        <p:nvPicPr>
          <p:cNvPr id="4" name="Picture 3" descr="Tessella_Logo.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2318" y="39762016"/>
            <a:ext cx="5400600" cy="2162145"/>
          </a:xfrm>
          <a:prstGeom prst="rect">
            <a:avLst/>
          </a:prstGeom>
        </p:spPr>
      </p:pic>
      <p:sp>
        <p:nvSpPr>
          <p:cNvPr id="9" name="TextBox 8"/>
          <p:cNvSpPr txBox="1"/>
          <p:nvPr/>
        </p:nvSpPr>
        <p:spPr>
          <a:xfrm>
            <a:off x="10672075" y="38509532"/>
            <a:ext cx="8691918" cy="369332"/>
          </a:xfrm>
          <a:prstGeom prst="rect">
            <a:avLst/>
          </a:prstGeom>
          <a:noFill/>
        </p:spPr>
        <p:txBody>
          <a:bodyPr wrap="square" rtlCol="0">
            <a:spAutoFit/>
          </a:bodyPr>
          <a:lstStyle/>
          <a:p>
            <a:pPr algn="just" defTabSz="4173538" eaLnBrk="1" hangingPunct="1">
              <a:spcBef>
                <a:spcPct val="20000"/>
              </a:spcBef>
              <a:defRPr/>
            </a:pPr>
            <a:r>
              <a:rPr lang="en-GB" sz="1800" i="1" dirty="0" smtClean="0">
                <a:latin typeface="Arial" panose="020B0604020202020204" pitchFamily="34" charset="0"/>
                <a:cs typeface="Arial" panose="020B0604020202020204" pitchFamily="34" charset="0"/>
              </a:rPr>
              <a:t>Median run-time Unweighted</a:t>
            </a:r>
            <a:endParaRPr lang="en-GB" sz="1800" i="1" dirty="0">
              <a:latin typeface="Arial" panose="020B0604020202020204" pitchFamily="34" charset="0"/>
              <a:cs typeface="Arial" panose="020B0604020202020204" pitchFamily="34" charset="0"/>
            </a:endParaRPr>
          </a:p>
        </p:txBody>
      </p:sp>
      <p:sp>
        <p:nvSpPr>
          <p:cNvPr id="20" name="TextBox 19"/>
          <p:cNvSpPr txBox="1"/>
          <p:nvPr/>
        </p:nvSpPr>
        <p:spPr>
          <a:xfrm>
            <a:off x="10617368" y="32103734"/>
            <a:ext cx="9072955" cy="400110"/>
          </a:xfrm>
          <a:prstGeom prst="rect">
            <a:avLst/>
          </a:prstGeom>
          <a:noFill/>
        </p:spPr>
        <p:txBody>
          <a:bodyPr wrap="square" rtlCol="0">
            <a:spAutoFit/>
          </a:bodyPr>
          <a:lstStyle/>
          <a:p>
            <a:pPr algn="just" defTabSz="4173538" eaLnBrk="1" hangingPunct="1">
              <a:spcBef>
                <a:spcPct val="20000"/>
              </a:spcBef>
              <a:defRPr/>
            </a:pPr>
            <a:r>
              <a:rPr lang="en-US" sz="2000" i="1" kern="0" dirty="0" smtClean="0">
                <a:solidFill>
                  <a:srgbClr val="000000"/>
                </a:solidFill>
                <a:latin typeface="Arial" panose="020B0604020202020204" pitchFamily="34" charset="0"/>
                <a:cs typeface="Arial" panose="020B0604020202020204" pitchFamily="34" charset="0"/>
              </a:rPr>
              <a:t>Accuracy (median). Some neutron data test problems. Unweighted.</a:t>
            </a:r>
            <a:endParaRPr lang="en-US" sz="2000" i="1" kern="0" dirty="0">
              <a:solidFill>
                <a:srgbClr val="000000"/>
              </a:solidFill>
              <a:latin typeface="Arial" panose="020B0604020202020204" pitchFamily="34" charset="0"/>
              <a:cs typeface="Arial" panose="020B0604020202020204" pitchFamily="34" charset="0"/>
            </a:endParaRPr>
          </a:p>
        </p:txBody>
      </p:sp>
      <p:sp>
        <p:nvSpPr>
          <p:cNvPr id="30" name="TextBox 29"/>
          <p:cNvSpPr txBox="1"/>
          <p:nvPr/>
        </p:nvSpPr>
        <p:spPr>
          <a:xfrm>
            <a:off x="20419485" y="32103734"/>
            <a:ext cx="8792497" cy="400110"/>
          </a:xfrm>
          <a:prstGeom prst="rect">
            <a:avLst/>
          </a:prstGeom>
          <a:noFill/>
        </p:spPr>
        <p:txBody>
          <a:bodyPr wrap="square" rtlCol="0">
            <a:spAutoFit/>
          </a:bodyPr>
          <a:lstStyle/>
          <a:p>
            <a:pPr algn="just" defTabSz="4173538" eaLnBrk="1" hangingPunct="1">
              <a:spcBef>
                <a:spcPct val="20000"/>
              </a:spcBef>
              <a:defRPr/>
            </a:pPr>
            <a:r>
              <a:rPr lang="en-US" sz="2000" i="1" kern="0" dirty="0">
                <a:solidFill>
                  <a:srgbClr val="000000"/>
                </a:solidFill>
                <a:latin typeface="Arial" panose="020B0604020202020204" pitchFamily="34" charset="0"/>
                <a:cs typeface="Arial" panose="020B0604020202020204" pitchFamily="34" charset="0"/>
              </a:rPr>
              <a:t>Accuracy (median). Some neutron data test problems. </a:t>
            </a:r>
            <a:r>
              <a:rPr lang="en-US" sz="2000" i="1" kern="0" dirty="0" smtClean="0">
                <a:solidFill>
                  <a:srgbClr val="000000"/>
                </a:solidFill>
                <a:latin typeface="Arial" panose="020B0604020202020204" pitchFamily="34" charset="0"/>
                <a:cs typeface="Arial" panose="020B0604020202020204" pitchFamily="34" charset="0"/>
              </a:rPr>
              <a:t>Weighted</a:t>
            </a:r>
            <a:r>
              <a:rPr lang="en-US" sz="2000" i="1" kern="0" dirty="0">
                <a:solidFill>
                  <a:srgbClr val="000000"/>
                </a:solidFill>
                <a:latin typeface="Arial" panose="020B0604020202020204" pitchFamily="34" charset="0"/>
                <a:cs typeface="Arial" panose="020B0604020202020204" pitchFamily="34" charset="0"/>
              </a:rPr>
              <a:t>.</a:t>
            </a:r>
          </a:p>
        </p:txBody>
      </p:sp>
      <p:sp>
        <p:nvSpPr>
          <p:cNvPr id="24" name="TextBox 23"/>
          <p:cNvSpPr txBox="1"/>
          <p:nvPr/>
        </p:nvSpPr>
        <p:spPr>
          <a:xfrm>
            <a:off x="20650634" y="15046797"/>
            <a:ext cx="9072352" cy="400110"/>
          </a:xfrm>
          <a:prstGeom prst="rect">
            <a:avLst/>
          </a:prstGeom>
          <a:noFill/>
        </p:spPr>
        <p:txBody>
          <a:bodyPr wrap="square" rtlCol="0">
            <a:spAutoFit/>
          </a:bodyPr>
          <a:lstStyle/>
          <a:p>
            <a:pPr lvl="0" algn="just" defTabSz="4173538" eaLnBrk="1" hangingPunct="1">
              <a:spcBef>
                <a:spcPct val="20000"/>
              </a:spcBef>
              <a:defRPr/>
            </a:pPr>
            <a:r>
              <a:rPr lang="en-GB" sz="2000" kern="0" dirty="0" smtClean="0">
                <a:solidFill>
                  <a:srgbClr val="000000"/>
                </a:solidFill>
                <a:latin typeface="Arial" panose="020B0604020202020204" pitchFamily="34" charset="0"/>
                <a:cs typeface="Arial" panose="020B0604020202020204" pitchFamily="34" charset="0"/>
              </a:rPr>
              <a:t>Median accuracy, weighted</a:t>
            </a:r>
            <a:r>
              <a:rPr lang="en-GB" sz="2000" kern="0" dirty="0">
                <a:solidFill>
                  <a:srgbClr val="000000"/>
                </a:solidFill>
                <a:latin typeface="Arial" panose="020B0604020202020204" pitchFamily="34" charset="0"/>
                <a:cs typeface="Arial" panose="020B0604020202020204" pitchFamily="34" charset="0"/>
              </a:rPr>
              <a:t> </a:t>
            </a:r>
            <a:r>
              <a:rPr lang="en-GB" sz="2000" kern="0" dirty="0" smtClean="0">
                <a:solidFill>
                  <a:srgbClr val="000000"/>
                </a:solidFill>
                <a:latin typeface="Arial" panose="020B0604020202020204" pitchFamily="34" charset="0"/>
                <a:cs typeface="Arial" panose="020B0604020202020204" pitchFamily="34" charset="0"/>
              </a:rPr>
              <a:t>with observational errors.</a:t>
            </a:r>
            <a:endParaRPr lang="en-US" sz="2000" kern="0" dirty="0">
              <a:solidFill>
                <a:srgbClr val="000000"/>
              </a:solidFill>
              <a:latin typeface="Arial" panose="020B0604020202020204" pitchFamily="34" charset="0"/>
              <a:cs typeface="Arial" panose="020B0604020202020204" pitchFamily="34" charset="0"/>
            </a:endParaRPr>
          </a:p>
        </p:txBody>
      </p:sp>
      <p:pic>
        <p:nvPicPr>
          <p:cNvPr id="35" name="Picture 34" descr="Ornl_hfir_sns_logo_vertical.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8790" y="39966392"/>
            <a:ext cx="3960440" cy="1957769"/>
          </a:xfrm>
          <a:prstGeom prst="rect">
            <a:avLst/>
          </a:prstGeom>
        </p:spPr>
      </p:pic>
      <p:pic>
        <p:nvPicPr>
          <p:cNvPr id="37" name="Picture 36" descr="Mantid_Logo_with_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135" y="39126494"/>
            <a:ext cx="5544616" cy="3085699"/>
          </a:xfrm>
          <a:prstGeom prst="rect">
            <a:avLst/>
          </a:prstGeom>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617368" y="10833894"/>
            <a:ext cx="9333722" cy="413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0690352" y="34147297"/>
            <a:ext cx="9135821" cy="406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10690352" y="15046797"/>
            <a:ext cx="9072352" cy="400110"/>
          </a:xfrm>
          <a:prstGeom prst="rect">
            <a:avLst/>
          </a:prstGeom>
          <a:noFill/>
        </p:spPr>
        <p:txBody>
          <a:bodyPr wrap="square" rtlCol="0">
            <a:spAutoFit/>
          </a:bodyPr>
          <a:lstStyle/>
          <a:p>
            <a:pPr lvl="0" algn="just" defTabSz="4173538" eaLnBrk="1" hangingPunct="1">
              <a:spcBef>
                <a:spcPct val="20000"/>
              </a:spcBef>
              <a:defRPr/>
            </a:pPr>
            <a:r>
              <a:rPr lang="en-GB" sz="2000" kern="0" dirty="0" smtClean="0">
                <a:solidFill>
                  <a:srgbClr val="000000"/>
                </a:solidFill>
                <a:latin typeface="Arial" panose="020B0604020202020204" pitchFamily="34" charset="0"/>
                <a:cs typeface="Arial" panose="020B0604020202020204" pitchFamily="34" charset="0"/>
              </a:rPr>
              <a:t>Median accuracy, unweighted.</a:t>
            </a:r>
            <a:endParaRPr lang="en-US" sz="2000" kern="0" dirty="0">
              <a:solidFill>
                <a:srgbClr val="000000"/>
              </a:solidFill>
              <a:latin typeface="Arial" panose="020B0604020202020204" pitchFamily="34" charset="0"/>
              <a:cs typeface="Arial" panose="020B0604020202020204" pitchFamily="34" charset="0"/>
            </a:endParaRPr>
          </a:p>
        </p:txBody>
      </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0688519" y="15566449"/>
            <a:ext cx="8587674" cy="763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10672075" y="23418075"/>
            <a:ext cx="8792497" cy="400110"/>
          </a:xfrm>
          <a:prstGeom prst="rect">
            <a:avLst/>
          </a:prstGeom>
          <a:noFill/>
        </p:spPr>
        <p:txBody>
          <a:bodyPr wrap="square" rtlCol="0">
            <a:spAutoFit/>
          </a:bodyPr>
          <a:lstStyle/>
          <a:p>
            <a:pPr algn="just" defTabSz="4173538" eaLnBrk="1" hangingPunct="1">
              <a:spcBef>
                <a:spcPct val="20000"/>
              </a:spcBef>
              <a:defRPr/>
            </a:pPr>
            <a:r>
              <a:rPr lang="en-US" sz="2000" i="1" kern="0" dirty="0">
                <a:solidFill>
                  <a:srgbClr val="000000"/>
                </a:solidFill>
                <a:latin typeface="Arial" panose="020B0604020202020204" pitchFamily="34" charset="0"/>
                <a:cs typeface="Arial" panose="020B0604020202020204" pitchFamily="34" charset="0"/>
              </a:rPr>
              <a:t>Accuracy (median). </a:t>
            </a:r>
            <a:r>
              <a:rPr lang="en-US" sz="2000" i="1" kern="0" dirty="0" smtClean="0">
                <a:solidFill>
                  <a:srgbClr val="000000"/>
                </a:solidFill>
                <a:latin typeface="Arial" panose="020B0604020202020204" pitchFamily="34" charset="0"/>
                <a:cs typeface="Arial" panose="020B0604020202020204" pitchFamily="34" charset="0"/>
              </a:rPr>
              <a:t>NIST “higher difficulty” problems. Unweighted</a:t>
            </a:r>
            <a:r>
              <a:rPr lang="en-US" sz="2000" i="1" kern="0" dirty="0">
                <a:solidFill>
                  <a:srgbClr val="000000"/>
                </a:solidFill>
                <a:latin typeface="Arial" panose="020B0604020202020204" pitchFamily="34" charset="0"/>
                <a:cs typeface="Arial" panose="020B0604020202020204" pitchFamily="34" charset="0"/>
              </a:rPr>
              <a:t>.</a:t>
            </a:r>
          </a:p>
        </p:txBody>
      </p:sp>
      <p:pic>
        <p:nvPicPr>
          <p:cNvPr id="40" name="Picture 9"/>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160883" y="10833894"/>
            <a:ext cx="9333721" cy="413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20160883" y="15566449"/>
            <a:ext cx="8587674" cy="763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20360120" y="23342322"/>
            <a:ext cx="8792497" cy="707886"/>
          </a:xfrm>
          <a:prstGeom prst="rect">
            <a:avLst/>
          </a:prstGeom>
          <a:noFill/>
        </p:spPr>
        <p:txBody>
          <a:bodyPr wrap="square" rtlCol="0">
            <a:spAutoFit/>
          </a:bodyPr>
          <a:lstStyle/>
          <a:p>
            <a:pPr algn="just" defTabSz="4173538" eaLnBrk="1" hangingPunct="1">
              <a:spcBef>
                <a:spcPct val="20000"/>
              </a:spcBef>
              <a:defRPr/>
            </a:pPr>
            <a:r>
              <a:rPr lang="en-US" sz="2000" i="1" kern="0" dirty="0">
                <a:solidFill>
                  <a:srgbClr val="000000"/>
                </a:solidFill>
                <a:latin typeface="Arial" panose="020B0604020202020204" pitchFamily="34" charset="0"/>
                <a:cs typeface="Arial" panose="020B0604020202020204" pitchFamily="34" charset="0"/>
              </a:rPr>
              <a:t>Accuracy (median). </a:t>
            </a:r>
            <a:r>
              <a:rPr lang="en-US" sz="2000" i="1" kern="0" dirty="0" smtClean="0">
                <a:solidFill>
                  <a:srgbClr val="000000"/>
                </a:solidFill>
                <a:latin typeface="Arial" panose="020B0604020202020204" pitchFamily="34" charset="0"/>
                <a:cs typeface="Arial" panose="020B0604020202020204" pitchFamily="34" charset="0"/>
              </a:rPr>
              <a:t>NIST “higher difficulty” problems. Weighted with observational errors.</a:t>
            </a:r>
            <a:endParaRPr lang="en-US" sz="2000" i="1" kern="0" dirty="0">
              <a:solidFill>
                <a:srgbClr val="000000"/>
              </a:solidFill>
              <a:latin typeface="Arial" panose="020B0604020202020204" pitchFamily="34" charset="0"/>
              <a:cs typeface="Arial" panose="020B0604020202020204" pitchFamily="34" charset="0"/>
            </a:endParaRPr>
          </a:p>
        </p:txBody>
      </p:sp>
      <p:pic>
        <p:nvPicPr>
          <p:cNvPr id="103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86302" y="37858056"/>
            <a:ext cx="4477821" cy="153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90352" y="24231813"/>
            <a:ext cx="8585840" cy="7772400"/>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208794" y="24231813"/>
            <a:ext cx="8539764" cy="7772400"/>
          </a:xfrm>
          <a:prstGeom prst="rect">
            <a:avLst/>
          </a:prstGeom>
        </p:spPr>
      </p:pic>
      <p:sp>
        <p:nvSpPr>
          <p:cNvPr id="7" name="TextBox 6"/>
          <p:cNvSpPr txBox="1"/>
          <p:nvPr/>
        </p:nvSpPr>
        <p:spPr>
          <a:xfrm>
            <a:off x="16384160" y="9096223"/>
            <a:ext cx="8532948" cy="861774"/>
          </a:xfrm>
          <a:prstGeom prst="rect">
            <a:avLst/>
          </a:prstGeom>
          <a:noFill/>
        </p:spPr>
        <p:txBody>
          <a:bodyPr wrap="square" rtlCol="0">
            <a:spAutoFit/>
          </a:bodyPr>
          <a:lstStyle/>
          <a:p>
            <a:pPr lvl="0" algn="just" eaLnBrk="1" fontAlgn="auto" hangingPunct="1">
              <a:spcBef>
                <a:spcPts val="0"/>
              </a:spcBef>
              <a:spcAft>
                <a:spcPts val="1200"/>
              </a:spcAft>
              <a:defRPr/>
            </a:pPr>
            <a:r>
              <a:rPr lang="en-US" sz="5000" u="sng" kern="0" dirty="0">
                <a:solidFill>
                  <a:srgbClr val="002D55"/>
                </a:solidFill>
                <a:latin typeface="Corisande" pitchFamily="2" charset="0"/>
              </a:rPr>
              <a:t>Nonlinear regression benchmarks</a:t>
            </a:r>
            <a:endParaRPr lang="en-US" sz="5000" u="sng" kern="0" dirty="0">
              <a:solidFill>
                <a:srgbClr val="002D55"/>
              </a:solidFill>
              <a:latin typeface="Arial"/>
              <a:cs typeface="Arial"/>
            </a:endParaRPr>
          </a:p>
        </p:txBody>
      </p:sp>
      <p:sp>
        <p:nvSpPr>
          <p:cNvPr id="8" name="TextBox 7"/>
          <p:cNvSpPr txBox="1"/>
          <p:nvPr/>
        </p:nvSpPr>
        <p:spPr>
          <a:xfrm>
            <a:off x="10688519" y="10170955"/>
            <a:ext cx="4752528" cy="861774"/>
          </a:xfrm>
          <a:prstGeom prst="rect">
            <a:avLst/>
          </a:prstGeom>
          <a:noFill/>
        </p:spPr>
        <p:txBody>
          <a:bodyPr wrap="square" rtlCol="0">
            <a:spAutoFit/>
          </a:bodyPr>
          <a:lstStyle/>
          <a:p>
            <a:r>
              <a:rPr lang="en-GB" sz="5000" dirty="0" smtClean="0">
                <a:solidFill>
                  <a:srgbClr val="002D55"/>
                </a:solidFill>
                <a:latin typeface="+mj-lt"/>
              </a:rPr>
              <a:t>Unweighted data</a:t>
            </a:r>
            <a:endParaRPr lang="en-GB" sz="5000" dirty="0">
              <a:solidFill>
                <a:srgbClr val="002D55"/>
              </a:solidFill>
              <a:latin typeface="+mj-lt"/>
            </a:endParaRPr>
          </a:p>
        </p:txBody>
      </p:sp>
      <p:sp>
        <p:nvSpPr>
          <p:cNvPr id="31" name="TextBox 30"/>
          <p:cNvSpPr txBox="1"/>
          <p:nvPr/>
        </p:nvSpPr>
        <p:spPr>
          <a:xfrm>
            <a:off x="20208794" y="10170955"/>
            <a:ext cx="7583964" cy="861774"/>
          </a:xfrm>
          <a:prstGeom prst="rect">
            <a:avLst/>
          </a:prstGeom>
          <a:noFill/>
        </p:spPr>
        <p:txBody>
          <a:bodyPr wrap="square" rtlCol="0">
            <a:spAutoFit/>
          </a:bodyPr>
          <a:lstStyle/>
          <a:p>
            <a:pPr lvl="0" defTabSz="4173538" eaLnBrk="1" hangingPunct="1">
              <a:spcBef>
                <a:spcPct val="20000"/>
              </a:spcBef>
              <a:defRPr/>
            </a:pPr>
            <a:r>
              <a:rPr lang="en-US" sz="5000" kern="0" dirty="0">
                <a:solidFill>
                  <a:srgbClr val="002D55"/>
                </a:solidFill>
                <a:latin typeface="Corisande" pitchFamily="2" charset="0"/>
              </a:rPr>
              <a:t>Weighted with observational errors</a:t>
            </a:r>
          </a:p>
        </p:txBody>
      </p:sp>
      <p:pic>
        <p:nvPicPr>
          <p:cNvPr id="1026" name="Picture 2" descr="C:\Users\ajm64\Desktop\flag_yellow_low.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3250" y="40115539"/>
            <a:ext cx="2343923" cy="159259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ess_logo_transparent.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471278" y="39751369"/>
            <a:ext cx="4224268" cy="2244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purl.org/dc/terms/"/>
    <ds:schemaRef ds:uri="http://schemas.microsoft.com/office/2006/documentManagement/types"/>
    <ds:schemaRef ds:uri="http://purl.org/dc/elements/1.1/"/>
    <ds:schemaRef ds:uri="http://schemas.microsoft.com/sharepoint/v3"/>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11012</TotalTime>
  <Words>972</Words>
  <Application>Microsoft Office PowerPoint</Application>
  <PresentationFormat>Custom</PresentationFormat>
  <Paragraphs>156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ajm64</cp:lastModifiedBy>
  <cp:revision>319</cp:revision>
  <cp:lastPrinted>2016-10-05T13:00:19Z</cp:lastPrinted>
  <dcterms:created xsi:type="dcterms:W3CDTF">2007-04-05T18:09:36Z</dcterms:created>
  <dcterms:modified xsi:type="dcterms:W3CDTF">2016-10-12T08:01:50Z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